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8" r:id="rId2"/>
    <p:sldMasterId id="2147483763" r:id="rId3"/>
    <p:sldMasterId id="2147483799" r:id="rId4"/>
  </p:sldMasterIdLst>
  <p:notesMasterIdLst>
    <p:notesMasterId r:id="rId74"/>
  </p:notesMasterIdLst>
  <p:sldIdLst>
    <p:sldId id="260" r:id="rId5"/>
    <p:sldId id="272" r:id="rId6"/>
    <p:sldId id="661" r:id="rId7"/>
    <p:sldId id="662" r:id="rId8"/>
    <p:sldId id="274" r:id="rId9"/>
    <p:sldId id="269" r:id="rId10"/>
    <p:sldId id="588" r:id="rId11"/>
    <p:sldId id="590" r:id="rId12"/>
    <p:sldId id="289" r:id="rId13"/>
    <p:sldId id="290" r:id="rId14"/>
    <p:sldId id="1149" r:id="rId15"/>
    <p:sldId id="1150" r:id="rId16"/>
    <p:sldId id="278" r:id="rId17"/>
    <p:sldId id="1210" r:id="rId18"/>
    <p:sldId id="1211" r:id="rId19"/>
    <p:sldId id="1212" r:id="rId20"/>
    <p:sldId id="1158" r:id="rId21"/>
    <p:sldId id="1159" r:id="rId22"/>
    <p:sldId id="674" r:id="rId23"/>
    <p:sldId id="664" r:id="rId24"/>
    <p:sldId id="1153" r:id="rId25"/>
    <p:sldId id="1156" r:id="rId26"/>
    <p:sldId id="1213" r:id="rId27"/>
    <p:sldId id="1157" r:id="rId28"/>
    <p:sldId id="711" r:id="rId29"/>
    <p:sldId id="738" r:id="rId30"/>
    <p:sldId id="256" r:id="rId31"/>
    <p:sldId id="676" r:id="rId32"/>
    <p:sldId id="1154" r:id="rId33"/>
    <p:sldId id="1155" r:id="rId34"/>
    <p:sldId id="259" r:id="rId35"/>
    <p:sldId id="739" r:id="rId36"/>
    <p:sldId id="1151" r:id="rId37"/>
    <p:sldId id="261" r:id="rId38"/>
    <p:sldId id="734" r:id="rId39"/>
    <p:sldId id="671" r:id="rId40"/>
    <p:sldId id="1200" r:id="rId41"/>
    <p:sldId id="1201" r:id="rId42"/>
    <p:sldId id="294" r:id="rId43"/>
    <p:sldId id="258" r:id="rId44"/>
    <p:sldId id="1202" r:id="rId45"/>
    <p:sldId id="1203" r:id="rId46"/>
    <p:sldId id="275" r:id="rId47"/>
    <p:sldId id="1204" r:id="rId48"/>
    <p:sldId id="276" r:id="rId49"/>
    <p:sldId id="277" r:id="rId50"/>
    <p:sldId id="1205" r:id="rId51"/>
    <p:sldId id="270" r:id="rId52"/>
    <p:sldId id="401" r:id="rId53"/>
    <p:sldId id="273" r:id="rId54"/>
    <p:sldId id="283" r:id="rId55"/>
    <p:sldId id="267" r:id="rId56"/>
    <p:sldId id="1206" r:id="rId57"/>
    <p:sldId id="271" r:id="rId58"/>
    <p:sldId id="281" r:id="rId59"/>
    <p:sldId id="262" r:id="rId60"/>
    <p:sldId id="264" r:id="rId61"/>
    <p:sldId id="1207" r:id="rId62"/>
    <p:sldId id="1208" r:id="rId63"/>
    <p:sldId id="1209" r:id="rId64"/>
    <p:sldId id="280" r:id="rId65"/>
    <p:sldId id="279" r:id="rId66"/>
    <p:sldId id="292" r:id="rId67"/>
    <p:sldId id="295" r:id="rId68"/>
    <p:sldId id="284" r:id="rId69"/>
    <p:sldId id="286" r:id="rId70"/>
    <p:sldId id="287" r:id="rId71"/>
    <p:sldId id="735" r:id="rId72"/>
    <p:sldId id="663"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232"/>
    <a:srgbClr val="EA127B"/>
    <a:srgbClr val="5D258F"/>
    <a:srgbClr val="2F98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36D4B0-83FC-44A9-85AA-7B0E4D6C7D4C}" v="47" dt="2024-10-11T08:42:32.4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343" autoAdjust="0"/>
  </p:normalViewPr>
  <p:slideViewPr>
    <p:cSldViewPr snapToGrid="0" showGuides="1">
      <p:cViewPr varScale="1">
        <p:scale>
          <a:sx n="81" d="100"/>
          <a:sy n="81" d="100"/>
        </p:scale>
        <p:origin x="1110" y="10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DC1F6-736F-4249-8A36-61442441BBD2}" type="datetimeFigureOut">
              <a:rPr lang="en-GB" smtClean="0"/>
              <a:t>16/10/2024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A2319E-44F4-4749-B257-B87001BCAF9E}" type="slidenum">
              <a:rPr lang="en-GB" smtClean="0"/>
              <a:t>‹#›</a:t>
            </a:fld>
            <a:endParaRPr lang="en-GB"/>
          </a:p>
        </p:txBody>
      </p:sp>
    </p:spTree>
    <p:extLst>
      <p:ext uri="{BB962C8B-B14F-4D97-AF65-F5344CB8AC3E}">
        <p14:creationId xmlns:p14="http://schemas.microsoft.com/office/powerpoint/2010/main" val="2547627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MJt_Z11Ug8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ctionforchildren.org.uk/our-work-and-impact/policy-work-campaigns-and-research/policy-reports/the-jay-review-of-criminally-exploited-childr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ov.uk/guidance/inspecting-schools-guide-for-maintained-and-academy-schools?utm_medium=email&amp;utm_campaign=govuk-notifications-topic&amp;utm_source=a2d2a6bb-1c06-4362-a01a-1ba7f84d352d&amp;utm_content=immediately#introducti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safeguardingineducation@nottinghamcity.gov.u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ottinghamschools.org.uk/leadership-and-management-support/safeguard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nottinghamschools.org.uk/leadership-and-management-support/safeguarding/"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Background Music for Presentations, Speeches, Lectures and Videos | 12 min (youtube.com)</a:t>
            </a:r>
            <a:endParaRPr lang="en-GB" dirty="0"/>
          </a:p>
        </p:txBody>
      </p:sp>
      <p:sp>
        <p:nvSpPr>
          <p:cNvPr id="4" name="Slide Number Placeholder 3"/>
          <p:cNvSpPr>
            <a:spLocks noGrp="1"/>
          </p:cNvSpPr>
          <p:nvPr>
            <p:ph type="sldNum" sz="quarter" idx="10"/>
          </p:nvPr>
        </p:nvSpPr>
        <p:spPr/>
        <p:txBody>
          <a:bodyPr/>
          <a:lstStyle/>
          <a:p>
            <a:fld id="{5EA2319E-44F4-4749-B257-B87001BCAF9E}" type="slidenum">
              <a:rPr lang="en-GB" smtClean="0"/>
              <a:t>1</a:t>
            </a:fld>
            <a:endParaRPr lang="en-GB"/>
          </a:p>
        </p:txBody>
      </p:sp>
    </p:spTree>
    <p:extLst>
      <p:ext uri="{BB962C8B-B14F-4D97-AF65-F5344CB8AC3E}">
        <p14:creationId xmlns:p14="http://schemas.microsoft.com/office/powerpoint/2010/main" val="3398193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material under review and released that is of relevance to our safeguarding functions </a:t>
            </a:r>
            <a:r>
              <a:rPr lang="en-GB" dirty="0" err="1"/>
              <a:t>eg</a:t>
            </a:r>
            <a:r>
              <a:rPr lang="en-GB" dirty="0"/>
              <a:t> gender questioning- possibly expected updates late spring/summer 2025.</a:t>
            </a:r>
          </a:p>
          <a:p>
            <a:endParaRPr lang="en-GB" dirty="0"/>
          </a:p>
          <a:p>
            <a:r>
              <a:rPr lang="en-GB" dirty="0"/>
              <a:t>JAY review - </a:t>
            </a:r>
            <a:r>
              <a:rPr lang="en-US" dirty="0">
                <a:hlinkClick r:id="rId3"/>
              </a:rPr>
              <a:t>The Jay Review of Criminally Exploited Children | Action For Children</a:t>
            </a:r>
            <a:endParaRPr lang="en-US" dirty="0"/>
          </a:p>
          <a:p>
            <a:endParaRPr lang="en-GB" dirty="0"/>
          </a:p>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14</a:t>
            </a:fld>
            <a:endParaRPr lang="en-GB"/>
          </a:p>
        </p:txBody>
      </p:sp>
    </p:spTree>
    <p:extLst>
      <p:ext uri="{BB962C8B-B14F-4D97-AF65-F5344CB8AC3E}">
        <p14:creationId xmlns:p14="http://schemas.microsoft.com/office/powerpoint/2010/main" val="3714844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wealth of updates made to statutory guidance impacting the work of the DSL- please ensure you are working with the latest guidance.</a:t>
            </a:r>
          </a:p>
          <a:p>
            <a:endParaRPr lang="en-GB" dirty="0"/>
          </a:p>
          <a:p>
            <a:r>
              <a:rPr lang="en-GB" dirty="0"/>
              <a:t>The Inspecting Schools guidance was released on 07</a:t>
            </a:r>
            <a:r>
              <a:rPr lang="en-GB" baseline="30000" dirty="0"/>
              <a:t>th</a:t>
            </a:r>
            <a:r>
              <a:rPr lang="en-GB" dirty="0"/>
              <a:t> October 2024- ensure all are aware of the safeguarding section specifically.</a:t>
            </a:r>
          </a:p>
          <a:p>
            <a:r>
              <a:rPr lang="en-US" dirty="0">
                <a:hlinkClick r:id="rId3"/>
              </a:rPr>
              <a:t>Inspecting schools: guide for maintained and academy schools - GOV.UK (www.gov.uk)</a:t>
            </a:r>
            <a:endParaRPr lang="en-GB" dirty="0"/>
          </a:p>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17</a:t>
            </a:fld>
            <a:endParaRPr lang="en-GB"/>
          </a:p>
        </p:txBody>
      </p:sp>
    </p:spTree>
    <p:extLst>
      <p:ext uri="{BB962C8B-B14F-4D97-AF65-F5344CB8AC3E}">
        <p14:creationId xmlns:p14="http://schemas.microsoft.com/office/powerpoint/2010/main" val="2562549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ensure that you have chased all files required and read, actioned where required. It is imperative to ensure that the child has consistent care and needs to be met by this transfer process as part of an inclusive safeguarding function where any child new to your setting arrives whether that be at the start of a new year/term or in year admission. Challenge where required as not acceptable to not have all files within the specified 5-day timeframe.</a:t>
            </a:r>
          </a:p>
        </p:txBody>
      </p:sp>
      <p:sp>
        <p:nvSpPr>
          <p:cNvPr id="4" name="Slide Number Placeholder 3"/>
          <p:cNvSpPr>
            <a:spLocks noGrp="1"/>
          </p:cNvSpPr>
          <p:nvPr>
            <p:ph type="sldNum" sz="quarter" idx="5"/>
          </p:nvPr>
        </p:nvSpPr>
        <p:spPr/>
        <p:txBody>
          <a:bodyPr/>
          <a:lstStyle/>
          <a:p>
            <a:fld id="{5EA2319E-44F4-4749-B257-B87001BCAF9E}" type="slidenum">
              <a:rPr lang="en-GB" smtClean="0"/>
              <a:t>18</a:t>
            </a:fld>
            <a:endParaRPr lang="en-GB"/>
          </a:p>
        </p:txBody>
      </p:sp>
    </p:spTree>
    <p:extLst>
      <p:ext uri="{BB962C8B-B14F-4D97-AF65-F5344CB8AC3E}">
        <p14:creationId xmlns:p14="http://schemas.microsoft.com/office/powerpoint/2010/main" val="3409349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dirty="0">
                <a:effectLst/>
                <a:latin typeface="Calibri" panose="020F0502020204030204" pitchFamily="34" charset="0"/>
                <a:ea typeface="Times New Roman" panose="02020603050405020304" pitchFamily="18" charset="0"/>
                <a:cs typeface="Times New Roman" panose="02020603050405020304" pitchFamily="18" charset="0"/>
              </a:rPr>
              <a:t>The </a:t>
            </a:r>
            <a:r>
              <a:rPr lang="en-GB" dirty="0">
                <a:latin typeface="Calibri" panose="020F0502020204030204" pitchFamily="34" charset="0"/>
                <a:ea typeface="Times New Roman" panose="02020603050405020304" pitchFamily="18" charset="0"/>
                <a:cs typeface="Times New Roman" panose="02020603050405020304" pitchFamily="18" charset="0"/>
              </a:rPr>
              <a:t>Safeguarding in Education training </a:t>
            </a:r>
            <a:r>
              <a:rPr lang="en-GB" dirty="0">
                <a:solidFill>
                  <a:srgbClr val="FFFF00"/>
                </a:solidFill>
              </a:rPr>
              <a:t>programme can be found on the Nottingham Schools website – it is the school's responsibility to maintain an accurate training record and ensure all staff’s training is maintained and kept up to date</a:t>
            </a:r>
            <a:endParaRPr lang="en-GB" dirty="0">
              <a:solidFill>
                <a:srgbClr val="FFFF00"/>
              </a:solidFill>
              <a:highlight>
                <a:srgbClr val="FFFF00"/>
              </a:highlight>
            </a:endParaRPr>
          </a:p>
          <a:p>
            <a:pPr marL="342900" indent="-342900">
              <a:buFont typeface="Arial" panose="020B0604020202020204" pitchFamily="34" charset="0"/>
              <a:buChar char="•"/>
            </a:pPr>
            <a:r>
              <a:rPr lang="en-GB" dirty="0">
                <a:solidFill>
                  <a:srgbClr val="FFFF00"/>
                </a:solidFill>
                <a:highlight>
                  <a:srgbClr val="FFFF00"/>
                </a:highlight>
              </a:rPr>
              <a:t>Where a delegate does not meet the course prerequisite we cannot allow onto the course</a:t>
            </a:r>
          </a:p>
          <a:p>
            <a:pPr marL="342900" indent="-342900">
              <a:buFont typeface="Arial" panose="020B0604020202020204" pitchFamily="34" charset="0"/>
              <a:buChar char="•"/>
            </a:pPr>
            <a:r>
              <a:rPr lang="en-GB" dirty="0">
                <a:solidFill>
                  <a:srgbClr val="FFFF00"/>
                </a:solidFill>
                <a:highlight>
                  <a:srgbClr val="FFFF00"/>
                </a:highlight>
              </a:rPr>
              <a:t>Where DSL training certification has expired we cannot allow completion of any relevant DSL Update and professionals will have to complete full DSL training again</a:t>
            </a:r>
          </a:p>
          <a:p>
            <a:pPr marL="342900" indent="-342900">
              <a:buFont typeface="Arial" panose="020B0604020202020204" pitchFamily="34" charset="0"/>
              <a:buChar char="•"/>
            </a:pPr>
            <a:r>
              <a:rPr lang="en-GB" dirty="0">
                <a:solidFill>
                  <a:srgbClr val="FFFF00"/>
                </a:solidFill>
                <a:highlight>
                  <a:srgbClr val="FFFF00"/>
                </a:highlight>
              </a:rPr>
              <a:t>Please do contact </a:t>
            </a:r>
            <a:r>
              <a:rPr lang="en-GB" dirty="0">
                <a:solidFill>
                  <a:srgbClr val="FFFF00"/>
                </a:solidFill>
                <a:highlight>
                  <a:srgbClr val="FFFF00"/>
                </a:highlight>
                <a:hlinkClick r:id="rId3">
                  <a:extLst>
                    <a:ext uri="{A12FA001-AC4F-418D-AE19-62706E023703}">
                      <ahyp:hlinkClr xmlns:ahyp="http://schemas.microsoft.com/office/drawing/2018/hyperlinkcolor" val="tx"/>
                    </a:ext>
                  </a:extLst>
                </a:hlinkClick>
              </a:rPr>
              <a:t>safeguardingineducation@nottinghamcity.gov.uk</a:t>
            </a:r>
            <a:r>
              <a:rPr lang="en-GB" dirty="0">
                <a:solidFill>
                  <a:srgbClr val="FFFF00"/>
                </a:solidFill>
                <a:highlight>
                  <a:srgbClr val="FFFF00"/>
                </a:highlight>
              </a:rPr>
              <a:t> for any queries re training </a:t>
            </a:r>
            <a:r>
              <a:rPr lang="en-GB" dirty="0">
                <a:solidFill>
                  <a:srgbClr val="FFFF00"/>
                </a:solidFill>
              </a:rPr>
              <a:t>and certificates</a:t>
            </a:r>
          </a:p>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19</a:t>
            </a:fld>
            <a:endParaRPr lang="en-GB"/>
          </a:p>
        </p:txBody>
      </p:sp>
    </p:spTree>
    <p:extLst>
      <p:ext uri="{BB962C8B-B14F-4D97-AF65-F5344CB8AC3E}">
        <p14:creationId xmlns:p14="http://schemas.microsoft.com/office/powerpoint/2010/main" val="2046304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Nottingham Schools - Nottingham City Council</a:t>
            </a:r>
            <a:r>
              <a:rPr lang="en-US" dirty="0"/>
              <a:t>- NCSCP training </a:t>
            </a:r>
            <a:r>
              <a:rPr lang="en-US" dirty="0" err="1"/>
              <a:t>programme</a:t>
            </a:r>
            <a:r>
              <a:rPr lang="en-US" dirty="0"/>
              <a:t> can be found on the Nottingham Schools website.</a:t>
            </a:r>
            <a:endParaRPr lang="en-GB" dirty="0"/>
          </a:p>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20</a:t>
            </a:fld>
            <a:endParaRPr lang="en-GB"/>
          </a:p>
        </p:txBody>
      </p:sp>
    </p:spTree>
    <p:extLst>
      <p:ext uri="{BB962C8B-B14F-4D97-AF65-F5344CB8AC3E}">
        <p14:creationId xmlns:p14="http://schemas.microsoft.com/office/powerpoint/2010/main" val="3618158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Work is now being undertaken to analyse the data input from our schools and review the current Safeguarding in Education offer to schools- annual report to follow in due course alongside new training offers.</a:t>
            </a:r>
          </a:p>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21</a:t>
            </a:fld>
            <a:endParaRPr lang="en-GB"/>
          </a:p>
        </p:txBody>
      </p:sp>
    </p:spTree>
    <p:extLst>
      <p:ext uri="{BB962C8B-B14F-4D97-AF65-F5344CB8AC3E}">
        <p14:creationId xmlns:p14="http://schemas.microsoft.com/office/powerpoint/2010/main" val="1140264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reminder that all allegations are to be reported via the online referral form. Low level concerns should be recorded In line with your settings policy and process. The referral form can be accessed by visiting the Nottingham City Safeguarding Children Partnership website under the ‘LADO’ tab.</a:t>
            </a:r>
          </a:p>
        </p:txBody>
      </p:sp>
      <p:sp>
        <p:nvSpPr>
          <p:cNvPr id="4" name="Slide Number Placeholder 3"/>
          <p:cNvSpPr>
            <a:spLocks noGrp="1"/>
          </p:cNvSpPr>
          <p:nvPr>
            <p:ph type="sldNum" sz="quarter" idx="5"/>
          </p:nvPr>
        </p:nvSpPr>
        <p:spPr/>
        <p:txBody>
          <a:bodyPr/>
          <a:lstStyle/>
          <a:p>
            <a:fld id="{5EA2319E-44F4-4749-B257-B87001BCAF9E}" type="slidenum">
              <a:rPr lang="en-GB" smtClean="0"/>
              <a:t>22</a:t>
            </a:fld>
            <a:endParaRPr lang="en-GB"/>
          </a:p>
        </p:txBody>
      </p:sp>
    </p:spTree>
    <p:extLst>
      <p:ext uri="{BB962C8B-B14F-4D97-AF65-F5344CB8AC3E}">
        <p14:creationId xmlns:p14="http://schemas.microsoft.com/office/powerpoint/2010/main" val="68728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of you will be aware of the above guidance sent out previously. Please can we remind all settings that any single incidences of concern  (step 1 above) should be managed at a local policing level initially via your school-based police officer. Should there be ongoing/increased risk and concern then please do follow step 2 as additional action, detailed above.</a:t>
            </a:r>
          </a:p>
        </p:txBody>
      </p:sp>
      <p:sp>
        <p:nvSpPr>
          <p:cNvPr id="4" name="Slide Number Placeholder 3"/>
          <p:cNvSpPr>
            <a:spLocks noGrp="1"/>
          </p:cNvSpPr>
          <p:nvPr>
            <p:ph type="sldNum" sz="quarter" idx="5"/>
          </p:nvPr>
        </p:nvSpPr>
        <p:spPr/>
        <p:txBody>
          <a:bodyPr/>
          <a:lstStyle/>
          <a:p>
            <a:fld id="{5EA2319E-44F4-4749-B257-B87001BCAF9E}" type="slidenum">
              <a:rPr lang="en-GB" smtClean="0"/>
              <a:t>25</a:t>
            </a:fld>
            <a:endParaRPr lang="en-GB"/>
          </a:p>
        </p:txBody>
      </p:sp>
    </p:spTree>
    <p:extLst>
      <p:ext uri="{BB962C8B-B14F-4D97-AF65-F5344CB8AC3E}">
        <p14:creationId xmlns:p14="http://schemas.microsoft.com/office/powerpoint/2010/main" val="1250291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Access link on slide and type your school postcode to source local contacts for officers in your area- pro-active contact where you feel support is required unless emergency where relevant agency should be contacted without delay.</a:t>
            </a:r>
          </a:p>
        </p:txBody>
      </p:sp>
      <p:sp>
        <p:nvSpPr>
          <p:cNvPr id="4" name="Slide Number Placeholder 3"/>
          <p:cNvSpPr>
            <a:spLocks noGrp="1"/>
          </p:cNvSpPr>
          <p:nvPr>
            <p:ph type="sldNum" sz="quarter" idx="5"/>
          </p:nvPr>
        </p:nvSpPr>
        <p:spPr/>
        <p:txBody>
          <a:bodyPr/>
          <a:lstStyle/>
          <a:p>
            <a:fld id="{5EA2319E-44F4-4749-B257-B87001BCAF9E}" type="slidenum">
              <a:rPr lang="en-GB" smtClean="0"/>
              <a:t>26</a:t>
            </a:fld>
            <a:endParaRPr lang="en-GB"/>
          </a:p>
        </p:txBody>
      </p:sp>
    </p:spTree>
    <p:extLst>
      <p:ext uri="{BB962C8B-B14F-4D97-AF65-F5344CB8AC3E}">
        <p14:creationId xmlns:p14="http://schemas.microsoft.com/office/powerpoint/2010/main" val="2610459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Nottingham Schools website is where you can find key resources including the Nottingham City template Safeguarding and Child Protection Policy, training programme, DBS letter for all Nottingham City employees to allow access to your setting as well as the DSL Network booking page.</a:t>
            </a:r>
          </a:p>
          <a:p>
            <a:endParaRPr lang="en-GB" dirty="0"/>
          </a:p>
          <a:p>
            <a:r>
              <a:rPr lang="en-GB" dirty="0"/>
              <a:t>The NCSCP website will provide lots of vital information for the DSL on partnership policy and procedures documents including escalation process, threshold of need document, LADO threshold and City MASH e-form.</a:t>
            </a:r>
          </a:p>
        </p:txBody>
      </p:sp>
      <p:sp>
        <p:nvSpPr>
          <p:cNvPr id="4" name="Slide Number Placeholder 3"/>
          <p:cNvSpPr>
            <a:spLocks noGrp="1"/>
          </p:cNvSpPr>
          <p:nvPr>
            <p:ph type="sldNum" sz="quarter" idx="5"/>
          </p:nvPr>
        </p:nvSpPr>
        <p:spPr/>
        <p:txBody>
          <a:bodyPr/>
          <a:lstStyle/>
          <a:p>
            <a:fld id="{5EA2319E-44F4-4749-B257-B87001BCAF9E}" type="slidenum">
              <a:rPr lang="en-GB" smtClean="0"/>
              <a:t>28</a:t>
            </a:fld>
            <a:endParaRPr lang="en-GB"/>
          </a:p>
        </p:txBody>
      </p:sp>
    </p:spTree>
    <p:extLst>
      <p:ext uri="{BB962C8B-B14F-4D97-AF65-F5344CB8AC3E}">
        <p14:creationId xmlns:p14="http://schemas.microsoft.com/office/powerpoint/2010/main" val="53569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3</a:t>
            </a:fld>
            <a:endParaRPr lang="en-GB"/>
          </a:p>
        </p:txBody>
      </p:sp>
    </p:spTree>
    <p:extLst>
      <p:ext uri="{BB962C8B-B14F-4D97-AF65-F5344CB8AC3E}">
        <p14:creationId xmlns:p14="http://schemas.microsoft.com/office/powerpoint/2010/main" val="4161556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Formed late last academic year and seen a very prompt and productive start from all members. The DfE have approached us to act as a case study for other LA’s as they look to create policy and guidance to support LA’s where they have yet to set up an education subgroup.</a:t>
            </a:r>
          </a:p>
          <a:p>
            <a:r>
              <a:rPr lang="en-GB" dirty="0"/>
              <a:t>There is a clear Terms of Reference ad purpose of the group – summary on slide above.</a:t>
            </a:r>
          </a:p>
        </p:txBody>
      </p:sp>
      <p:sp>
        <p:nvSpPr>
          <p:cNvPr id="4" name="Slide Number Placeholder 3"/>
          <p:cNvSpPr>
            <a:spLocks noGrp="1"/>
          </p:cNvSpPr>
          <p:nvPr>
            <p:ph type="sldNum" sz="quarter" idx="5"/>
          </p:nvPr>
        </p:nvSpPr>
        <p:spPr/>
        <p:txBody>
          <a:bodyPr/>
          <a:lstStyle/>
          <a:p>
            <a:fld id="{5EA2319E-44F4-4749-B257-B87001BCAF9E}" type="slidenum">
              <a:rPr lang="en-GB" smtClean="0"/>
              <a:t>29</a:t>
            </a:fld>
            <a:endParaRPr lang="en-GB"/>
          </a:p>
        </p:txBody>
      </p:sp>
    </p:spTree>
    <p:extLst>
      <p:ext uri="{BB962C8B-B14F-4D97-AF65-F5344CB8AC3E}">
        <p14:creationId xmlns:p14="http://schemas.microsoft.com/office/powerpoint/2010/main" val="1357103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Currently there are 28 subgroup members covering the primary, secondary and early years sector, housing, community safety, CGL, police, public health, ICB and Futures post 16 support.</a:t>
            </a:r>
          </a:p>
          <a:p>
            <a:r>
              <a:rPr lang="en-GB" dirty="0"/>
              <a:t>Task and Finish work already started includes work on strengthening process of information sharing between health and education </a:t>
            </a:r>
            <a:r>
              <a:rPr lang="en-GB" dirty="0" err="1"/>
              <a:t>eg</a:t>
            </a:r>
            <a:r>
              <a:rPr lang="en-GB" dirty="0"/>
              <a:t> where a Health Care Plan is required and Education Neglect policy development by the local authority.</a:t>
            </a:r>
          </a:p>
          <a:p>
            <a:r>
              <a:rPr lang="en-GB" dirty="0"/>
              <a:t>If you have any thoughts, ideas about agenda items that you believe the subgroup should be exploring then please do contact Claire Maclean or Jo Rowlett, Education Subgroup Vice Chairs.</a:t>
            </a:r>
          </a:p>
        </p:txBody>
      </p:sp>
      <p:sp>
        <p:nvSpPr>
          <p:cNvPr id="4" name="Slide Number Placeholder 3"/>
          <p:cNvSpPr>
            <a:spLocks noGrp="1"/>
          </p:cNvSpPr>
          <p:nvPr>
            <p:ph type="sldNum" sz="quarter" idx="5"/>
          </p:nvPr>
        </p:nvSpPr>
        <p:spPr/>
        <p:txBody>
          <a:bodyPr/>
          <a:lstStyle/>
          <a:p>
            <a:fld id="{5EA2319E-44F4-4749-B257-B87001BCAF9E}" type="slidenum">
              <a:rPr lang="en-GB" smtClean="0"/>
              <a:t>30</a:t>
            </a:fld>
            <a:endParaRPr lang="en-GB"/>
          </a:p>
        </p:txBody>
      </p:sp>
    </p:spTree>
    <p:extLst>
      <p:ext uri="{BB962C8B-B14F-4D97-AF65-F5344CB8AC3E}">
        <p14:creationId xmlns:p14="http://schemas.microsoft.com/office/powerpoint/2010/main" val="2763905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The Youth Justice Service (YJS) and education rep have been working together to enhance ways that they support children known to their services. </a:t>
            </a:r>
            <a:r>
              <a:rPr lang="en-GB" sz="1800" b="1" dirty="0">
                <a:effectLst/>
                <a:latin typeface="Calibri" panose="020F0502020204030204" pitchFamily="34" charset="0"/>
                <a:ea typeface="Calibri" panose="020F0502020204030204" pitchFamily="34" charset="0"/>
              </a:rPr>
              <a:t>A key focus has been on reviewing how information Is shared between both agencies to allow for a more structured and consistent communication process where a child is known to both parties and information sharing is required to safeguarding the child effectively.</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process of sharing information already exists however not all schools contact YJS for information in the same way and therefore a proforma has been devised to help with information sharing between both agencies and support schools with safety planning where a child may require this to keep them/others safe and address any potential barriers/risks posed.</a:t>
            </a:r>
          </a:p>
          <a:p>
            <a:r>
              <a:rPr lang="en-GB" sz="1800" dirty="0">
                <a:effectLst/>
                <a:latin typeface="Calibri" panose="020F0502020204030204" pitchFamily="34" charset="0"/>
                <a:ea typeface="Calibri" panose="020F0502020204030204" pitchFamily="34" charset="0"/>
              </a:rPr>
              <a:t> </a:t>
            </a: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rPr>
              <a:t>Section 1 of the attached is to be filled in by YJS and sent to the education provider.  </a:t>
            </a: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rPr>
              <a:t>DSL will then fill in section 2 and send back to the YJS. </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rPr>
              <a:t>YJS then fill in section 3 and 4 via a 3 way meeting where any concerns or queries can be discussed to support and compliment the work of both agencies with the child involved.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32</a:t>
            </a:fld>
            <a:endParaRPr lang="en-GB"/>
          </a:p>
        </p:txBody>
      </p:sp>
    </p:spTree>
    <p:extLst>
      <p:ext uri="{BB962C8B-B14F-4D97-AF65-F5344CB8AC3E}">
        <p14:creationId xmlns:p14="http://schemas.microsoft.com/office/powerpoint/2010/main" val="3403345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Treat Thomas Cullen as your single point of contact at City YJS</a:t>
            </a:r>
          </a:p>
          <a:p>
            <a:endParaRPr lang="en-GB" dirty="0"/>
          </a:p>
          <a:p>
            <a:r>
              <a:rPr lang="en-GB" dirty="0"/>
              <a:t>Referrals to TYS are usually via a MARF and referred on to YJS by City MASH, or come direct from the Police.  However, you may wish to check if a child has been referred on to YJS, or you may have additional information that may support a referral.  In this case please do contact @EVR mailbox or ring Kirsty directly.</a:t>
            </a:r>
          </a:p>
        </p:txBody>
      </p:sp>
      <p:sp>
        <p:nvSpPr>
          <p:cNvPr id="4" name="Slide Number Placeholder 3"/>
          <p:cNvSpPr>
            <a:spLocks noGrp="1"/>
          </p:cNvSpPr>
          <p:nvPr>
            <p:ph type="sldNum" sz="quarter" idx="5"/>
          </p:nvPr>
        </p:nvSpPr>
        <p:spPr/>
        <p:txBody>
          <a:bodyPr/>
          <a:lstStyle/>
          <a:p>
            <a:fld id="{5EA2319E-44F4-4749-B257-B87001BCAF9E}" type="slidenum">
              <a:rPr lang="en-GB" smtClean="0"/>
              <a:t>34</a:t>
            </a:fld>
            <a:endParaRPr lang="en-GB"/>
          </a:p>
        </p:txBody>
      </p:sp>
    </p:spTree>
    <p:extLst>
      <p:ext uri="{BB962C8B-B14F-4D97-AF65-F5344CB8AC3E}">
        <p14:creationId xmlns:p14="http://schemas.microsoft.com/office/powerpoint/2010/main" val="1090052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35</a:t>
            </a:fld>
            <a:endParaRPr lang="en-GB"/>
          </a:p>
        </p:txBody>
      </p:sp>
    </p:spTree>
    <p:extLst>
      <p:ext uri="{BB962C8B-B14F-4D97-AF65-F5344CB8AC3E}">
        <p14:creationId xmlns:p14="http://schemas.microsoft.com/office/powerpoint/2010/main" val="2515609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3820" marR="581660" algn="just">
              <a:lnSpc>
                <a:spcPct val="115000"/>
              </a:lnSpc>
              <a:spcBef>
                <a:spcPts val="1395"/>
              </a:spcBef>
              <a:spcAft>
                <a:spcPts val="0"/>
              </a:spcAft>
            </a:pPr>
            <a:r>
              <a:rPr lang="en-GB" sz="1800" b="1" i="1" dirty="0">
                <a:effectLst/>
                <a:latin typeface="Arial" panose="020B0604020202020204" pitchFamily="34" charset="0"/>
                <a:ea typeface="Arial" panose="020B0604020202020204" pitchFamily="34" charset="0"/>
              </a:rPr>
              <a:t>Nottingham</a:t>
            </a:r>
            <a:r>
              <a:rPr lang="en-GB" sz="1800" b="1" i="1" spc="-40"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City</a:t>
            </a:r>
            <a:r>
              <a:rPr lang="en-GB" sz="1800" b="1" i="1" spc="-55"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Multi</a:t>
            </a:r>
            <a:r>
              <a:rPr lang="en-GB" sz="1800" b="1" i="1" spc="-50"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Agency</a:t>
            </a:r>
            <a:r>
              <a:rPr lang="en-GB" sz="1800" b="1" i="1" spc="-45"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Safeguarding</a:t>
            </a:r>
            <a:r>
              <a:rPr lang="en-GB" sz="1800" b="1" i="1" spc="-55"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(Children)</a:t>
            </a:r>
            <a:r>
              <a:rPr lang="en-GB" sz="1800" b="1" i="1" spc="-50"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Hub</a:t>
            </a:r>
            <a:r>
              <a:rPr lang="en-GB" sz="1800" b="1" i="1" spc="-50"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is</a:t>
            </a:r>
            <a:r>
              <a:rPr lang="en-GB" sz="1800" b="1" i="1" spc="-45"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a</a:t>
            </a:r>
            <a:r>
              <a:rPr lang="en-GB" sz="1800" b="1" i="1" spc="-55"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service</a:t>
            </a:r>
            <a:r>
              <a:rPr lang="en-GB" sz="1800" b="1" i="1" spc="-45"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where,</a:t>
            </a:r>
            <a:r>
              <a:rPr lang="en-GB" sz="1800" b="1" i="1" spc="-40"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through integrated</a:t>
            </a:r>
            <a:r>
              <a:rPr lang="en-GB" sz="1800" b="1" i="1" spc="-45"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information</a:t>
            </a:r>
            <a:r>
              <a:rPr lang="en-GB" sz="1800" b="1" i="1" spc="-60"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sharing,</a:t>
            </a:r>
            <a:r>
              <a:rPr lang="en-GB" sz="1800" b="1" i="1" spc="-35"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risk/harm</a:t>
            </a:r>
            <a:r>
              <a:rPr lang="en-GB" sz="1800" b="1" i="1" spc="-35"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is</a:t>
            </a:r>
            <a:r>
              <a:rPr lang="en-GB" sz="1800" b="1" i="1" spc="-55"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identified</a:t>
            </a:r>
            <a:r>
              <a:rPr lang="en-GB" sz="1800" b="1" i="1" spc="-45"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alongside</a:t>
            </a:r>
            <a:r>
              <a:rPr lang="en-GB" sz="1800" b="1" i="1" spc="-45"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mitigating</a:t>
            </a:r>
            <a:r>
              <a:rPr lang="en-GB" sz="1800" b="1" i="1" spc="-45"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the</a:t>
            </a:r>
            <a:r>
              <a:rPr lang="en-GB" sz="1800" b="1" i="1" spc="-45" dirty="0">
                <a:effectLst/>
                <a:latin typeface="Arial" panose="020B0604020202020204" pitchFamily="34" charset="0"/>
                <a:ea typeface="Arial" panose="020B0604020202020204" pitchFamily="34" charset="0"/>
              </a:rPr>
              <a:t> </a:t>
            </a:r>
            <a:r>
              <a:rPr lang="en-GB" sz="1800" b="1" i="1" dirty="0">
                <a:effectLst/>
                <a:latin typeface="Arial" panose="020B0604020202020204" pitchFamily="34" charset="0"/>
                <a:ea typeface="Arial" panose="020B0604020202020204" pitchFamily="34" charset="0"/>
              </a:rPr>
              <a:t>family’s strengths, and timely, proportionate interventions are made which keep children and young people safe.</a:t>
            </a:r>
          </a:p>
          <a:p>
            <a:r>
              <a:rPr lang="en-GB" sz="1800" dirty="0">
                <a:effectLst/>
                <a:latin typeface="Arial" panose="020B0604020202020204" pitchFamily="34" charset="0"/>
                <a:ea typeface="Arial" panose="020B0604020202020204" pitchFamily="34" charset="0"/>
              </a:rPr>
              <a:t>City MASH is a team of co-located Safeguarding Partner Agencies, these being the Police, Health and Children’s Integrated Services, Probation, with support from CGL (Young Person Drug Service), Juno (Women’s Aid) and several virtual partners to include Youth Justice Service, Housing Aid. The City MASH will accept referrals about Children and Young People where there are worries about their welfare</a:t>
            </a:r>
          </a:p>
          <a:p>
            <a:endParaRPr lang="en-GB"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Arial" panose="020B0604020202020204" pitchFamily="34" charset="0"/>
              </a:rPr>
              <a:t>The purpose of City MASH is to ensure that all referrals in respect of children and young people</a:t>
            </a:r>
            <a:r>
              <a:rPr lang="en-GB" sz="1800" spc="-60"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into</a:t>
            </a:r>
            <a:r>
              <a:rPr lang="en-GB" sz="1800" spc="-70"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Nottingham</a:t>
            </a:r>
            <a:r>
              <a:rPr lang="en-GB" sz="1800" spc="-65"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City</a:t>
            </a:r>
            <a:r>
              <a:rPr lang="en-GB" sz="1800" spc="-70"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Council</a:t>
            </a:r>
            <a:r>
              <a:rPr lang="en-GB" sz="1800" spc="-65"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Children</a:t>
            </a:r>
            <a:r>
              <a:rPr lang="en-GB" sz="1800" spc="-60"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Services are </a:t>
            </a:r>
            <a:r>
              <a:rPr lang="en-GB" sz="1800" spc="-70" dirty="0">
                <a:effectLst/>
                <a:latin typeface="Arial" panose="020B0604020202020204" pitchFamily="34" charset="0"/>
                <a:ea typeface="Arial" panose="020B0604020202020204" pitchFamily="34" charset="0"/>
              </a:rPr>
              <a:t>responded</a:t>
            </a:r>
            <a:r>
              <a:rPr lang="en-GB" sz="1800" spc="-75"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to</a:t>
            </a:r>
            <a:r>
              <a:rPr lang="en-GB" sz="1800" spc="-75"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in</a:t>
            </a:r>
            <a:r>
              <a:rPr lang="en-GB" sz="1800" spc="-75"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a</a:t>
            </a:r>
            <a:r>
              <a:rPr lang="en-GB" sz="1800" spc="-75"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timely</a:t>
            </a:r>
            <a:r>
              <a:rPr lang="en-GB" sz="1800" spc="-70"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and</a:t>
            </a:r>
            <a:r>
              <a:rPr lang="en-GB" sz="1800" spc="-60"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consistent manner so that children and their families receive high quality information/advice and, where necessary,</a:t>
            </a:r>
            <a:r>
              <a:rPr lang="en-GB" sz="1800" spc="-10"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support</a:t>
            </a:r>
            <a:r>
              <a:rPr lang="en-GB" sz="1800" spc="-25"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and</a:t>
            </a:r>
            <a:r>
              <a:rPr lang="en-GB" sz="1800" spc="-40"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protection</a:t>
            </a:r>
            <a:r>
              <a:rPr lang="en-GB" sz="1800" spc="-30"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from</a:t>
            </a:r>
            <a:r>
              <a:rPr lang="en-GB" sz="1800" spc="-15"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children’s</a:t>
            </a:r>
            <a:r>
              <a:rPr lang="en-GB" sz="1800" spc="-15"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services</a:t>
            </a:r>
            <a:r>
              <a:rPr lang="en-GB" sz="1800" spc="-20"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and</a:t>
            </a:r>
            <a:r>
              <a:rPr lang="en-GB" sz="1800" spc="-30"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other</a:t>
            </a:r>
            <a:r>
              <a:rPr lang="en-GB" sz="1800" spc="-15"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agencies/professionals.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City MASH plays a crucial role in safeguarding and promoting the welfare of children and young people in Nottingham.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Collaborative efforts lead to better outcomes for families and communities.</a:t>
            </a:r>
            <a:endParaRPr lang="en-GB" sz="1800" dirty="0">
              <a:effectLst/>
              <a:latin typeface="Arial" panose="020B0604020202020204" pitchFamily="34" charset="0"/>
              <a:ea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7D456-1A66-411D-A41A-8BC777657BB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0285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Significant harm refers to the level of maltreatment or neglect that justifies intervention to protect a child, indicating that the child's health or development is severely impaired or at serious risk. It encompasses physical, emotional, or sexual abuse, as well as chronic neglect.</a:t>
            </a:r>
          </a:p>
          <a:p>
            <a:endParaRPr lang="en-GB" dirty="0"/>
          </a:p>
          <a:p>
            <a:r>
              <a:rPr lang="en-GB" b="1" dirty="0"/>
              <a:t>Physical Abuse</a:t>
            </a:r>
            <a:r>
              <a:rPr lang="en-GB" dirty="0"/>
              <a:t>: Injuries such as bruises, burns, or fractures resulting from violence or aggressive </a:t>
            </a:r>
            <a:r>
              <a:rPr lang="en-GB" dirty="0" err="1"/>
              <a:t>behavior</a:t>
            </a:r>
            <a:r>
              <a:rPr lang="en-GB" dirty="0"/>
              <a:t> towards the child.</a:t>
            </a:r>
          </a:p>
          <a:p>
            <a:r>
              <a:rPr lang="en-GB" b="1" dirty="0"/>
              <a:t>Emotional Abuse</a:t>
            </a:r>
            <a:r>
              <a:rPr lang="en-GB" dirty="0"/>
              <a:t>: Persistent criticism, threats, or rejection that severely impacts the child's self-esteem and emotional well-being.</a:t>
            </a:r>
          </a:p>
          <a:p>
            <a:r>
              <a:rPr lang="en-GB" b="1" dirty="0"/>
              <a:t>Sexual Abuse</a:t>
            </a:r>
            <a:r>
              <a:rPr lang="en-GB" dirty="0"/>
              <a:t>: Inappropriate sexual </a:t>
            </a:r>
            <a:r>
              <a:rPr lang="en-GB" dirty="0" err="1"/>
              <a:t>behavior</a:t>
            </a:r>
            <a:r>
              <a:rPr lang="en-GB" dirty="0"/>
              <a:t> or exploitation of a child, such as molestation or exposure to sexual acts.</a:t>
            </a:r>
          </a:p>
          <a:p>
            <a:r>
              <a:rPr lang="en-GB" b="1" dirty="0"/>
              <a:t>Neglect</a:t>
            </a:r>
            <a:r>
              <a:rPr lang="en-GB" dirty="0"/>
              <a:t>: Failing to provide basic needs such as food, shelter, medical care, or supervision, leading to severe physical or developmental harm.</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7D456-1A66-411D-A41A-8BC777657BB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1219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7D456-1A66-411D-A41A-8BC777657BB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114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imperative that an education representative is invited to a strategy discussion. Please ensure that the DSL or a suitable representative attends regardless of the notice given. This is to any social care led meeting- where someone cannot attend due to </a:t>
            </a:r>
            <a:r>
              <a:rPr lang="en-GB" dirty="0" err="1"/>
              <a:t>ot</a:t>
            </a:r>
            <a:r>
              <a:rPr lang="en-GB" dirty="0"/>
              <a:t> being out of hours or term time then please ensure to complete a report. </a:t>
            </a:r>
          </a:p>
        </p:txBody>
      </p:sp>
      <p:sp>
        <p:nvSpPr>
          <p:cNvPr id="4" name="Slide Number Placeholder 3"/>
          <p:cNvSpPr>
            <a:spLocks noGrp="1"/>
          </p:cNvSpPr>
          <p:nvPr>
            <p:ph type="sldNum" sz="quarter" idx="5"/>
          </p:nvPr>
        </p:nvSpPr>
        <p:spPr/>
        <p:txBody>
          <a:bodyPr/>
          <a:lstStyle/>
          <a:p>
            <a:fld id="{5EA2319E-44F4-4749-B257-B87001BCAF9E}" type="slidenum">
              <a:rPr lang="en-GB" smtClean="0"/>
              <a:t>49</a:t>
            </a:fld>
            <a:endParaRPr lang="en-GB"/>
          </a:p>
        </p:txBody>
      </p:sp>
    </p:spTree>
    <p:extLst>
      <p:ext uri="{BB962C8B-B14F-4D97-AF65-F5344CB8AC3E}">
        <p14:creationId xmlns:p14="http://schemas.microsoft.com/office/powerpoint/2010/main" val="1259320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DANGER STATEMENTS Danger statements are simple behavioural statements of the specific worry we have about this child now and into the future. They are aimed at breaking down the concern in a way that we can use to explain to a child or family what it is we’re worried about and why. They are made up of 4 parts; who is worried, about what, like the time when and possible impact</a:t>
            </a:r>
          </a:p>
          <a:p>
            <a:endParaRPr lang="en-GB" dirty="0"/>
          </a:p>
          <a:p>
            <a:r>
              <a:rPr lang="en-GB" dirty="0"/>
              <a:t>SAFETY GOAL Safety goals are statements on what needs to be different to know that the child is safe from dangers identified. They are aimed at explaining to children or families what needs </a:t>
            </a:r>
            <a:r>
              <a:rPr lang="en-GB" dirty="0" err="1"/>
              <a:t>needs</a:t>
            </a:r>
            <a:r>
              <a:rPr lang="en-GB" dirty="0"/>
              <a:t> to happen to stop us being worried. This is more about a preferred future than a list of actions or services. They are made up of 3 parts; who is part of the network/plan, what will caregiver(s) do differently and for how long.</a:t>
            </a:r>
          </a:p>
          <a:p>
            <a:endParaRPr lang="en-GB" dirty="0"/>
          </a:p>
          <a:p>
            <a:r>
              <a:rPr lang="en-GB" dirty="0"/>
              <a:t>SAFETY PLANNING A safety plan or safety planning is what actions are going to happen or need to happen to improve safety for the child or keep them safe. It will typically be created by or with the family and their network (network is a group of people the family have identified that can help keep the child safe whether that be professionals such as school or family and friends). The plan should contain actions with timeframes and who will be responsible for the actions.</a:t>
            </a:r>
          </a:p>
          <a:p>
            <a:endParaRPr lang="en-GB" dirty="0"/>
          </a:p>
          <a:p>
            <a:r>
              <a:rPr lang="en-GB" dirty="0"/>
              <a:t>SCALING </a:t>
            </a:r>
            <a:r>
              <a:rPr lang="en-GB" dirty="0" err="1"/>
              <a:t>Scaling</a:t>
            </a:r>
            <a:r>
              <a:rPr lang="en-GB" dirty="0"/>
              <a:t> is used in many different ways but one of the most common ways of seeing this is to gauge people’s perception and thoughts on how safe a child may be. It can be a key tool in encouraging more change in the person or to identify how important, confident and ready they feel regarding the change. It can also be used to measure how concerned they 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7D456-1A66-411D-A41A-8BC777657BB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8090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work we all do in safeguarding children and their families can often be very complex, difficult and impact on our wellbeing. Please ensure to take a moment if anything covered today impacts you. Please ensure that you are looking after yourself by accessing support from within your setting </a:t>
            </a:r>
            <a:r>
              <a:rPr lang="en-GB" dirty="0" err="1"/>
              <a:t>eg</a:t>
            </a:r>
            <a:r>
              <a:rPr lang="en-GB" dirty="0"/>
              <a:t> line management, supervision and by accessing external support where required.</a:t>
            </a:r>
          </a:p>
        </p:txBody>
      </p:sp>
      <p:sp>
        <p:nvSpPr>
          <p:cNvPr id="4" name="Slide Number Placeholder 3"/>
          <p:cNvSpPr>
            <a:spLocks noGrp="1"/>
          </p:cNvSpPr>
          <p:nvPr>
            <p:ph type="sldNum" sz="quarter" idx="10"/>
          </p:nvPr>
        </p:nvSpPr>
        <p:spPr/>
        <p:txBody>
          <a:bodyPr/>
          <a:lstStyle/>
          <a:p>
            <a:fld id="{5EA2319E-44F4-4749-B257-B87001BCAF9E}" type="slidenum">
              <a:rPr lang="en-GB" smtClean="0"/>
              <a:t>5</a:t>
            </a:fld>
            <a:endParaRPr lang="en-GB"/>
          </a:p>
        </p:txBody>
      </p:sp>
    </p:spTree>
    <p:extLst>
      <p:ext uri="{BB962C8B-B14F-4D97-AF65-F5344CB8AC3E}">
        <p14:creationId xmlns:p14="http://schemas.microsoft.com/office/powerpoint/2010/main" val="2043193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7D456-1A66-411D-A41A-8BC777657BB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6905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7D456-1A66-411D-A41A-8BC777657BB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2971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MASH Health in the city is a small team of health professionals who are highly experienced in child health with knowledge and skills to collate, analyse and share health information in relation to safeguarding and child protection. </a:t>
            </a:r>
          </a:p>
          <a:p>
            <a:pPr marL="0" indent="0">
              <a:buFontTx/>
              <a:buNone/>
            </a:pPr>
            <a:r>
              <a:rPr lang="en-GB" dirty="0"/>
              <a:t>MASH Health are not specialists in every medical or health condition therefore they will not interpret specialist health information or provide medical opinion or agree to medical assessments, but they will signpost to the relevant professional.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will assist in getting information to the appropriate health service where it is deemed necessary and share </a:t>
            </a:r>
            <a:r>
              <a:rPr lang="en-GB" dirty="0">
                <a:solidFill>
                  <a:srgbClr val="FF0000"/>
                </a:solidFill>
              </a:rPr>
              <a:t>urgent health actions which require immediate action to safeguard a CYP.</a:t>
            </a:r>
            <a:endParaRPr lang="en-GB" dirty="0"/>
          </a:p>
          <a:p>
            <a:pPr marL="0" indent="0">
              <a:buFontTx/>
              <a:buNone/>
            </a:pPr>
            <a:endParaRPr lang="en-GB" dirty="0"/>
          </a:p>
          <a:p>
            <a:pPr marL="171450" indent="-171450">
              <a:buFont typeface="Arial" panose="020B0604020202020204" pitchFamily="34" charset="0"/>
              <a:buChar char="•"/>
            </a:pPr>
            <a:r>
              <a:rPr lang="en-GB" dirty="0"/>
              <a:t>GP  and CS (0-19, Continence, SLT, CAMHS etc…) – not routinely present unless open to fieldwork and part of core group, but in MASH only attend if they have completed the referral or have had significant relevant involvement. </a:t>
            </a:r>
          </a:p>
          <a:p>
            <a:pPr marL="171450" indent="-171450">
              <a:buFontTx/>
              <a:buChar char="-"/>
            </a:pPr>
            <a:endParaRPr lang="en-GB" dirty="0"/>
          </a:p>
          <a:p>
            <a:pPr marL="171450" indent="-171450">
              <a:buFont typeface="Arial" panose="020B0604020202020204" pitchFamily="34" charset="0"/>
              <a:buChar char="•"/>
            </a:pPr>
            <a:r>
              <a:rPr lang="en-GB" dirty="0"/>
              <a:t>Paediatrician – should always be consulted when suspected abusive injury, CSA or health condition where immediate advice is required. </a:t>
            </a:r>
          </a:p>
          <a:p>
            <a:pPr marL="0" indent="0">
              <a:buFontTx/>
              <a:buNone/>
            </a:pPr>
            <a:endParaRPr lang="en-GB" dirty="0"/>
          </a:p>
          <a:p>
            <a:pPr marL="0" indent="0">
              <a:buFontTx/>
              <a:buNone/>
            </a:pPr>
            <a:r>
              <a:rPr lang="en-GB" dirty="0"/>
              <a:t>Out of hours, access to health info is limited, a senior </a:t>
            </a:r>
            <a:r>
              <a:rPr lang="en-GB" dirty="0" err="1"/>
              <a:t>paed</a:t>
            </a:r>
            <a:r>
              <a:rPr lang="en-GB" dirty="0"/>
              <a:t> is always available but it may be that other medical professionals may be present such as an ED Consultant or intensive care consultant dependent upon the contact the child has had which has led to the out of hours strategy discussion. </a:t>
            </a:r>
            <a:r>
              <a:rPr lang="en-GB" b="1" dirty="0"/>
              <a:t>What this means for education, is that although there has been a </a:t>
            </a:r>
            <a:r>
              <a:rPr lang="en-GB" b="1" dirty="0" err="1"/>
              <a:t>strat</a:t>
            </a:r>
            <a:r>
              <a:rPr lang="en-GB" b="1" dirty="0"/>
              <a:t> with a health rep, not all health history or concern may be known. There will be a request for a health check through the MASH but if health needs are known by other agencies, ensure that information is shared at the earliest opportunity. </a:t>
            </a:r>
          </a:p>
          <a:p>
            <a:pPr marL="171450" indent="-171450">
              <a:buFontTx/>
              <a:buChar char="-"/>
            </a:pPr>
            <a:endParaRPr lang="en-GB" dirty="0"/>
          </a:p>
          <a:p>
            <a:pPr marL="171450" indent="-171450">
              <a:buFont typeface="Arial" panose="020B0604020202020204" pitchFamily="34" charset="0"/>
              <a:buChar char="•"/>
            </a:pPr>
            <a:r>
              <a:rPr lang="en-GB" dirty="0"/>
              <a:t>EMCYPSAS - East Midlands Children &amp; Young People Sexual Assault Service – Lead Consultant Paediatrician </a:t>
            </a:r>
            <a:r>
              <a:rPr lang="en-GB" dirty="0" err="1"/>
              <a:t>Dr.</a:t>
            </a:r>
            <a:r>
              <a:rPr lang="en-GB" dirty="0"/>
              <a:t> James </a:t>
            </a:r>
            <a:r>
              <a:rPr lang="en-GB" dirty="0" err="1"/>
              <a:t>Fildes</a:t>
            </a:r>
            <a:r>
              <a:rPr lang="en-GB" dirty="0"/>
              <a:t>. </a:t>
            </a:r>
          </a:p>
          <a:p>
            <a:pPr marL="0" indent="0">
              <a:buNone/>
            </a:pPr>
            <a:r>
              <a:rPr lang="en-GB" dirty="0"/>
              <a:t>Referral criteria</a:t>
            </a:r>
          </a:p>
          <a:p>
            <a:pPr lvl="1"/>
            <a:r>
              <a:rPr lang="en-GB" dirty="0"/>
              <a:t>All CYP who allege a sexual assault/abuse</a:t>
            </a:r>
          </a:p>
          <a:p>
            <a:pPr lvl="1"/>
            <a:r>
              <a:rPr lang="en-GB" dirty="0"/>
              <a:t>Adults up to 25 years with significant learning disability</a:t>
            </a:r>
          </a:p>
          <a:p>
            <a:pPr marL="0" indent="0">
              <a:buFontTx/>
              <a:buNone/>
            </a:pPr>
            <a:r>
              <a:rPr lang="en-GB" dirty="0"/>
              <a:t>Staff</a:t>
            </a:r>
          </a:p>
          <a:p>
            <a:pPr marL="0" indent="0">
              <a:buFontTx/>
              <a:buNone/>
            </a:pPr>
            <a:r>
              <a:rPr lang="en-GB" dirty="0"/>
              <a:t>           24 hr crisis support worker helpline</a:t>
            </a:r>
          </a:p>
          <a:p>
            <a:pPr marL="0" indent="0">
              <a:buFontTx/>
              <a:buNone/>
            </a:pPr>
            <a:r>
              <a:rPr lang="en-GB" dirty="0"/>
              <a:t>           Paediatric nurses in working hours</a:t>
            </a:r>
          </a:p>
          <a:p>
            <a:pPr marL="0" indent="0">
              <a:buFontTx/>
              <a:buNone/>
            </a:pPr>
            <a:r>
              <a:rPr lang="en-GB" dirty="0"/>
              <a:t>           24 hr on-call doctor</a:t>
            </a:r>
          </a:p>
          <a:p>
            <a:pPr marL="0" indent="0">
              <a:buFontTx/>
              <a:buNone/>
            </a:pPr>
            <a:r>
              <a:rPr lang="en-GB" dirty="0"/>
              <a:t>Role</a:t>
            </a:r>
          </a:p>
          <a:p>
            <a:pPr marL="0" indent="0">
              <a:buFontTx/>
              <a:buNone/>
            </a:pPr>
            <a:r>
              <a:rPr lang="en-GB" dirty="0"/>
              <a:t>           Collection of samples, documentation of injuries, emergency contraception, reassurance, historical information gathering, onward referrals for therapeutic support, support from CHISVA, sexual health and health. </a:t>
            </a:r>
          </a:p>
          <a:p>
            <a:pPr marL="0" indent="0">
              <a:buFontTx/>
              <a:buNone/>
            </a:pPr>
            <a:endParaRPr lang="en-GB" dirty="0"/>
          </a:p>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A1619-E73C-4772-B94C-FAF6E6CA4C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5239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child protection medical assessment is a comprehensive assessment which includes the clinical history, examination, and detailed documentation including the use of line drawings and photographs. Potentially a traumatic experience if not managed sensitively. Additionally, the assessment includes obtaining any investigations and forensic samples if necessary, arranging any necessary aftercare and writing a report with an opinion. It should be conducted with the same degree of thoroughness and attention to detail as an examination for any potentially life-threatening medical condition.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Aims:</a:t>
            </a:r>
          </a:p>
          <a:p>
            <a:pPr lvl="1"/>
            <a:r>
              <a:rPr lang="en-GB" sz="3600" dirty="0"/>
              <a:t>To identify the child's health needs;</a:t>
            </a:r>
          </a:p>
          <a:p>
            <a:pPr lvl="1"/>
            <a:r>
              <a:rPr lang="en-GB" sz="3600" dirty="0"/>
              <a:t>To consider the physical and psychological sequel of such abuse;</a:t>
            </a:r>
          </a:p>
          <a:p>
            <a:pPr lvl="1"/>
            <a:r>
              <a:rPr lang="en-GB" sz="3600" dirty="0"/>
              <a:t>To give an opinion from the medical perspective on the likelihood of child abuse on the balance of probability;</a:t>
            </a:r>
          </a:p>
          <a:p>
            <a:pPr lvl="1"/>
            <a:r>
              <a:rPr lang="en-GB" sz="3600" dirty="0"/>
              <a:t>To facilitate the police investigation of a possible crime by documentation of clinical findings, including injuries and taking samples that may be used as forensic evidence in a police investigation relevant to all types of abuse;</a:t>
            </a:r>
          </a:p>
          <a:p>
            <a:pPr lvl="1"/>
            <a:r>
              <a:rPr lang="en-GB" sz="3600" dirty="0"/>
              <a:t>To contribute to the multi-agency assessment through sharing of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Referrals for CP medicals are taken between 9-5 but the NAI clinic operates between 1-5pm, early referrals ensure a discussion and medical can take place the same day if it is in the child’s best interests to do so. Otherwise CSC need to determine a safety plan until the medical can take place</a:t>
            </a:r>
            <a:endPar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child protection medical assessment cannot provide a detailed assessment of the child or young person's mental health or cognitive ability. If it is felt that this is required, this will need to be organised with the appropriate specialist service.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dirty="0"/>
              <a:t>Consent – Child over 16, child of sufficient age and understanding may refuse some or all, can potentially be overridden by a court; a person with PR; a court direction; LA if has PR through a court order.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A1619-E73C-4772-B94C-FAF6E6CA4C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5138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7D456-1A66-411D-A41A-8BC777657BB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0264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7D456-1A66-411D-A41A-8BC777657BB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6165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7D456-1A66-411D-A41A-8BC777657BB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0583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Nottingham Schools - Nottingham City Council</a:t>
            </a:r>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68</a:t>
            </a:fld>
            <a:endParaRPr lang="en-GB"/>
          </a:p>
        </p:txBody>
      </p:sp>
    </p:spTree>
    <p:extLst>
      <p:ext uri="{BB962C8B-B14F-4D97-AF65-F5344CB8AC3E}">
        <p14:creationId xmlns:p14="http://schemas.microsoft.com/office/powerpoint/2010/main" val="1018379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provide feedback using the QR code above or alternatively email safeguardingineducation@nottinghamcity.gov.uk</a:t>
            </a:r>
          </a:p>
          <a:p>
            <a:r>
              <a:rPr lang="en-GB" dirty="0"/>
              <a:t> </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69</a:t>
            </a:fld>
            <a:endParaRPr lang="en-GB"/>
          </a:p>
        </p:txBody>
      </p:sp>
    </p:spTree>
    <p:extLst>
      <p:ext uri="{BB962C8B-B14F-4D97-AF65-F5344CB8AC3E}">
        <p14:creationId xmlns:p14="http://schemas.microsoft.com/office/powerpoint/2010/main" val="2548292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JM</a:t>
            </a:r>
          </a:p>
        </p:txBody>
      </p:sp>
      <p:sp>
        <p:nvSpPr>
          <p:cNvPr id="4" name="Slide Number Placeholder 3"/>
          <p:cNvSpPr>
            <a:spLocks noGrp="1"/>
          </p:cNvSpPr>
          <p:nvPr>
            <p:ph type="sldNum" sz="quarter" idx="10"/>
          </p:nvPr>
        </p:nvSpPr>
        <p:spPr/>
        <p:txBody>
          <a:bodyPr/>
          <a:lstStyle/>
          <a:p>
            <a:fld id="{5EA2319E-44F4-4749-B257-B87001BCAF9E}" type="slidenum">
              <a:rPr lang="en-GB" smtClean="0"/>
              <a:t>6</a:t>
            </a:fld>
            <a:endParaRPr lang="en-GB"/>
          </a:p>
        </p:txBody>
      </p:sp>
    </p:spTree>
    <p:extLst>
      <p:ext uri="{BB962C8B-B14F-4D97-AF65-F5344CB8AC3E}">
        <p14:creationId xmlns:p14="http://schemas.microsoft.com/office/powerpoint/2010/main" val="2986925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47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8</a:t>
            </a:fld>
            <a:endParaRPr lang="en-GB"/>
          </a:p>
        </p:txBody>
      </p:sp>
    </p:spTree>
    <p:extLst>
      <p:ext uri="{BB962C8B-B14F-4D97-AF65-F5344CB8AC3E}">
        <p14:creationId xmlns:p14="http://schemas.microsoft.com/office/powerpoint/2010/main" val="2005865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2021 census identified 66,000 children under the age of eighteen live in the City of Nottingham, this is 20.3% of the total population. Of those children aged under 18, 34.2% are affected by income deprivation. Nottingham City’s children face a number of challenges including income deprivation and poverty. 42.7% of Nottingham’s population are from Black or Other Minority Ethnic groups, an increase since 2011 when the percentage was 34.6%. 59.1% of school age pupils are classed as BME, this was 57.2% in 2022.</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44945-FBF4-4B56-A611-39E2F24A0D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945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her mother died unexpectedly at home, she did not know how to call for help or feed herself properly. It is presumed (subject to coroner findings) that she died close to three weeks later, possibly of dehydration and starvation. It was not clear if the child was an adult or a child at the time of death, although current evidence suggests that she was most likely a child. Therefore, due to her vulnerabilities and estimated date of death the partnership agreed that the case reached the threshold for a Rapid Review through the lens of children’s services.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217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595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295" name="Group 294">
            <a:extLst>
              <a:ext uri="{FF2B5EF4-FFF2-40B4-BE49-F238E27FC236}">
                <a16:creationId xmlns:a16="http://schemas.microsoft.com/office/drawing/2014/main" id="{8ADAE399-79A6-420F-84F4-05D3786D911E}"/>
              </a:ext>
            </a:extLst>
          </p:cNvPr>
          <p:cNvGrpSpPr/>
          <p:nvPr userDrawn="1"/>
        </p:nvGrpSpPr>
        <p:grpSpPr>
          <a:xfrm>
            <a:off x="271603" y="5661816"/>
            <a:ext cx="736578" cy="875829"/>
            <a:chOff x="258270" y="5212128"/>
            <a:chExt cx="1114770" cy="1325518"/>
          </a:xfrm>
        </p:grpSpPr>
        <p:grpSp>
          <p:nvGrpSpPr>
            <p:cNvPr id="296" name="Google Shape;428;p34">
              <a:extLst>
                <a:ext uri="{FF2B5EF4-FFF2-40B4-BE49-F238E27FC236}">
                  <a16:creationId xmlns:a16="http://schemas.microsoft.com/office/drawing/2014/main" id="{F4994928-FAFD-48B6-8747-F90B81F96045}"/>
                </a:ext>
              </a:extLst>
            </p:cNvPr>
            <p:cNvGrpSpPr/>
            <p:nvPr userDrawn="1"/>
          </p:nvGrpSpPr>
          <p:grpSpPr>
            <a:xfrm>
              <a:off x="866609" y="5948450"/>
              <a:ext cx="370620" cy="570901"/>
              <a:chOff x="5283050" y="4042750"/>
              <a:chExt cx="399000" cy="595950"/>
            </a:xfrm>
          </p:grpSpPr>
          <p:sp>
            <p:nvSpPr>
              <p:cNvPr id="336" name="Google Shape;429;p34">
                <a:extLst>
                  <a:ext uri="{FF2B5EF4-FFF2-40B4-BE49-F238E27FC236}">
                    <a16:creationId xmlns:a16="http://schemas.microsoft.com/office/drawing/2014/main" id="{09E05D6A-782A-4BDD-B9B0-5AA29943D73B}"/>
                  </a:ext>
                </a:extLst>
              </p:cNvPr>
              <p:cNvSpPr/>
              <p:nvPr/>
            </p:nvSpPr>
            <p:spPr>
              <a:xfrm>
                <a:off x="5283050" y="4042750"/>
                <a:ext cx="399000" cy="344900"/>
              </a:xfrm>
              <a:custGeom>
                <a:avLst/>
                <a:gdLst/>
                <a:ahLst/>
                <a:cxnLst/>
                <a:rect l="l" t="t" r="r" b="b"/>
                <a:pathLst>
                  <a:path w="15960" h="13796" extrusionOk="0">
                    <a:moveTo>
                      <a:pt x="8041" y="0"/>
                    </a:moveTo>
                    <a:cubicBezTo>
                      <a:pt x="6475" y="0"/>
                      <a:pt x="4915" y="432"/>
                      <a:pt x="3622" y="1312"/>
                    </a:cubicBezTo>
                    <a:cubicBezTo>
                      <a:pt x="1300" y="2891"/>
                      <a:pt x="0" y="5920"/>
                      <a:pt x="633" y="8656"/>
                    </a:cubicBezTo>
                    <a:cubicBezTo>
                      <a:pt x="1259" y="11376"/>
                      <a:pt x="3849" y="13561"/>
                      <a:pt x="6636" y="13561"/>
                    </a:cubicBezTo>
                    <a:cubicBezTo>
                      <a:pt x="6655" y="13561"/>
                      <a:pt x="6675" y="13561"/>
                      <a:pt x="6694" y="13560"/>
                    </a:cubicBezTo>
                    <a:lnTo>
                      <a:pt x="4984" y="12908"/>
                    </a:lnTo>
                    <a:lnTo>
                      <a:pt x="4984" y="12908"/>
                    </a:lnTo>
                    <a:cubicBezTo>
                      <a:pt x="6366" y="13418"/>
                      <a:pt x="7864" y="13796"/>
                      <a:pt x="9308" y="13796"/>
                    </a:cubicBezTo>
                    <a:cubicBezTo>
                      <a:pt x="10436" y="13796"/>
                      <a:pt x="11532" y="13565"/>
                      <a:pt x="12514" y="12987"/>
                    </a:cubicBezTo>
                    <a:cubicBezTo>
                      <a:pt x="15162" y="11426"/>
                      <a:pt x="15960" y="7754"/>
                      <a:pt x="15026" y="4822"/>
                    </a:cubicBezTo>
                    <a:cubicBezTo>
                      <a:pt x="14664" y="3680"/>
                      <a:pt x="14071" y="2588"/>
                      <a:pt x="13175" y="1793"/>
                    </a:cubicBezTo>
                    <a:cubicBezTo>
                      <a:pt x="12722" y="1389"/>
                      <a:pt x="12202" y="1071"/>
                      <a:pt x="11655" y="809"/>
                    </a:cubicBezTo>
                    <a:cubicBezTo>
                      <a:pt x="10533" y="273"/>
                      <a:pt x="9285" y="0"/>
                      <a:pt x="8041" y="0"/>
                    </a:cubicBezTo>
                    <a:close/>
                  </a:path>
                </a:pathLst>
              </a:custGeom>
              <a:solidFill>
                <a:srgbClr val="F9B2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7" name="Google Shape;430;p34">
                <a:extLst>
                  <a:ext uri="{FF2B5EF4-FFF2-40B4-BE49-F238E27FC236}">
                    <a16:creationId xmlns:a16="http://schemas.microsoft.com/office/drawing/2014/main" id="{7E39A15E-C3E3-4922-933A-A06F199F5B18}"/>
                  </a:ext>
                </a:extLst>
              </p:cNvPr>
              <p:cNvSpPr/>
              <p:nvPr/>
            </p:nvSpPr>
            <p:spPr>
              <a:xfrm>
                <a:off x="5478275" y="4137575"/>
                <a:ext cx="15450" cy="501125"/>
              </a:xfrm>
              <a:custGeom>
                <a:avLst/>
                <a:gdLst/>
                <a:ahLst/>
                <a:cxnLst/>
                <a:rect l="l" t="t" r="r" b="b"/>
                <a:pathLst>
                  <a:path w="618" h="20045" extrusionOk="0">
                    <a:moveTo>
                      <a:pt x="154" y="1"/>
                    </a:moveTo>
                    <a:cubicBezTo>
                      <a:pt x="98" y="1"/>
                      <a:pt x="42" y="39"/>
                      <a:pt x="38" y="115"/>
                    </a:cubicBezTo>
                    <a:lnTo>
                      <a:pt x="38" y="117"/>
                    </a:lnTo>
                    <a:cubicBezTo>
                      <a:pt x="1" y="763"/>
                      <a:pt x="16" y="1418"/>
                      <a:pt x="14" y="2063"/>
                    </a:cubicBezTo>
                    <a:cubicBezTo>
                      <a:pt x="12" y="2705"/>
                      <a:pt x="18" y="3344"/>
                      <a:pt x="20" y="3985"/>
                    </a:cubicBezTo>
                    <a:cubicBezTo>
                      <a:pt x="25" y="5274"/>
                      <a:pt x="40" y="6561"/>
                      <a:pt x="53" y="7850"/>
                    </a:cubicBezTo>
                    <a:lnTo>
                      <a:pt x="130" y="15559"/>
                    </a:lnTo>
                    <a:cubicBezTo>
                      <a:pt x="137" y="16277"/>
                      <a:pt x="146" y="16997"/>
                      <a:pt x="152" y="17717"/>
                    </a:cubicBezTo>
                    <a:cubicBezTo>
                      <a:pt x="154" y="18073"/>
                      <a:pt x="159" y="18429"/>
                      <a:pt x="159" y="18785"/>
                    </a:cubicBezTo>
                    <a:cubicBezTo>
                      <a:pt x="159" y="19158"/>
                      <a:pt x="143" y="19531"/>
                      <a:pt x="198" y="19903"/>
                    </a:cubicBezTo>
                    <a:cubicBezTo>
                      <a:pt x="210" y="19989"/>
                      <a:pt x="308" y="20045"/>
                      <a:pt x="390" y="20045"/>
                    </a:cubicBezTo>
                    <a:cubicBezTo>
                      <a:pt x="397" y="20045"/>
                      <a:pt x="404" y="20044"/>
                      <a:pt x="411" y="20043"/>
                    </a:cubicBezTo>
                    <a:cubicBezTo>
                      <a:pt x="515" y="20028"/>
                      <a:pt x="567" y="19949"/>
                      <a:pt x="580" y="19850"/>
                    </a:cubicBezTo>
                    <a:cubicBezTo>
                      <a:pt x="618" y="19531"/>
                      <a:pt x="596" y="19211"/>
                      <a:pt x="589" y="18890"/>
                    </a:cubicBezTo>
                    <a:cubicBezTo>
                      <a:pt x="583" y="18567"/>
                      <a:pt x="576" y="18249"/>
                      <a:pt x="572" y="17928"/>
                    </a:cubicBezTo>
                    <a:cubicBezTo>
                      <a:pt x="563" y="17287"/>
                      <a:pt x="554" y="16648"/>
                      <a:pt x="545" y="16009"/>
                    </a:cubicBezTo>
                    <a:lnTo>
                      <a:pt x="495" y="12141"/>
                    </a:lnTo>
                    <a:cubicBezTo>
                      <a:pt x="460" y="9574"/>
                      <a:pt x="442" y="7005"/>
                      <a:pt x="392" y="4435"/>
                    </a:cubicBezTo>
                    <a:cubicBezTo>
                      <a:pt x="376" y="3724"/>
                      <a:pt x="363" y="3012"/>
                      <a:pt x="348" y="2303"/>
                    </a:cubicBezTo>
                    <a:cubicBezTo>
                      <a:pt x="334" y="1576"/>
                      <a:pt x="334" y="840"/>
                      <a:pt x="275" y="115"/>
                    </a:cubicBezTo>
                    <a:cubicBezTo>
                      <a:pt x="269" y="39"/>
                      <a:pt x="211" y="1"/>
                      <a:pt x="154"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431;p34">
                <a:extLst>
                  <a:ext uri="{FF2B5EF4-FFF2-40B4-BE49-F238E27FC236}">
                    <a16:creationId xmlns:a16="http://schemas.microsoft.com/office/drawing/2014/main" id="{801DDB1E-D90A-414E-97D2-896F62FE7701}"/>
                  </a:ext>
                </a:extLst>
              </p:cNvPr>
              <p:cNvSpPr/>
              <p:nvPr/>
            </p:nvSpPr>
            <p:spPr>
              <a:xfrm>
                <a:off x="5390175" y="4217750"/>
                <a:ext cx="220175" cy="141200"/>
              </a:xfrm>
              <a:custGeom>
                <a:avLst/>
                <a:gdLst/>
                <a:ahLst/>
                <a:cxnLst/>
                <a:rect l="l" t="t" r="r" b="b"/>
                <a:pathLst>
                  <a:path w="8807" h="5648" extrusionOk="0">
                    <a:moveTo>
                      <a:pt x="8503" y="0"/>
                    </a:moveTo>
                    <a:cubicBezTo>
                      <a:pt x="8453" y="0"/>
                      <a:pt x="8404" y="19"/>
                      <a:pt x="8365" y="62"/>
                    </a:cubicBezTo>
                    <a:cubicBezTo>
                      <a:pt x="8062" y="394"/>
                      <a:pt x="7790" y="756"/>
                      <a:pt x="7506" y="1103"/>
                    </a:cubicBezTo>
                    <a:lnTo>
                      <a:pt x="6654" y="2148"/>
                    </a:lnTo>
                    <a:lnTo>
                      <a:pt x="4950" y="4241"/>
                    </a:lnTo>
                    <a:cubicBezTo>
                      <a:pt x="4708" y="4538"/>
                      <a:pt x="4482" y="4885"/>
                      <a:pt x="4162" y="5102"/>
                    </a:cubicBezTo>
                    <a:cubicBezTo>
                      <a:pt x="4055" y="5177"/>
                      <a:pt x="3922" y="5253"/>
                      <a:pt x="3787" y="5253"/>
                    </a:cubicBezTo>
                    <a:cubicBezTo>
                      <a:pt x="3775" y="5253"/>
                      <a:pt x="3763" y="5253"/>
                      <a:pt x="3751" y="5251"/>
                    </a:cubicBezTo>
                    <a:cubicBezTo>
                      <a:pt x="3588" y="5234"/>
                      <a:pt x="3498" y="5093"/>
                      <a:pt x="3417" y="4968"/>
                    </a:cubicBezTo>
                    <a:cubicBezTo>
                      <a:pt x="2916" y="4202"/>
                      <a:pt x="2422" y="3433"/>
                      <a:pt x="1919" y="2669"/>
                    </a:cubicBezTo>
                    <a:cubicBezTo>
                      <a:pt x="1361" y="1812"/>
                      <a:pt x="817" y="943"/>
                      <a:pt x="200" y="128"/>
                    </a:cubicBezTo>
                    <a:cubicBezTo>
                      <a:pt x="178" y="99"/>
                      <a:pt x="148" y="87"/>
                      <a:pt x="120" y="87"/>
                    </a:cubicBezTo>
                    <a:cubicBezTo>
                      <a:pt x="58" y="87"/>
                      <a:pt x="1" y="146"/>
                      <a:pt x="42" y="220"/>
                    </a:cubicBezTo>
                    <a:lnTo>
                      <a:pt x="42" y="222"/>
                    </a:lnTo>
                    <a:cubicBezTo>
                      <a:pt x="492" y="1068"/>
                      <a:pt x="1017" y="1872"/>
                      <a:pt x="1524" y="2684"/>
                    </a:cubicBezTo>
                    <a:cubicBezTo>
                      <a:pt x="2031" y="3497"/>
                      <a:pt x="2541" y="4309"/>
                      <a:pt x="3055" y="5120"/>
                    </a:cubicBezTo>
                    <a:cubicBezTo>
                      <a:pt x="3158" y="5284"/>
                      <a:pt x="3266" y="5458"/>
                      <a:pt x="3441" y="5557"/>
                    </a:cubicBezTo>
                    <a:cubicBezTo>
                      <a:pt x="3551" y="5617"/>
                      <a:pt x="3673" y="5648"/>
                      <a:pt x="3796" y="5648"/>
                    </a:cubicBezTo>
                    <a:cubicBezTo>
                      <a:pt x="3848" y="5648"/>
                      <a:pt x="3901" y="5642"/>
                      <a:pt x="3953" y="5631"/>
                    </a:cubicBezTo>
                    <a:cubicBezTo>
                      <a:pt x="4309" y="5563"/>
                      <a:pt x="4621" y="5284"/>
                      <a:pt x="4851" y="5016"/>
                    </a:cubicBezTo>
                    <a:cubicBezTo>
                      <a:pt x="5468" y="4298"/>
                      <a:pt x="6055" y="3554"/>
                      <a:pt x="6656" y="2820"/>
                    </a:cubicBezTo>
                    <a:lnTo>
                      <a:pt x="7664" y="1595"/>
                    </a:lnTo>
                    <a:cubicBezTo>
                      <a:pt x="8009" y="1173"/>
                      <a:pt x="8378" y="760"/>
                      <a:pt x="8699" y="319"/>
                    </a:cubicBezTo>
                    <a:cubicBezTo>
                      <a:pt x="8806" y="172"/>
                      <a:pt x="8653" y="0"/>
                      <a:pt x="8503"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432;p34">
                <a:extLst>
                  <a:ext uri="{FF2B5EF4-FFF2-40B4-BE49-F238E27FC236}">
                    <a16:creationId xmlns:a16="http://schemas.microsoft.com/office/drawing/2014/main" id="{89B29032-D864-40DD-A2B4-B433A7389737}"/>
                  </a:ext>
                </a:extLst>
              </p:cNvPr>
              <p:cNvSpPr/>
              <p:nvPr/>
            </p:nvSpPr>
            <p:spPr>
              <a:xfrm>
                <a:off x="5430325" y="4165850"/>
                <a:ext cx="85525" cy="68950"/>
              </a:xfrm>
              <a:custGeom>
                <a:avLst/>
                <a:gdLst/>
                <a:ahLst/>
                <a:cxnLst/>
                <a:rect l="l" t="t" r="r" b="b"/>
                <a:pathLst>
                  <a:path w="3421" h="2758" extrusionOk="0">
                    <a:moveTo>
                      <a:pt x="107" y="1"/>
                    </a:moveTo>
                    <a:cubicBezTo>
                      <a:pt x="51" y="1"/>
                      <a:pt x="0" y="59"/>
                      <a:pt x="37" y="120"/>
                    </a:cubicBezTo>
                    <a:lnTo>
                      <a:pt x="37" y="122"/>
                    </a:lnTo>
                    <a:cubicBezTo>
                      <a:pt x="72" y="183"/>
                      <a:pt x="91" y="247"/>
                      <a:pt x="129" y="306"/>
                    </a:cubicBezTo>
                    <a:cubicBezTo>
                      <a:pt x="166" y="366"/>
                      <a:pt x="208" y="418"/>
                      <a:pt x="245" y="475"/>
                    </a:cubicBezTo>
                    <a:cubicBezTo>
                      <a:pt x="313" y="576"/>
                      <a:pt x="379" y="675"/>
                      <a:pt x="452" y="772"/>
                    </a:cubicBezTo>
                    <a:cubicBezTo>
                      <a:pt x="608" y="981"/>
                      <a:pt x="763" y="1187"/>
                      <a:pt x="919" y="1393"/>
                    </a:cubicBezTo>
                    <a:cubicBezTo>
                      <a:pt x="1229" y="1811"/>
                      <a:pt x="1523" y="2237"/>
                      <a:pt x="1831" y="2654"/>
                    </a:cubicBezTo>
                    <a:cubicBezTo>
                      <a:pt x="1874" y="2713"/>
                      <a:pt x="1950" y="2757"/>
                      <a:pt x="2024" y="2757"/>
                    </a:cubicBezTo>
                    <a:cubicBezTo>
                      <a:pt x="2072" y="2757"/>
                      <a:pt x="2118" y="2739"/>
                      <a:pt x="2154" y="2696"/>
                    </a:cubicBezTo>
                    <a:lnTo>
                      <a:pt x="2813" y="1910"/>
                    </a:lnTo>
                    <a:lnTo>
                      <a:pt x="3133" y="1525"/>
                    </a:lnTo>
                    <a:cubicBezTo>
                      <a:pt x="3188" y="1457"/>
                      <a:pt x="3247" y="1391"/>
                      <a:pt x="3302" y="1323"/>
                    </a:cubicBezTo>
                    <a:cubicBezTo>
                      <a:pt x="3357" y="1255"/>
                      <a:pt x="3368" y="1174"/>
                      <a:pt x="3392" y="1093"/>
                    </a:cubicBezTo>
                    <a:cubicBezTo>
                      <a:pt x="3420" y="991"/>
                      <a:pt x="3339" y="914"/>
                      <a:pt x="3251" y="914"/>
                    </a:cubicBezTo>
                    <a:cubicBezTo>
                      <a:pt x="3228" y="914"/>
                      <a:pt x="3205" y="919"/>
                      <a:pt x="3184" y="930"/>
                    </a:cubicBezTo>
                    <a:cubicBezTo>
                      <a:pt x="3100" y="972"/>
                      <a:pt x="3037" y="998"/>
                      <a:pt x="2973" y="1068"/>
                    </a:cubicBezTo>
                    <a:cubicBezTo>
                      <a:pt x="2920" y="1128"/>
                      <a:pt x="2872" y="1189"/>
                      <a:pt x="2821" y="1251"/>
                    </a:cubicBezTo>
                    <a:lnTo>
                      <a:pt x="2503" y="1635"/>
                    </a:lnTo>
                    <a:lnTo>
                      <a:pt x="2017" y="2220"/>
                    </a:lnTo>
                    <a:lnTo>
                      <a:pt x="2017" y="2220"/>
                    </a:lnTo>
                    <a:cubicBezTo>
                      <a:pt x="1754" y="1875"/>
                      <a:pt x="1480" y="1538"/>
                      <a:pt x="1212" y="1200"/>
                    </a:cubicBezTo>
                    <a:cubicBezTo>
                      <a:pt x="1049" y="996"/>
                      <a:pt x="886" y="794"/>
                      <a:pt x="722" y="596"/>
                    </a:cubicBezTo>
                    <a:cubicBezTo>
                      <a:pt x="638" y="495"/>
                      <a:pt x="553" y="401"/>
                      <a:pt x="463" y="306"/>
                    </a:cubicBezTo>
                    <a:cubicBezTo>
                      <a:pt x="414" y="256"/>
                      <a:pt x="370" y="203"/>
                      <a:pt x="322" y="155"/>
                    </a:cubicBezTo>
                    <a:cubicBezTo>
                      <a:pt x="274" y="104"/>
                      <a:pt x="214" y="71"/>
                      <a:pt x="162" y="23"/>
                    </a:cubicBezTo>
                    <a:cubicBezTo>
                      <a:pt x="145" y="7"/>
                      <a:pt x="126" y="1"/>
                      <a:pt x="107"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433;p34">
                <a:extLst>
                  <a:ext uri="{FF2B5EF4-FFF2-40B4-BE49-F238E27FC236}">
                    <a16:creationId xmlns:a16="http://schemas.microsoft.com/office/drawing/2014/main" id="{C545E634-89FD-40A6-9D8B-F7EC962BD0A3}"/>
                  </a:ext>
                </a:extLst>
              </p:cNvPr>
              <p:cNvSpPr/>
              <p:nvPr/>
            </p:nvSpPr>
            <p:spPr>
              <a:xfrm>
                <a:off x="5373400" y="4126775"/>
                <a:ext cx="7775" cy="6000"/>
              </a:xfrm>
              <a:custGeom>
                <a:avLst/>
                <a:gdLst/>
                <a:ahLst/>
                <a:cxnLst/>
                <a:rect l="l" t="t" r="r" b="b"/>
                <a:pathLst>
                  <a:path w="311" h="240" extrusionOk="0">
                    <a:moveTo>
                      <a:pt x="157" y="0"/>
                    </a:moveTo>
                    <a:cubicBezTo>
                      <a:pt x="1" y="0"/>
                      <a:pt x="1" y="240"/>
                      <a:pt x="157" y="240"/>
                    </a:cubicBezTo>
                    <a:cubicBezTo>
                      <a:pt x="311" y="240"/>
                      <a:pt x="311" y="0"/>
                      <a:pt x="157"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434;p34">
                <a:extLst>
                  <a:ext uri="{FF2B5EF4-FFF2-40B4-BE49-F238E27FC236}">
                    <a16:creationId xmlns:a16="http://schemas.microsoft.com/office/drawing/2014/main" id="{B82449A3-F2A1-4887-ADDB-182A9C2CCCEF}"/>
                  </a:ext>
                </a:extLst>
              </p:cNvPr>
              <p:cNvSpPr/>
              <p:nvPr/>
            </p:nvSpPr>
            <p:spPr>
              <a:xfrm>
                <a:off x="5396525" y="4104525"/>
                <a:ext cx="9025" cy="9000"/>
              </a:xfrm>
              <a:custGeom>
                <a:avLst/>
                <a:gdLst/>
                <a:ahLst/>
                <a:cxnLst/>
                <a:rect l="l" t="t" r="r" b="b"/>
                <a:pathLst>
                  <a:path w="361" h="360" extrusionOk="0">
                    <a:moveTo>
                      <a:pt x="157" y="1"/>
                    </a:moveTo>
                    <a:lnTo>
                      <a:pt x="115" y="8"/>
                    </a:lnTo>
                    <a:cubicBezTo>
                      <a:pt x="88" y="14"/>
                      <a:pt x="66" y="27"/>
                      <a:pt x="47" y="47"/>
                    </a:cubicBezTo>
                    <a:cubicBezTo>
                      <a:pt x="31" y="60"/>
                      <a:pt x="20" y="78"/>
                      <a:pt x="14" y="98"/>
                    </a:cubicBezTo>
                    <a:cubicBezTo>
                      <a:pt x="5" y="115"/>
                      <a:pt x="1" y="137"/>
                      <a:pt x="1" y="157"/>
                    </a:cubicBezTo>
                    <a:cubicBezTo>
                      <a:pt x="1" y="212"/>
                      <a:pt x="29" y="262"/>
                      <a:pt x="77" y="291"/>
                    </a:cubicBezTo>
                    <a:lnTo>
                      <a:pt x="143" y="339"/>
                    </a:lnTo>
                    <a:lnTo>
                      <a:pt x="178" y="355"/>
                    </a:lnTo>
                    <a:cubicBezTo>
                      <a:pt x="188" y="358"/>
                      <a:pt x="198" y="360"/>
                      <a:pt x="209" y="360"/>
                    </a:cubicBezTo>
                    <a:cubicBezTo>
                      <a:pt x="218" y="360"/>
                      <a:pt x="227" y="359"/>
                      <a:pt x="236" y="357"/>
                    </a:cubicBezTo>
                    <a:cubicBezTo>
                      <a:pt x="249" y="357"/>
                      <a:pt x="260" y="355"/>
                      <a:pt x="271" y="348"/>
                    </a:cubicBezTo>
                    <a:cubicBezTo>
                      <a:pt x="288" y="341"/>
                      <a:pt x="304" y="330"/>
                      <a:pt x="317" y="317"/>
                    </a:cubicBezTo>
                    <a:lnTo>
                      <a:pt x="339" y="289"/>
                    </a:lnTo>
                    <a:lnTo>
                      <a:pt x="354" y="256"/>
                    </a:lnTo>
                    <a:cubicBezTo>
                      <a:pt x="359" y="236"/>
                      <a:pt x="361" y="216"/>
                      <a:pt x="356" y="199"/>
                    </a:cubicBezTo>
                    <a:cubicBezTo>
                      <a:pt x="356" y="179"/>
                      <a:pt x="350" y="161"/>
                      <a:pt x="339" y="146"/>
                    </a:cubicBezTo>
                    <a:lnTo>
                      <a:pt x="290" y="78"/>
                    </a:lnTo>
                    <a:cubicBezTo>
                      <a:pt x="262" y="32"/>
                      <a:pt x="211" y="1"/>
                      <a:pt x="157"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435;p34">
                <a:extLst>
                  <a:ext uri="{FF2B5EF4-FFF2-40B4-BE49-F238E27FC236}">
                    <a16:creationId xmlns:a16="http://schemas.microsoft.com/office/drawing/2014/main" id="{160D82EE-26CF-4F15-BA4D-C05389507643}"/>
                  </a:ext>
                </a:extLst>
              </p:cNvPr>
              <p:cNvSpPr/>
              <p:nvPr/>
            </p:nvSpPr>
            <p:spPr>
              <a:xfrm>
                <a:off x="5400650" y="4150700"/>
                <a:ext cx="10225" cy="7950"/>
              </a:xfrm>
              <a:custGeom>
                <a:avLst/>
                <a:gdLst/>
                <a:ahLst/>
                <a:cxnLst/>
                <a:rect l="l" t="t" r="r" b="b"/>
                <a:pathLst>
                  <a:path w="409" h="318" extrusionOk="0">
                    <a:moveTo>
                      <a:pt x="205" y="1"/>
                    </a:moveTo>
                    <a:cubicBezTo>
                      <a:pt x="0" y="1"/>
                      <a:pt x="0" y="317"/>
                      <a:pt x="205" y="317"/>
                    </a:cubicBezTo>
                    <a:cubicBezTo>
                      <a:pt x="409" y="317"/>
                      <a:pt x="409" y="1"/>
                      <a:pt x="205"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436;p34">
                <a:extLst>
                  <a:ext uri="{FF2B5EF4-FFF2-40B4-BE49-F238E27FC236}">
                    <a16:creationId xmlns:a16="http://schemas.microsoft.com/office/drawing/2014/main" id="{9DBE913E-FB7B-40B1-9B0A-2510CDFCBF62}"/>
                  </a:ext>
                </a:extLst>
              </p:cNvPr>
              <p:cNvSpPr/>
              <p:nvPr/>
            </p:nvSpPr>
            <p:spPr>
              <a:xfrm>
                <a:off x="5600500" y="4299225"/>
                <a:ext cx="12375" cy="9625"/>
              </a:xfrm>
              <a:custGeom>
                <a:avLst/>
                <a:gdLst/>
                <a:ahLst/>
                <a:cxnLst/>
                <a:rect l="l" t="t" r="r" b="b"/>
                <a:pathLst>
                  <a:path w="495" h="385" extrusionOk="0">
                    <a:moveTo>
                      <a:pt x="246" y="1"/>
                    </a:moveTo>
                    <a:cubicBezTo>
                      <a:pt x="0" y="1"/>
                      <a:pt x="0" y="385"/>
                      <a:pt x="246" y="385"/>
                    </a:cubicBezTo>
                    <a:cubicBezTo>
                      <a:pt x="494" y="385"/>
                      <a:pt x="494" y="1"/>
                      <a:pt x="246"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7" name="Google Shape;445;p34">
              <a:extLst>
                <a:ext uri="{FF2B5EF4-FFF2-40B4-BE49-F238E27FC236}">
                  <a16:creationId xmlns:a16="http://schemas.microsoft.com/office/drawing/2014/main" id="{18CA86CD-64A0-447E-9D62-106D2C5D794F}"/>
                </a:ext>
              </a:extLst>
            </p:cNvPr>
            <p:cNvGrpSpPr/>
            <p:nvPr userDrawn="1"/>
          </p:nvGrpSpPr>
          <p:grpSpPr>
            <a:xfrm>
              <a:off x="343099" y="5279188"/>
              <a:ext cx="771248" cy="1254357"/>
              <a:chOff x="6362575" y="3991175"/>
              <a:chExt cx="336425" cy="510075"/>
            </a:xfrm>
          </p:grpSpPr>
          <p:sp>
            <p:nvSpPr>
              <p:cNvPr id="317" name="Google Shape;446;p34">
                <a:extLst>
                  <a:ext uri="{FF2B5EF4-FFF2-40B4-BE49-F238E27FC236}">
                    <a16:creationId xmlns:a16="http://schemas.microsoft.com/office/drawing/2014/main" id="{D281CB8A-7DDD-4255-9B9C-ADA5C1D46277}"/>
                  </a:ext>
                </a:extLst>
              </p:cNvPr>
              <p:cNvSpPr/>
              <p:nvPr/>
            </p:nvSpPr>
            <p:spPr>
              <a:xfrm>
                <a:off x="6545950" y="4311575"/>
                <a:ext cx="22250" cy="185825"/>
              </a:xfrm>
              <a:custGeom>
                <a:avLst/>
                <a:gdLst/>
                <a:ahLst/>
                <a:cxnLst/>
                <a:rect l="l" t="t"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447;p34">
                <a:extLst>
                  <a:ext uri="{FF2B5EF4-FFF2-40B4-BE49-F238E27FC236}">
                    <a16:creationId xmlns:a16="http://schemas.microsoft.com/office/drawing/2014/main" id="{D017CFF2-ABE7-400F-AAE6-F11A737C9FDE}"/>
                  </a:ext>
                </a:extLst>
              </p:cNvPr>
              <p:cNvSpPr/>
              <p:nvPr/>
            </p:nvSpPr>
            <p:spPr>
              <a:xfrm>
                <a:off x="6461950" y="4313175"/>
                <a:ext cx="50100" cy="186200"/>
              </a:xfrm>
              <a:custGeom>
                <a:avLst/>
                <a:gdLst/>
                <a:ahLst/>
                <a:cxnLst/>
                <a:rect l="l" t="t"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448;p34">
                <a:extLst>
                  <a:ext uri="{FF2B5EF4-FFF2-40B4-BE49-F238E27FC236}">
                    <a16:creationId xmlns:a16="http://schemas.microsoft.com/office/drawing/2014/main" id="{E7F05ED8-D8F1-415E-A3AF-43C02CBEF9B9}"/>
                  </a:ext>
                </a:extLst>
              </p:cNvPr>
              <p:cNvSpPr/>
              <p:nvPr/>
            </p:nvSpPr>
            <p:spPr>
              <a:xfrm>
                <a:off x="6576425" y="4372250"/>
                <a:ext cx="40800" cy="129000"/>
              </a:xfrm>
              <a:custGeom>
                <a:avLst/>
                <a:gdLst/>
                <a:ahLst/>
                <a:cxnLst/>
                <a:rect l="l" t="t"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449;p34">
                <a:extLst>
                  <a:ext uri="{FF2B5EF4-FFF2-40B4-BE49-F238E27FC236}">
                    <a16:creationId xmlns:a16="http://schemas.microsoft.com/office/drawing/2014/main" id="{6EECBBD7-0A86-4E8B-A7CD-DA2B895A0A87}"/>
                  </a:ext>
                </a:extLst>
              </p:cNvPr>
              <p:cNvSpPr/>
              <p:nvPr/>
            </p:nvSpPr>
            <p:spPr>
              <a:xfrm>
                <a:off x="6566800" y="4320550"/>
                <a:ext cx="36350" cy="180650"/>
              </a:xfrm>
              <a:custGeom>
                <a:avLst/>
                <a:gdLst/>
                <a:ahLst/>
                <a:cxnLst/>
                <a:rect l="l" t="t"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lnTo>
                      <a:pt x="192" y="7081"/>
                    </a:ln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450;p34">
                <a:extLst>
                  <a:ext uri="{FF2B5EF4-FFF2-40B4-BE49-F238E27FC236}">
                    <a16:creationId xmlns:a16="http://schemas.microsoft.com/office/drawing/2014/main" id="{C890157F-7F0A-4094-B657-1F287A0E5414}"/>
                  </a:ext>
                </a:extLst>
              </p:cNvPr>
              <p:cNvSpPr/>
              <p:nvPr/>
            </p:nvSpPr>
            <p:spPr>
              <a:xfrm>
                <a:off x="6578850" y="4324375"/>
                <a:ext cx="38150" cy="27425"/>
              </a:xfrm>
              <a:custGeom>
                <a:avLst/>
                <a:gdLst/>
                <a:ahLst/>
                <a:cxnLst/>
                <a:rect l="l" t="t"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451;p34">
                <a:extLst>
                  <a:ext uri="{FF2B5EF4-FFF2-40B4-BE49-F238E27FC236}">
                    <a16:creationId xmlns:a16="http://schemas.microsoft.com/office/drawing/2014/main" id="{8FC6BB3B-4F74-40AB-A6F4-26C2FA72CF71}"/>
                  </a:ext>
                </a:extLst>
              </p:cNvPr>
              <p:cNvSpPr/>
              <p:nvPr/>
            </p:nvSpPr>
            <p:spPr>
              <a:xfrm>
                <a:off x="6587625" y="4317325"/>
                <a:ext cx="7650" cy="33550"/>
              </a:xfrm>
              <a:custGeom>
                <a:avLst/>
                <a:gdLst/>
                <a:ahLst/>
                <a:cxnLst/>
                <a:rect l="l" t="t"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452;p34">
                <a:extLst>
                  <a:ext uri="{FF2B5EF4-FFF2-40B4-BE49-F238E27FC236}">
                    <a16:creationId xmlns:a16="http://schemas.microsoft.com/office/drawing/2014/main" id="{1E248CFB-4918-4DBF-9AB9-9F20DA2841B8}"/>
                  </a:ext>
                </a:extLst>
              </p:cNvPr>
              <p:cNvSpPr/>
              <p:nvPr/>
            </p:nvSpPr>
            <p:spPr>
              <a:xfrm>
                <a:off x="6573450" y="4321200"/>
                <a:ext cx="9025" cy="7600"/>
              </a:xfrm>
              <a:custGeom>
                <a:avLst/>
                <a:gdLst/>
                <a:ahLst/>
                <a:cxnLst/>
                <a:rect l="l" t="t"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453;p34">
                <a:extLst>
                  <a:ext uri="{FF2B5EF4-FFF2-40B4-BE49-F238E27FC236}">
                    <a16:creationId xmlns:a16="http://schemas.microsoft.com/office/drawing/2014/main" id="{AB0AB0DF-2349-4C42-BAD0-9F89399617E0}"/>
                  </a:ext>
                </a:extLst>
              </p:cNvPr>
              <p:cNvSpPr/>
              <p:nvPr/>
            </p:nvSpPr>
            <p:spPr>
              <a:xfrm>
                <a:off x="6586425" y="4313675"/>
                <a:ext cx="8200" cy="7425"/>
              </a:xfrm>
              <a:custGeom>
                <a:avLst/>
                <a:gdLst/>
                <a:ahLst/>
                <a:cxnLst/>
                <a:rect l="l" t="t"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81" y="244"/>
                    </a:ln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454;p34">
                <a:extLst>
                  <a:ext uri="{FF2B5EF4-FFF2-40B4-BE49-F238E27FC236}">
                    <a16:creationId xmlns:a16="http://schemas.microsoft.com/office/drawing/2014/main" id="{4411371E-7EF5-4547-94E8-979482FAACE8}"/>
                  </a:ext>
                </a:extLst>
              </p:cNvPr>
              <p:cNvSpPr/>
              <p:nvPr/>
            </p:nvSpPr>
            <p:spPr>
              <a:xfrm>
                <a:off x="6597275" y="4315250"/>
                <a:ext cx="10525" cy="8775"/>
              </a:xfrm>
              <a:custGeom>
                <a:avLst/>
                <a:gdLst/>
                <a:ahLst/>
                <a:cxnLst/>
                <a:rect l="l" t="t"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455;p34">
                <a:extLst>
                  <a:ext uri="{FF2B5EF4-FFF2-40B4-BE49-F238E27FC236}">
                    <a16:creationId xmlns:a16="http://schemas.microsoft.com/office/drawing/2014/main" id="{588EC667-DC7D-4888-BFA4-C3A426DBA839}"/>
                  </a:ext>
                </a:extLst>
              </p:cNvPr>
              <p:cNvSpPr/>
              <p:nvPr/>
            </p:nvSpPr>
            <p:spPr>
              <a:xfrm>
                <a:off x="6611175" y="4323175"/>
                <a:ext cx="9750" cy="9125"/>
              </a:xfrm>
              <a:custGeom>
                <a:avLst/>
                <a:gdLst/>
                <a:ahLst/>
                <a:cxnLst/>
                <a:rect l="l" t="t"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456;p34">
                <a:extLst>
                  <a:ext uri="{FF2B5EF4-FFF2-40B4-BE49-F238E27FC236}">
                    <a16:creationId xmlns:a16="http://schemas.microsoft.com/office/drawing/2014/main" id="{60B68B47-5ED7-4DB1-9278-5DB80F9918DD}"/>
                  </a:ext>
                </a:extLst>
              </p:cNvPr>
              <p:cNvSpPr/>
              <p:nvPr/>
            </p:nvSpPr>
            <p:spPr>
              <a:xfrm>
                <a:off x="6590800" y="4338275"/>
                <a:ext cx="45075" cy="14200"/>
              </a:xfrm>
              <a:custGeom>
                <a:avLst/>
                <a:gdLst/>
                <a:ahLst/>
                <a:cxnLst/>
                <a:rect l="l" t="t"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457;p34">
                <a:extLst>
                  <a:ext uri="{FF2B5EF4-FFF2-40B4-BE49-F238E27FC236}">
                    <a16:creationId xmlns:a16="http://schemas.microsoft.com/office/drawing/2014/main" id="{39079EDA-7C6D-48B3-AC3A-588FF8F84C6B}"/>
                  </a:ext>
                </a:extLst>
              </p:cNvPr>
              <p:cNvSpPr/>
              <p:nvPr/>
            </p:nvSpPr>
            <p:spPr>
              <a:xfrm>
                <a:off x="6628600" y="4334775"/>
                <a:ext cx="12650" cy="9300"/>
              </a:xfrm>
              <a:custGeom>
                <a:avLst/>
                <a:gdLst/>
                <a:ahLst/>
                <a:cxnLst/>
                <a:rect l="l" t="t"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458;p34">
                <a:extLst>
                  <a:ext uri="{FF2B5EF4-FFF2-40B4-BE49-F238E27FC236}">
                    <a16:creationId xmlns:a16="http://schemas.microsoft.com/office/drawing/2014/main" id="{6936C9DB-9B86-4D41-B63B-B0E2B4BC1282}"/>
                  </a:ext>
                </a:extLst>
              </p:cNvPr>
              <p:cNvSpPr/>
              <p:nvPr/>
            </p:nvSpPr>
            <p:spPr>
              <a:xfrm>
                <a:off x="6362575" y="3991175"/>
                <a:ext cx="336425" cy="290775"/>
              </a:xfrm>
              <a:custGeom>
                <a:avLst/>
                <a:gdLst/>
                <a:ahLst/>
                <a:cxnLst/>
                <a:rect l="l" t="t" r="r" b="b"/>
                <a:pathLst>
                  <a:path w="13457" h="11631" extrusionOk="0">
                    <a:moveTo>
                      <a:pt x="6784" y="0"/>
                    </a:moveTo>
                    <a:cubicBezTo>
                      <a:pt x="5458" y="0"/>
                      <a:pt x="4138" y="366"/>
                      <a:pt x="3044" y="1113"/>
                    </a:cubicBezTo>
                    <a:cubicBezTo>
                      <a:pt x="1089" y="2451"/>
                      <a:pt x="0" y="5005"/>
                      <a:pt x="536" y="7313"/>
                    </a:cubicBezTo>
                    <a:cubicBezTo>
                      <a:pt x="1067" y="9600"/>
                      <a:pt x="3252" y="11438"/>
                      <a:pt x="5597" y="11438"/>
                    </a:cubicBezTo>
                    <a:cubicBezTo>
                      <a:pt x="5616" y="11438"/>
                      <a:pt x="5636" y="11438"/>
                      <a:pt x="5655" y="11437"/>
                    </a:cubicBezTo>
                    <a:lnTo>
                      <a:pt x="4195" y="10883"/>
                    </a:lnTo>
                    <a:lnTo>
                      <a:pt x="4195" y="10883"/>
                    </a:lnTo>
                    <a:cubicBezTo>
                      <a:pt x="5361" y="11312"/>
                      <a:pt x="6627" y="11631"/>
                      <a:pt x="7847" y="11631"/>
                    </a:cubicBezTo>
                    <a:cubicBezTo>
                      <a:pt x="8803" y="11631"/>
                      <a:pt x="9731" y="11435"/>
                      <a:pt x="10562" y="10943"/>
                    </a:cubicBezTo>
                    <a:cubicBezTo>
                      <a:pt x="12793" y="9621"/>
                      <a:pt x="13456" y="6525"/>
                      <a:pt x="12665" y="4054"/>
                    </a:cubicBezTo>
                    <a:cubicBezTo>
                      <a:pt x="12358" y="3092"/>
                      <a:pt x="11857" y="2172"/>
                      <a:pt x="11102" y="1502"/>
                    </a:cubicBezTo>
                    <a:cubicBezTo>
                      <a:pt x="10720" y="1164"/>
                      <a:pt x="10278" y="894"/>
                      <a:pt x="9817" y="674"/>
                    </a:cubicBezTo>
                    <a:cubicBezTo>
                      <a:pt x="8875" y="227"/>
                      <a:pt x="7828" y="0"/>
                      <a:pt x="6784" y="0"/>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459;p34">
                <a:extLst>
                  <a:ext uri="{FF2B5EF4-FFF2-40B4-BE49-F238E27FC236}">
                    <a16:creationId xmlns:a16="http://schemas.microsoft.com/office/drawing/2014/main" id="{18D5691B-DEEB-4A48-9322-8132F02E2FD8}"/>
                  </a:ext>
                </a:extLst>
              </p:cNvPr>
              <p:cNvSpPr/>
              <p:nvPr/>
            </p:nvSpPr>
            <p:spPr>
              <a:xfrm>
                <a:off x="6526450" y="4070700"/>
                <a:ext cx="15350" cy="423675"/>
              </a:xfrm>
              <a:custGeom>
                <a:avLst/>
                <a:gdLst/>
                <a:ahLst/>
                <a:cxnLst/>
                <a:rect l="l" t="t"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460;p34">
                <a:extLst>
                  <a:ext uri="{FF2B5EF4-FFF2-40B4-BE49-F238E27FC236}">
                    <a16:creationId xmlns:a16="http://schemas.microsoft.com/office/drawing/2014/main" id="{DF6C8F3A-F3A2-461C-B54B-54B3918CD66A}"/>
                  </a:ext>
                </a:extLst>
              </p:cNvPr>
              <p:cNvSpPr/>
              <p:nvPr/>
            </p:nvSpPr>
            <p:spPr>
              <a:xfrm>
                <a:off x="6452575" y="4137750"/>
                <a:ext cx="187125" cy="120825"/>
              </a:xfrm>
              <a:custGeom>
                <a:avLst/>
                <a:gdLst/>
                <a:ahLst/>
                <a:cxnLst/>
                <a:rect l="l" t="t"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461;p34">
                <a:extLst>
                  <a:ext uri="{FF2B5EF4-FFF2-40B4-BE49-F238E27FC236}">
                    <a16:creationId xmlns:a16="http://schemas.microsoft.com/office/drawing/2014/main" id="{1BE70671-5EBF-4646-A55A-8D2AC674EF56}"/>
                  </a:ext>
                </a:extLst>
              </p:cNvPr>
              <p:cNvSpPr/>
              <p:nvPr/>
            </p:nvSpPr>
            <p:spPr>
              <a:xfrm>
                <a:off x="6486275" y="4094825"/>
                <a:ext cx="72825" cy="59100"/>
              </a:xfrm>
              <a:custGeom>
                <a:avLst/>
                <a:gdLst/>
                <a:ahLst/>
                <a:cxnLst/>
                <a:rect l="l" t="t"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462;p34">
                <a:extLst>
                  <a:ext uri="{FF2B5EF4-FFF2-40B4-BE49-F238E27FC236}">
                    <a16:creationId xmlns:a16="http://schemas.microsoft.com/office/drawing/2014/main" id="{E7B8D83F-5050-4AE3-BC0F-2904759305C8}"/>
                  </a:ext>
                </a:extLst>
              </p:cNvPr>
              <p:cNvSpPr/>
              <p:nvPr/>
            </p:nvSpPr>
            <p:spPr>
              <a:xfrm>
                <a:off x="6405000" y="4072900"/>
                <a:ext cx="11450" cy="8925"/>
              </a:xfrm>
              <a:custGeom>
                <a:avLst/>
                <a:gdLst/>
                <a:ahLst/>
                <a:cxnLst/>
                <a:rect l="l" t="t" r="r" b="b"/>
                <a:pathLst>
                  <a:path w="458" h="357" extrusionOk="0">
                    <a:moveTo>
                      <a:pt x="229" y="1"/>
                    </a:moveTo>
                    <a:cubicBezTo>
                      <a:pt x="1" y="1"/>
                      <a:pt x="1" y="357"/>
                      <a:pt x="229" y="357"/>
                    </a:cubicBezTo>
                    <a:cubicBezTo>
                      <a:pt x="458" y="357"/>
                      <a:pt x="458" y="1"/>
                      <a:pt x="229"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463;p34">
                <a:extLst>
                  <a:ext uri="{FF2B5EF4-FFF2-40B4-BE49-F238E27FC236}">
                    <a16:creationId xmlns:a16="http://schemas.microsoft.com/office/drawing/2014/main" id="{BE11C9C4-C65D-436F-A0DA-921B63C9FF64}"/>
                  </a:ext>
                </a:extLst>
              </p:cNvPr>
              <p:cNvSpPr/>
              <p:nvPr/>
            </p:nvSpPr>
            <p:spPr>
              <a:xfrm>
                <a:off x="6430475" y="4054800"/>
                <a:ext cx="10850" cy="8375"/>
              </a:xfrm>
              <a:custGeom>
                <a:avLst/>
                <a:gdLst/>
                <a:ahLst/>
                <a:cxnLst/>
                <a:rect l="l" t="t" r="r" b="b"/>
                <a:pathLst>
                  <a:path w="434" h="335" extrusionOk="0">
                    <a:moveTo>
                      <a:pt x="218" y="0"/>
                    </a:moveTo>
                    <a:cubicBezTo>
                      <a:pt x="1" y="0"/>
                      <a:pt x="1" y="334"/>
                      <a:pt x="218" y="334"/>
                    </a:cubicBezTo>
                    <a:cubicBezTo>
                      <a:pt x="433" y="334"/>
                      <a:pt x="433" y="0"/>
                      <a:pt x="218"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464;p34">
                <a:extLst>
                  <a:ext uri="{FF2B5EF4-FFF2-40B4-BE49-F238E27FC236}">
                    <a16:creationId xmlns:a16="http://schemas.microsoft.com/office/drawing/2014/main" id="{8F3F3A5C-B408-4917-9275-4CED2A1525C5}"/>
                  </a:ext>
                </a:extLst>
              </p:cNvPr>
              <p:cNvSpPr/>
              <p:nvPr/>
            </p:nvSpPr>
            <p:spPr>
              <a:xfrm>
                <a:off x="6434225" y="4081575"/>
                <a:ext cx="10500" cy="8150"/>
              </a:xfrm>
              <a:custGeom>
                <a:avLst/>
                <a:gdLst/>
                <a:ahLst/>
                <a:cxnLst/>
                <a:rect l="l" t="t" r="r" b="b"/>
                <a:pathLst>
                  <a:path w="420" h="326" extrusionOk="0">
                    <a:moveTo>
                      <a:pt x="211" y="1"/>
                    </a:moveTo>
                    <a:cubicBezTo>
                      <a:pt x="0" y="1"/>
                      <a:pt x="0" y="326"/>
                      <a:pt x="211" y="326"/>
                    </a:cubicBezTo>
                    <a:cubicBezTo>
                      <a:pt x="420" y="326"/>
                      <a:pt x="420" y="1"/>
                      <a:pt x="211"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8" name="Google Shape;422;p34">
              <a:extLst>
                <a:ext uri="{FF2B5EF4-FFF2-40B4-BE49-F238E27FC236}">
                  <a16:creationId xmlns:a16="http://schemas.microsoft.com/office/drawing/2014/main" id="{F27EB921-8B0D-448F-ADDB-96501FE58656}"/>
                </a:ext>
              </a:extLst>
            </p:cNvPr>
            <p:cNvGrpSpPr/>
            <p:nvPr userDrawn="1"/>
          </p:nvGrpSpPr>
          <p:grpSpPr>
            <a:xfrm>
              <a:off x="1170629" y="6329064"/>
              <a:ext cx="202411" cy="202080"/>
              <a:chOff x="5721625" y="4984150"/>
              <a:chExt cx="196950" cy="196650"/>
            </a:xfrm>
          </p:grpSpPr>
          <p:sp>
            <p:nvSpPr>
              <p:cNvPr id="312" name="Google Shape;423;p34">
                <a:extLst>
                  <a:ext uri="{FF2B5EF4-FFF2-40B4-BE49-F238E27FC236}">
                    <a16:creationId xmlns:a16="http://schemas.microsoft.com/office/drawing/2014/main" id="{99B37C02-65F4-4B2C-804B-1B769BF9D5E6}"/>
                  </a:ext>
                </a:extLst>
              </p:cNvPr>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424;p34">
                <a:extLst>
                  <a:ext uri="{FF2B5EF4-FFF2-40B4-BE49-F238E27FC236}">
                    <a16:creationId xmlns:a16="http://schemas.microsoft.com/office/drawing/2014/main" id="{BE017949-2865-45B7-9A8C-D9EF14F90120}"/>
                  </a:ext>
                </a:extLst>
              </p:cNvPr>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425;p34">
                <a:extLst>
                  <a:ext uri="{FF2B5EF4-FFF2-40B4-BE49-F238E27FC236}">
                    <a16:creationId xmlns:a16="http://schemas.microsoft.com/office/drawing/2014/main" id="{F0D799C9-27B7-46C1-9F21-1F36F7A733D4}"/>
                  </a:ext>
                </a:extLst>
              </p:cNvPr>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426;p34">
                <a:extLst>
                  <a:ext uri="{FF2B5EF4-FFF2-40B4-BE49-F238E27FC236}">
                    <a16:creationId xmlns:a16="http://schemas.microsoft.com/office/drawing/2014/main" id="{96478C7A-FDC5-4223-BA43-61E966CD004B}"/>
                  </a:ext>
                </a:extLst>
              </p:cNvPr>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427;p34">
                <a:extLst>
                  <a:ext uri="{FF2B5EF4-FFF2-40B4-BE49-F238E27FC236}">
                    <a16:creationId xmlns:a16="http://schemas.microsoft.com/office/drawing/2014/main" id="{509D9FD2-2053-40B3-B399-5E35DABCA3CB}"/>
                  </a:ext>
                </a:extLst>
              </p:cNvPr>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9" name="Google Shape;465;p34">
              <a:extLst>
                <a:ext uri="{FF2B5EF4-FFF2-40B4-BE49-F238E27FC236}">
                  <a16:creationId xmlns:a16="http://schemas.microsoft.com/office/drawing/2014/main" id="{3DEFAB76-D15E-4225-A85A-A34C1D256A5A}"/>
                </a:ext>
              </a:extLst>
            </p:cNvPr>
            <p:cNvGrpSpPr/>
            <p:nvPr userDrawn="1"/>
          </p:nvGrpSpPr>
          <p:grpSpPr>
            <a:xfrm>
              <a:off x="258270" y="6275791"/>
              <a:ext cx="324496" cy="261855"/>
              <a:chOff x="7514750" y="4210883"/>
              <a:chExt cx="953999" cy="769839"/>
            </a:xfrm>
          </p:grpSpPr>
          <p:sp>
            <p:nvSpPr>
              <p:cNvPr id="305" name="Google Shape;466;p34">
                <a:extLst>
                  <a:ext uri="{FF2B5EF4-FFF2-40B4-BE49-F238E27FC236}">
                    <a16:creationId xmlns:a16="http://schemas.microsoft.com/office/drawing/2014/main" id="{F1DD5DC5-523E-4B20-ADAC-42FC84B3D82B}"/>
                  </a:ext>
                </a:extLst>
              </p:cNvPr>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467;p34">
                <a:extLst>
                  <a:ext uri="{FF2B5EF4-FFF2-40B4-BE49-F238E27FC236}">
                    <a16:creationId xmlns:a16="http://schemas.microsoft.com/office/drawing/2014/main" id="{BA42561C-0D55-45F7-9D79-EC3B651042CD}"/>
                  </a:ext>
                </a:extLst>
              </p:cNvPr>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468;p34">
                <a:extLst>
                  <a:ext uri="{FF2B5EF4-FFF2-40B4-BE49-F238E27FC236}">
                    <a16:creationId xmlns:a16="http://schemas.microsoft.com/office/drawing/2014/main" id="{794E2716-2CBA-40EF-B815-A71610F4EE79}"/>
                  </a:ext>
                </a:extLst>
              </p:cNvPr>
              <p:cNvSpPr/>
              <p:nvPr/>
            </p:nvSpPr>
            <p:spPr>
              <a:xfrm>
                <a:off x="8049283"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469;p34">
                <a:extLst>
                  <a:ext uri="{FF2B5EF4-FFF2-40B4-BE49-F238E27FC236}">
                    <a16:creationId xmlns:a16="http://schemas.microsoft.com/office/drawing/2014/main" id="{04AA56D8-2AB0-40E2-8901-377EEFE746B4}"/>
                  </a:ext>
                </a:extLst>
              </p:cNvPr>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470;p34">
                <a:extLst>
                  <a:ext uri="{FF2B5EF4-FFF2-40B4-BE49-F238E27FC236}">
                    <a16:creationId xmlns:a16="http://schemas.microsoft.com/office/drawing/2014/main" id="{9E25693E-A57E-4233-BACA-5FF55EF9A824}"/>
                  </a:ext>
                </a:extLst>
              </p:cNvPr>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471;p34">
                <a:extLst>
                  <a:ext uri="{FF2B5EF4-FFF2-40B4-BE49-F238E27FC236}">
                    <a16:creationId xmlns:a16="http://schemas.microsoft.com/office/drawing/2014/main" id="{764F9FEC-CF4A-459D-AA2C-CAA1D11FDB18}"/>
                  </a:ext>
                </a:extLst>
              </p:cNvPr>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472;p34">
                <a:extLst>
                  <a:ext uri="{FF2B5EF4-FFF2-40B4-BE49-F238E27FC236}">
                    <a16:creationId xmlns:a16="http://schemas.microsoft.com/office/drawing/2014/main" id="{B812C4C0-CCFA-4943-AA56-AF18E9C1D5FA}"/>
                  </a:ext>
                </a:extLst>
              </p:cNvPr>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0" name="Google Shape;10;p2">
              <a:extLst>
                <a:ext uri="{FF2B5EF4-FFF2-40B4-BE49-F238E27FC236}">
                  <a16:creationId xmlns:a16="http://schemas.microsoft.com/office/drawing/2014/main" id="{2E5064FF-B9C6-40E0-A766-25D2D9F76EFC}"/>
                </a:ext>
              </a:extLst>
            </p:cNvPr>
            <p:cNvGrpSpPr/>
            <p:nvPr userDrawn="1"/>
          </p:nvGrpSpPr>
          <p:grpSpPr>
            <a:xfrm>
              <a:off x="554783" y="5212128"/>
              <a:ext cx="734806" cy="374027"/>
              <a:chOff x="1513025" y="1911650"/>
              <a:chExt cx="1688850" cy="859650"/>
            </a:xfrm>
          </p:grpSpPr>
          <p:sp>
            <p:nvSpPr>
              <p:cNvPr id="301" name="Google Shape;12;p2">
                <a:extLst>
                  <a:ext uri="{FF2B5EF4-FFF2-40B4-BE49-F238E27FC236}">
                    <a16:creationId xmlns:a16="http://schemas.microsoft.com/office/drawing/2014/main" id="{4BF36408-E0EB-4BCC-96B7-A9EC1066E8C5}"/>
                  </a:ext>
                </a:extLst>
              </p:cNvPr>
              <p:cNvSpPr/>
              <p:nvPr/>
            </p:nvSpPr>
            <p:spPr>
              <a:xfrm>
                <a:off x="1688500" y="1911650"/>
                <a:ext cx="93700" cy="27125"/>
              </a:xfrm>
              <a:custGeom>
                <a:avLst/>
                <a:gdLst/>
                <a:ahLst/>
                <a:cxnLst/>
                <a:rect l="l" t="t" r="r" b="b"/>
                <a:pathLst>
                  <a:path w="3748" h="1085" extrusionOk="0">
                    <a:moveTo>
                      <a:pt x="3314" y="1"/>
                    </a:moveTo>
                    <a:cubicBezTo>
                      <a:pt x="3298" y="1"/>
                      <a:pt x="3282" y="2"/>
                      <a:pt x="3265" y="4"/>
                    </a:cubicBezTo>
                    <a:cubicBezTo>
                      <a:pt x="2683" y="81"/>
                      <a:pt x="2099" y="120"/>
                      <a:pt x="1513" y="120"/>
                    </a:cubicBezTo>
                    <a:cubicBezTo>
                      <a:pt x="1174" y="120"/>
                      <a:pt x="834" y="107"/>
                      <a:pt x="495" y="81"/>
                    </a:cubicBezTo>
                    <a:cubicBezTo>
                      <a:pt x="489" y="81"/>
                      <a:pt x="483" y="81"/>
                      <a:pt x="477" y="81"/>
                    </a:cubicBezTo>
                    <a:cubicBezTo>
                      <a:pt x="232" y="81"/>
                      <a:pt x="0" y="325"/>
                      <a:pt x="13" y="563"/>
                    </a:cubicBezTo>
                    <a:cubicBezTo>
                      <a:pt x="19" y="827"/>
                      <a:pt x="232" y="1039"/>
                      <a:pt x="495" y="1045"/>
                    </a:cubicBezTo>
                    <a:cubicBezTo>
                      <a:pt x="834" y="1071"/>
                      <a:pt x="1174" y="1084"/>
                      <a:pt x="1513" y="1084"/>
                    </a:cubicBezTo>
                    <a:cubicBezTo>
                      <a:pt x="2099" y="1084"/>
                      <a:pt x="2683" y="1046"/>
                      <a:pt x="3265" y="968"/>
                    </a:cubicBezTo>
                    <a:cubicBezTo>
                      <a:pt x="3394" y="962"/>
                      <a:pt x="3516" y="910"/>
                      <a:pt x="3606" y="827"/>
                    </a:cubicBezTo>
                    <a:cubicBezTo>
                      <a:pt x="3696" y="737"/>
                      <a:pt x="3747" y="615"/>
                      <a:pt x="3747" y="486"/>
                    </a:cubicBezTo>
                    <a:cubicBezTo>
                      <a:pt x="3741" y="269"/>
                      <a:pt x="3560" y="1"/>
                      <a:pt x="3314"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13;p2">
                <a:extLst>
                  <a:ext uri="{FF2B5EF4-FFF2-40B4-BE49-F238E27FC236}">
                    <a16:creationId xmlns:a16="http://schemas.microsoft.com/office/drawing/2014/main" id="{51757970-C90D-4934-B46D-53231CA63939}"/>
                  </a:ext>
                </a:extLst>
              </p:cNvPr>
              <p:cNvSpPr/>
              <p:nvPr/>
            </p:nvSpPr>
            <p:spPr>
              <a:xfrm>
                <a:off x="1513025" y="1985975"/>
                <a:ext cx="100125" cy="27350"/>
              </a:xfrm>
              <a:custGeom>
                <a:avLst/>
                <a:gdLst/>
                <a:ahLst/>
                <a:cxnLst/>
                <a:rect l="l" t="t" r="r" b="b"/>
                <a:pathLst>
                  <a:path w="4005" h="1094" extrusionOk="0">
                    <a:moveTo>
                      <a:pt x="3531" y="0"/>
                    </a:moveTo>
                    <a:cubicBezTo>
                      <a:pt x="3524" y="0"/>
                      <a:pt x="3517" y="0"/>
                      <a:pt x="3510" y="1"/>
                    </a:cubicBezTo>
                    <a:lnTo>
                      <a:pt x="495" y="129"/>
                    </a:lnTo>
                    <a:cubicBezTo>
                      <a:pt x="245" y="142"/>
                      <a:pt x="0" y="348"/>
                      <a:pt x="13" y="611"/>
                    </a:cubicBezTo>
                    <a:cubicBezTo>
                      <a:pt x="26" y="862"/>
                      <a:pt x="215" y="1094"/>
                      <a:pt x="474" y="1094"/>
                    </a:cubicBezTo>
                    <a:cubicBezTo>
                      <a:pt x="481" y="1094"/>
                      <a:pt x="488" y="1094"/>
                      <a:pt x="495" y="1093"/>
                    </a:cubicBezTo>
                    <a:lnTo>
                      <a:pt x="3510" y="965"/>
                    </a:lnTo>
                    <a:cubicBezTo>
                      <a:pt x="3767" y="952"/>
                      <a:pt x="4005" y="746"/>
                      <a:pt x="3992" y="483"/>
                    </a:cubicBezTo>
                    <a:cubicBezTo>
                      <a:pt x="3986" y="232"/>
                      <a:pt x="3790" y="0"/>
                      <a:pt x="3531"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14;p2">
                <a:extLst>
                  <a:ext uri="{FF2B5EF4-FFF2-40B4-BE49-F238E27FC236}">
                    <a16:creationId xmlns:a16="http://schemas.microsoft.com/office/drawing/2014/main" id="{8096A263-B2A3-4654-BA3D-AD565FE2B33A}"/>
                  </a:ext>
                </a:extLst>
              </p:cNvPr>
              <p:cNvSpPr/>
              <p:nvPr/>
            </p:nvSpPr>
            <p:spPr>
              <a:xfrm>
                <a:off x="2806725" y="2659650"/>
                <a:ext cx="74275" cy="27175"/>
              </a:xfrm>
              <a:custGeom>
                <a:avLst/>
                <a:gdLst/>
                <a:ahLst/>
                <a:cxnLst/>
                <a:rect l="l" t="t" r="r" b="b"/>
                <a:pathLst>
                  <a:path w="2971" h="1087" extrusionOk="0">
                    <a:moveTo>
                      <a:pt x="483" y="0"/>
                    </a:moveTo>
                    <a:cubicBezTo>
                      <a:pt x="213" y="0"/>
                      <a:pt x="1" y="212"/>
                      <a:pt x="1" y="482"/>
                    </a:cubicBezTo>
                    <a:cubicBezTo>
                      <a:pt x="7" y="746"/>
                      <a:pt x="219" y="958"/>
                      <a:pt x="483" y="965"/>
                    </a:cubicBezTo>
                    <a:lnTo>
                      <a:pt x="2488" y="1087"/>
                    </a:lnTo>
                    <a:cubicBezTo>
                      <a:pt x="2752" y="1087"/>
                      <a:pt x="2970" y="868"/>
                      <a:pt x="2970" y="605"/>
                    </a:cubicBezTo>
                    <a:cubicBezTo>
                      <a:pt x="2964" y="341"/>
                      <a:pt x="2752" y="129"/>
                      <a:pt x="2488" y="123"/>
                    </a:cubicBezTo>
                    <a:lnTo>
                      <a:pt x="483" y="0"/>
                    </a:ln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15;p2">
                <a:extLst>
                  <a:ext uri="{FF2B5EF4-FFF2-40B4-BE49-F238E27FC236}">
                    <a16:creationId xmlns:a16="http://schemas.microsoft.com/office/drawing/2014/main" id="{C5B22BBE-31CB-41DF-9C15-4131146B05BA}"/>
                  </a:ext>
                </a:extLst>
              </p:cNvPr>
              <p:cNvSpPr/>
              <p:nvPr/>
            </p:nvSpPr>
            <p:spPr>
              <a:xfrm>
                <a:off x="3140000" y="2747150"/>
                <a:ext cx="61875" cy="24150"/>
              </a:xfrm>
              <a:custGeom>
                <a:avLst/>
                <a:gdLst/>
                <a:ahLst/>
                <a:cxnLst/>
                <a:rect l="l" t="t" r="r" b="b"/>
                <a:pathLst>
                  <a:path w="2475" h="966" extrusionOk="0">
                    <a:moveTo>
                      <a:pt x="482" y="1"/>
                    </a:moveTo>
                    <a:cubicBezTo>
                      <a:pt x="219" y="1"/>
                      <a:pt x="0" y="220"/>
                      <a:pt x="0" y="483"/>
                    </a:cubicBezTo>
                    <a:cubicBezTo>
                      <a:pt x="0" y="753"/>
                      <a:pt x="219" y="965"/>
                      <a:pt x="482" y="965"/>
                    </a:cubicBezTo>
                    <a:lnTo>
                      <a:pt x="1993" y="965"/>
                    </a:lnTo>
                    <a:cubicBezTo>
                      <a:pt x="2256" y="965"/>
                      <a:pt x="2475" y="753"/>
                      <a:pt x="2475" y="483"/>
                    </a:cubicBezTo>
                    <a:cubicBezTo>
                      <a:pt x="2475" y="220"/>
                      <a:pt x="2256" y="1"/>
                      <a:pt x="1993"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Your Page Title Goes Here</a:t>
            </a:r>
          </a:p>
        </p:txBody>
      </p:sp>
      <p:pic>
        <p:nvPicPr>
          <p:cNvPr id="344" name="Picture 343"/>
          <p:cNvPicPr/>
          <p:nvPr userDrawn="1"/>
        </p:nvPicPr>
        <p:blipFill>
          <a:blip r:embed="rId2" cstate="print">
            <a:extLst>
              <a:ext uri="{28A0092B-C50C-407E-A947-70E740481C1C}">
                <a14:useLocalDpi xmlns:a14="http://schemas.microsoft.com/office/drawing/2010/main" val="0"/>
              </a:ext>
            </a:extLst>
          </a:blip>
          <a:stretch>
            <a:fillRect/>
          </a:stretch>
        </p:blipFill>
        <p:spPr>
          <a:xfrm>
            <a:off x="11317394" y="77403"/>
            <a:ext cx="766656" cy="1206922"/>
          </a:xfrm>
          <a:prstGeom prst="rect">
            <a:avLst/>
          </a:prstGeom>
        </p:spPr>
      </p:pic>
    </p:spTree>
    <p:extLst>
      <p:ext uri="{BB962C8B-B14F-4D97-AF65-F5344CB8AC3E}">
        <p14:creationId xmlns:p14="http://schemas.microsoft.com/office/powerpoint/2010/main" val="324888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5255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1070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74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782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362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540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879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r Logo Orange Title Page">
    <p:bg>
      <p:bgRef idx="1001">
        <a:schemeClr val="bg1"/>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02707CB-F895-4040-A4DA-BA9AA77ED39A}"/>
              </a:ext>
            </a:extLst>
          </p:cNvPr>
          <p:cNvSpPr>
            <a:spLocks noGrp="1"/>
          </p:cNvSpPr>
          <p:nvPr>
            <p:ph type="subTitle" idx="1" hasCustomPrompt="1"/>
          </p:nvPr>
        </p:nvSpPr>
        <p:spPr>
          <a:xfrm>
            <a:off x="2796476" y="3645580"/>
            <a:ext cx="9144000" cy="1655762"/>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Presenter Name</a:t>
            </a:r>
          </a:p>
        </p:txBody>
      </p:sp>
      <p:sp>
        <p:nvSpPr>
          <p:cNvPr id="8" name="Title 7">
            <a:extLst>
              <a:ext uri="{FF2B5EF4-FFF2-40B4-BE49-F238E27FC236}">
                <a16:creationId xmlns:a16="http://schemas.microsoft.com/office/drawing/2014/main" id="{C9BFFA38-ECB5-4266-A4D1-F42D2F0BC496}"/>
              </a:ext>
            </a:extLst>
          </p:cNvPr>
          <p:cNvSpPr>
            <a:spLocks noGrp="1"/>
          </p:cNvSpPr>
          <p:nvPr>
            <p:ph type="title" hasCustomPrompt="1"/>
          </p:nvPr>
        </p:nvSpPr>
        <p:spPr>
          <a:xfrm>
            <a:off x="2796476" y="1926773"/>
            <a:ext cx="9144000" cy="1168399"/>
          </a:xfrm>
          <a:prstGeom prst="rect">
            <a:avLst/>
          </a:prstGeom>
        </p:spPr>
        <p:txBody>
          <a:bodyPr>
            <a:noAutofit/>
          </a:bodyPr>
          <a:lstStyle>
            <a:lvl1pPr algn="ctr">
              <a:defRPr sz="5400">
                <a:solidFill>
                  <a:schemeClr val="tx1"/>
                </a:solidFill>
              </a:defRPr>
            </a:lvl1pPr>
          </a:lstStyle>
          <a:p>
            <a:r>
              <a:rPr lang="en-GB"/>
              <a:t>Title</a:t>
            </a:r>
          </a:p>
        </p:txBody>
      </p:sp>
      <p:sp>
        <p:nvSpPr>
          <p:cNvPr id="2" name="Rectangle 1">
            <a:extLst>
              <a:ext uri="{FF2B5EF4-FFF2-40B4-BE49-F238E27FC236}">
                <a16:creationId xmlns:a16="http://schemas.microsoft.com/office/drawing/2014/main" id="{CE9122DB-1EDC-4915-9112-1DB20EF87DFA}"/>
              </a:ext>
            </a:extLst>
          </p:cNvPr>
          <p:cNvSpPr/>
          <p:nvPr userDrawn="1"/>
        </p:nvSpPr>
        <p:spPr>
          <a:xfrm>
            <a:off x="0" y="0"/>
            <a:ext cx="2666082"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86507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lid Logo Orange Title Pag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630261-6543-4D72-9FB9-5F03454171C3}"/>
              </a:ext>
            </a:extLst>
          </p:cNvPr>
          <p:cNvSpPr/>
          <p:nvPr userDrawn="1"/>
        </p:nvSpPr>
        <p:spPr>
          <a:xfrm>
            <a:off x="10929668" y="77637"/>
            <a:ext cx="1158815" cy="1647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C9BFFA38-ECB5-4266-A4D1-F42D2F0BC496}"/>
              </a:ext>
            </a:extLst>
          </p:cNvPr>
          <p:cNvSpPr>
            <a:spLocks noGrp="1"/>
          </p:cNvSpPr>
          <p:nvPr>
            <p:ph type="title" hasCustomPrompt="1"/>
          </p:nvPr>
        </p:nvSpPr>
        <p:spPr>
          <a:xfrm>
            <a:off x="3981691" y="2069325"/>
            <a:ext cx="6773565" cy="894214"/>
          </a:xfrm>
          <a:prstGeom prst="rect">
            <a:avLst/>
          </a:prstGeom>
          <a:ln w="38100">
            <a:noFill/>
          </a:ln>
        </p:spPr>
        <p:txBody>
          <a:bodyPr anchor="ctr">
            <a:noAutofit/>
          </a:bodyPr>
          <a:lstStyle>
            <a:lvl1pPr algn="ctr">
              <a:defRPr sz="5400">
                <a:solidFill>
                  <a:schemeClr val="bg1"/>
                </a:solidFill>
              </a:defRPr>
            </a:lvl1pPr>
          </a:lstStyle>
          <a:p>
            <a:r>
              <a:rPr lang="en-GB"/>
              <a:t>Title</a:t>
            </a:r>
          </a:p>
        </p:txBody>
      </p:sp>
      <p:sp>
        <p:nvSpPr>
          <p:cNvPr id="5" name="Text Placeholder 4">
            <a:extLst>
              <a:ext uri="{FF2B5EF4-FFF2-40B4-BE49-F238E27FC236}">
                <a16:creationId xmlns:a16="http://schemas.microsoft.com/office/drawing/2014/main" id="{67AD9454-71F1-46BF-996B-3BE27C001BDA}"/>
              </a:ext>
            </a:extLst>
          </p:cNvPr>
          <p:cNvSpPr>
            <a:spLocks noGrp="1"/>
          </p:cNvSpPr>
          <p:nvPr>
            <p:ph type="body" sz="quarter" idx="10" hasCustomPrompt="1"/>
          </p:nvPr>
        </p:nvSpPr>
        <p:spPr>
          <a:xfrm>
            <a:off x="5159375" y="3429001"/>
            <a:ext cx="4585126" cy="665328"/>
          </a:xfrm>
          <a:prstGeom prst="rect">
            <a:avLst/>
          </a:prstGeom>
          <a:ln w="38100">
            <a:noFill/>
          </a:ln>
        </p:spPr>
        <p:txBody>
          <a:bodyPr anchor="ctr">
            <a:noAutofit/>
          </a:bodyPr>
          <a:lstStyle>
            <a:lvl1pPr marL="0" indent="0" algn="ctr">
              <a:buNone/>
              <a:defRPr sz="3200">
                <a:solidFill>
                  <a:schemeClr val="bg1"/>
                </a:solidFill>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GB"/>
              <a:t>Presenter Name</a:t>
            </a:r>
          </a:p>
        </p:txBody>
      </p:sp>
      <p:graphicFrame>
        <p:nvGraphicFramePr>
          <p:cNvPr id="6" name="Table 3">
            <a:extLst>
              <a:ext uri="{FF2B5EF4-FFF2-40B4-BE49-F238E27FC236}">
                <a16:creationId xmlns:a16="http://schemas.microsoft.com/office/drawing/2014/main" id="{7771BB80-1EC9-41BD-AC01-0E2C26CFD92E}"/>
              </a:ext>
            </a:extLst>
          </p:cNvPr>
          <p:cNvGraphicFramePr>
            <a:graphicFrameLocks noGrp="1"/>
          </p:cNvGraphicFramePr>
          <p:nvPr userDrawn="1">
            <p:extLst>
              <p:ext uri="{D42A27DB-BD31-4B8C-83A1-F6EECF244321}">
                <p14:modId xmlns:p14="http://schemas.microsoft.com/office/powerpoint/2010/main" val="4213529350"/>
              </p:ext>
            </p:extLst>
          </p:nvPr>
        </p:nvGraphicFramePr>
        <p:xfrm>
          <a:off x="0" y="0"/>
          <a:ext cx="2677417" cy="6858000"/>
        </p:xfrm>
        <a:graphic>
          <a:graphicData uri="http://schemas.openxmlformats.org/drawingml/2006/table">
            <a:tbl>
              <a:tblPr firstRow="1" bandRow="1">
                <a:tableStyleId>{5C22544A-7EE6-4342-B048-85BDC9FD1C3A}</a:tableStyleId>
              </a:tblPr>
              <a:tblGrid>
                <a:gridCol w="2677417">
                  <a:extLst>
                    <a:ext uri="{9D8B030D-6E8A-4147-A177-3AD203B41FA5}">
                      <a16:colId xmlns:a16="http://schemas.microsoft.com/office/drawing/2014/main" val="606438238"/>
                    </a:ext>
                  </a:extLst>
                </a:gridCol>
              </a:tblGrid>
              <a:tr h="1714500">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6749130"/>
                  </a:ext>
                </a:extLst>
              </a:tr>
              <a:tr h="1714500">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7737971"/>
                  </a:ext>
                </a:extLst>
              </a:tr>
              <a:tr h="1714500">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4888189"/>
                  </a:ext>
                </a:extLst>
              </a:tr>
              <a:tr h="1714500">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6993193"/>
                  </a:ext>
                </a:extLst>
              </a:tr>
            </a:tbl>
          </a:graphicData>
        </a:graphic>
      </p:graphicFrame>
      <p:pic>
        <p:nvPicPr>
          <p:cNvPr id="4" name="Picture 3" descr="A logo for a safeguarding company&#10;&#10;Description automatically generated">
            <a:extLst>
              <a:ext uri="{FF2B5EF4-FFF2-40B4-BE49-F238E27FC236}">
                <a16:creationId xmlns:a16="http://schemas.microsoft.com/office/drawing/2014/main" id="{E27D2AF8-4992-484F-B174-4C8B3422F0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8281" y="145903"/>
            <a:ext cx="901587" cy="1511111"/>
          </a:xfrm>
          <a:prstGeom prst="rect">
            <a:avLst/>
          </a:prstGeom>
        </p:spPr>
      </p:pic>
    </p:spTree>
    <p:extLst>
      <p:ext uri="{BB962C8B-B14F-4D97-AF65-F5344CB8AC3E}">
        <p14:creationId xmlns:p14="http://schemas.microsoft.com/office/powerpoint/2010/main" val="129556920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Orange Divider">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7"/>
            <a:ext cx="12192000" cy="980983"/>
          </a:xfrm>
          <a:custGeom>
            <a:avLst/>
            <a:gdLst>
              <a:gd name="connsiteX0" fmla="*/ 0 w 12192000"/>
              <a:gd name="connsiteY0" fmla="*/ 0 h 980983"/>
              <a:gd name="connsiteX1" fmla="*/ 12192000 w 12192000"/>
              <a:gd name="connsiteY1" fmla="*/ 0 h 980983"/>
              <a:gd name="connsiteX2" fmla="*/ 12192000 w 12192000"/>
              <a:gd name="connsiteY2" fmla="*/ 980983 h 980983"/>
              <a:gd name="connsiteX3" fmla="*/ 0 w 12192000"/>
              <a:gd name="connsiteY3" fmla="*/ 980983 h 980983"/>
              <a:gd name="connsiteX4" fmla="*/ 0 w 12192000"/>
              <a:gd name="connsiteY4" fmla="*/ 0 h 98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bg2"/>
          </a:solidFill>
          <a:ln>
            <a:solidFill>
              <a:schemeClr val="bg2"/>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3" y="1638660"/>
            <a:ext cx="4162425" cy="3275013"/>
          </a:xfrm>
          <a:prstGeom prst="rect">
            <a:avLst/>
          </a:prstGeom>
        </p:spPr>
        <p:txBody>
          <a:bodyPr>
            <a:normAutofit/>
          </a:bodyPr>
          <a:lstStyle>
            <a:lvl1pPr marL="0" indent="0">
              <a:buNone/>
              <a:defRPr sz="11500">
                <a:solidFill>
                  <a:schemeClr val="bg2"/>
                </a:solidFill>
              </a:defRPr>
            </a:lvl1pPr>
          </a:lstStyle>
          <a:p>
            <a:pPr lvl="0"/>
            <a:r>
              <a:rPr lang="en-GB"/>
              <a:t>Slide Title</a:t>
            </a:r>
          </a:p>
        </p:txBody>
      </p:sp>
      <p:pic>
        <p:nvPicPr>
          <p:cNvPr id="8" name="Picture 7" descr="Kids playing and drawing on the earth">
            <a:extLst>
              <a:ext uri="{FF2B5EF4-FFF2-40B4-BE49-F238E27FC236}">
                <a16:creationId xmlns:a16="http://schemas.microsoft.com/office/drawing/2014/main" id="{2AD24BDB-A1E3-47A3-A611-8EC0EE7B90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95115" y="1521434"/>
            <a:ext cx="4780869" cy="32111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2140539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Your Page Title Goes Here</a:t>
            </a:r>
          </a:p>
        </p:txBody>
      </p:sp>
      <p:pic>
        <p:nvPicPr>
          <p:cNvPr id="289" name="Picture 288"/>
          <p:cNvPicPr/>
          <p:nvPr userDrawn="1"/>
        </p:nvPicPr>
        <p:blipFill>
          <a:blip r:embed="rId2" cstate="print">
            <a:extLst>
              <a:ext uri="{28A0092B-C50C-407E-A947-70E740481C1C}">
                <a14:useLocalDpi xmlns:a14="http://schemas.microsoft.com/office/drawing/2010/main" val="0"/>
              </a:ext>
            </a:extLst>
          </a:blip>
          <a:stretch>
            <a:fillRect/>
          </a:stretch>
        </p:blipFill>
        <p:spPr>
          <a:xfrm>
            <a:off x="11317394" y="77403"/>
            <a:ext cx="766656" cy="1206922"/>
          </a:xfrm>
          <a:prstGeom prst="rect">
            <a:avLst/>
          </a:prstGeom>
        </p:spPr>
      </p:pic>
    </p:spTree>
    <p:extLst>
      <p:ext uri="{BB962C8B-B14F-4D97-AF65-F5344CB8AC3E}">
        <p14:creationId xmlns:p14="http://schemas.microsoft.com/office/powerpoint/2010/main" val="107149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ge Divider">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7"/>
            <a:ext cx="12192000" cy="980983"/>
          </a:xfrm>
          <a:custGeom>
            <a:avLst/>
            <a:gdLst>
              <a:gd name="connsiteX0" fmla="*/ 0 w 12192000"/>
              <a:gd name="connsiteY0" fmla="*/ 0 h 980983"/>
              <a:gd name="connsiteX1" fmla="*/ 12192000 w 12192000"/>
              <a:gd name="connsiteY1" fmla="*/ 0 h 980983"/>
              <a:gd name="connsiteX2" fmla="*/ 12192000 w 12192000"/>
              <a:gd name="connsiteY2" fmla="*/ 980983 h 980983"/>
              <a:gd name="connsiteX3" fmla="*/ 0 w 12192000"/>
              <a:gd name="connsiteY3" fmla="*/ 980983 h 980983"/>
              <a:gd name="connsiteX4" fmla="*/ 0 w 12192000"/>
              <a:gd name="connsiteY4" fmla="*/ 0 h 98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accent5"/>
          </a:solidFill>
          <a:ln>
            <a:solidFill>
              <a:schemeClr val="accent5"/>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3" y="1638660"/>
            <a:ext cx="4162425" cy="3275013"/>
          </a:xfrm>
          <a:prstGeom prst="rect">
            <a:avLst/>
          </a:prstGeom>
        </p:spPr>
        <p:txBody>
          <a:bodyPr>
            <a:normAutofit/>
          </a:bodyPr>
          <a:lstStyle>
            <a:lvl1pPr marL="0" indent="0">
              <a:buNone/>
              <a:defRPr sz="11500">
                <a:solidFill>
                  <a:schemeClr val="accent5"/>
                </a:solidFill>
              </a:defRPr>
            </a:lvl1pPr>
          </a:lstStyle>
          <a:p>
            <a:pPr lvl="0"/>
            <a:r>
              <a:rPr lang="en-GB"/>
              <a:t>Slide Title</a:t>
            </a:r>
          </a:p>
        </p:txBody>
      </p:sp>
      <p:pic>
        <p:nvPicPr>
          <p:cNvPr id="8" name="Picture 7" descr="Hands forming circle">
            <a:extLst>
              <a:ext uri="{FF2B5EF4-FFF2-40B4-BE49-F238E27FC236}">
                <a16:creationId xmlns:a16="http://schemas.microsoft.com/office/drawing/2014/main" id="{2AD24BDB-A1E3-47A3-A611-8EC0EE7B90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38450" y="1417917"/>
            <a:ext cx="4390683" cy="32111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3913602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Orange Divider">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7"/>
            <a:ext cx="12192000" cy="980983"/>
          </a:xfrm>
          <a:custGeom>
            <a:avLst/>
            <a:gdLst>
              <a:gd name="connsiteX0" fmla="*/ 0 w 12192000"/>
              <a:gd name="connsiteY0" fmla="*/ 0 h 980983"/>
              <a:gd name="connsiteX1" fmla="*/ 12192000 w 12192000"/>
              <a:gd name="connsiteY1" fmla="*/ 0 h 980983"/>
              <a:gd name="connsiteX2" fmla="*/ 12192000 w 12192000"/>
              <a:gd name="connsiteY2" fmla="*/ 980983 h 980983"/>
              <a:gd name="connsiteX3" fmla="*/ 0 w 12192000"/>
              <a:gd name="connsiteY3" fmla="*/ 980983 h 980983"/>
              <a:gd name="connsiteX4" fmla="*/ 0 w 12192000"/>
              <a:gd name="connsiteY4" fmla="*/ 0 h 98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tx2"/>
          </a:solidFill>
          <a:ln>
            <a:solidFill>
              <a:schemeClr val="tx2"/>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3" y="1638660"/>
            <a:ext cx="4162425" cy="3275013"/>
          </a:xfrm>
          <a:prstGeom prst="rect">
            <a:avLst/>
          </a:prstGeom>
        </p:spPr>
        <p:txBody>
          <a:bodyPr>
            <a:normAutofit/>
          </a:bodyPr>
          <a:lstStyle>
            <a:lvl1pPr marL="0" indent="0">
              <a:buNone/>
              <a:defRPr sz="11500">
                <a:solidFill>
                  <a:schemeClr val="tx2"/>
                </a:solidFill>
              </a:defRPr>
            </a:lvl1pPr>
          </a:lstStyle>
          <a:p>
            <a:pPr lvl="0"/>
            <a:r>
              <a:rPr lang="en-GB"/>
              <a:t>Slide Title</a:t>
            </a:r>
          </a:p>
        </p:txBody>
      </p:sp>
      <p:pic>
        <p:nvPicPr>
          <p:cNvPr id="8" name="Picture 7" descr="Paper chain people and their shadows">
            <a:extLst>
              <a:ext uri="{FF2B5EF4-FFF2-40B4-BE49-F238E27FC236}">
                <a16:creationId xmlns:a16="http://schemas.microsoft.com/office/drawing/2014/main" id="{2AD24BDB-A1E3-47A3-A611-8EC0EE7B90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43357" y="1429874"/>
            <a:ext cx="4780869" cy="31872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5904617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Divider">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7"/>
            <a:ext cx="12192000" cy="980983"/>
          </a:xfrm>
          <a:custGeom>
            <a:avLst/>
            <a:gdLst>
              <a:gd name="connsiteX0" fmla="*/ 0 w 12192000"/>
              <a:gd name="connsiteY0" fmla="*/ 0 h 980983"/>
              <a:gd name="connsiteX1" fmla="*/ 12192000 w 12192000"/>
              <a:gd name="connsiteY1" fmla="*/ 0 h 980983"/>
              <a:gd name="connsiteX2" fmla="*/ 12192000 w 12192000"/>
              <a:gd name="connsiteY2" fmla="*/ 980983 h 980983"/>
              <a:gd name="connsiteX3" fmla="*/ 0 w 12192000"/>
              <a:gd name="connsiteY3" fmla="*/ 980983 h 980983"/>
              <a:gd name="connsiteX4" fmla="*/ 0 w 12192000"/>
              <a:gd name="connsiteY4" fmla="*/ 0 h 98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accent2"/>
          </a:solidFill>
          <a:ln>
            <a:solidFill>
              <a:schemeClr val="accent2"/>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3" y="1638660"/>
            <a:ext cx="4162425" cy="3275013"/>
          </a:xfrm>
          <a:prstGeom prst="rect">
            <a:avLst/>
          </a:prstGeom>
        </p:spPr>
        <p:txBody>
          <a:bodyPr>
            <a:normAutofit/>
          </a:bodyPr>
          <a:lstStyle>
            <a:lvl1pPr marL="0" indent="0">
              <a:buNone/>
              <a:defRPr sz="11500">
                <a:solidFill>
                  <a:schemeClr val="accent2"/>
                </a:solidFill>
              </a:defRPr>
            </a:lvl1pPr>
          </a:lstStyle>
          <a:p>
            <a:pPr lvl="0"/>
            <a:r>
              <a:rPr lang="en-GB"/>
              <a:t>Slide Title</a:t>
            </a:r>
          </a:p>
        </p:txBody>
      </p:sp>
      <p:pic>
        <p:nvPicPr>
          <p:cNvPr id="8" name="Picture 7" descr="Child sitting on a couch">
            <a:extLst>
              <a:ext uri="{FF2B5EF4-FFF2-40B4-BE49-F238E27FC236}">
                <a16:creationId xmlns:a16="http://schemas.microsoft.com/office/drawing/2014/main" id="{2AD24BDB-A1E3-47A3-A611-8EC0EE7B90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43357" y="1429874"/>
            <a:ext cx="4780869" cy="31872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3889504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ey Divider">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7"/>
            <a:ext cx="12192000" cy="980983"/>
          </a:xfrm>
          <a:custGeom>
            <a:avLst/>
            <a:gdLst>
              <a:gd name="connsiteX0" fmla="*/ 0 w 12192000"/>
              <a:gd name="connsiteY0" fmla="*/ 0 h 980983"/>
              <a:gd name="connsiteX1" fmla="*/ 12192000 w 12192000"/>
              <a:gd name="connsiteY1" fmla="*/ 0 h 980983"/>
              <a:gd name="connsiteX2" fmla="*/ 12192000 w 12192000"/>
              <a:gd name="connsiteY2" fmla="*/ 980983 h 980983"/>
              <a:gd name="connsiteX3" fmla="*/ 0 w 12192000"/>
              <a:gd name="connsiteY3" fmla="*/ 980983 h 980983"/>
              <a:gd name="connsiteX4" fmla="*/ 0 w 12192000"/>
              <a:gd name="connsiteY4" fmla="*/ 0 h 98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tx1"/>
          </a:solidFill>
          <a:ln>
            <a:solidFill>
              <a:schemeClr val="tx1"/>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3" y="1638660"/>
            <a:ext cx="4162425" cy="3275013"/>
          </a:xfrm>
          <a:prstGeom prst="rect">
            <a:avLst/>
          </a:prstGeom>
        </p:spPr>
        <p:txBody>
          <a:bodyPr>
            <a:normAutofit/>
          </a:bodyPr>
          <a:lstStyle>
            <a:lvl1pPr marL="0" indent="0">
              <a:buNone/>
              <a:defRPr sz="11500">
                <a:solidFill>
                  <a:schemeClr val="tx1"/>
                </a:solidFill>
              </a:defRPr>
            </a:lvl1pPr>
          </a:lstStyle>
          <a:p>
            <a:pPr lvl="0"/>
            <a:r>
              <a:rPr lang="en-GB"/>
              <a:t>Slide Title</a:t>
            </a:r>
          </a:p>
        </p:txBody>
      </p:sp>
      <p:pic>
        <p:nvPicPr>
          <p:cNvPr id="8" name="Picture 7" descr="Child sitting on a couch">
            <a:extLst>
              <a:ext uri="{FF2B5EF4-FFF2-40B4-BE49-F238E27FC236}">
                <a16:creationId xmlns:a16="http://schemas.microsoft.com/office/drawing/2014/main" id="{2AD24BDB-A1E3-47A3-A611-8EC0EE7B90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43357" y="1429874"/>
            <a:ext cx="4780869" cy="31872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1371108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ogo Orange Bubbl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022279" y="134353"/>
            <a:ext cx="6013502" cy="508314"/>
          </a:xfrm>
          <a:prstGeom prst="rect">
            <a:avLst/>
          </a:prstGeom>
          <a:solidFill>
            <a:schemeClr val="bg2"/>
          </a:solidFill>
          <a:ln w="38100">
            <a:solidFill>
              <a:schemeClr val="bg2"/>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291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ange Bubbl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022279" y="134353"/>
            <a:ext cx="6013502" cy="508314"/>
          </a:xfrm>
          <a:prstGeom prst="rect">
            <a:avLst/>
          </a:prstGeom>
          <a:solidFill>
            <a:schemeClr val="accent1"/>
          </a:solidFill>
          <a:ln w="38100">
            <a:solidFill>
              <a:schemeClr val="accent1"/>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407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Orange Bubbl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022279" y="134353"/>
            <a:ext cx="6013502" cy="508314"/>
          </a:xfrm>
          <a:prstGeom prst="rect">
            <a:avLst/>
          </a:prstGeom>
          <a:solidFill>
            <a:schemeClr val="tx2"/>
          </a:solidFill>
          <a:ln w="38100">
            <a:solidFill>
              <a:schemeClr val="tx2"/>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6752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d Bubbl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022279" y="134353"/>
            <a:ext cx="6013502" cy="508314"/>
          </a:xfrm>
          <a:prstGeom prst="rect">
            <a:avLst/>
          </a:prstGeom>
          <a:solidFill>
            <a:schemeClr val="accent2"/>
          </a:solidFill>
          <a:ln w="38100">
            <a:solidFill>
              <a:schemeClr val="accent2"/>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564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y Bubbl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022279" y="134353"/>
            <a:ext cx="6013502" cy="508314"/>
          </a:xfrm>
          <a:prstGeom prst="rect">
            <a:avLst/>
          </a:prstGeom>
          <a:solidFill>
            <a:schemeClr val="tx1"/>
          </a:solidFill>
          <a:ln w="38100">
            <a:solidFill>
              <a:schemeClr val="tx1"/>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0573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arrow Logo Orang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552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Your Page Title Goes Here</a:t>
            </a:r>
          </a:p>
        </p:txBody>
      </p:sp>
      <p:sp>
        <p:nvSpPr>
          <p:cNvPr id="3" name="Picture Placeholder 2">
            <a:extLst>
              <a:ext uri="{FF2B5EF4-FFF2-40B4-BE49-F238E27FC236}">
                <a16:creationId xmlns:a16="http://schemas.microsoft.com/office/drawing/2014/main" id="{BADB6F13-3E48-4832-8C28-1928FF701303}"/>
              </a:ext>
            </a:extLst>
          </p:cNvPr>
          <p:cNvSpPr>
            <a:spLocks noGrp="1"/>
          </p:cNvSpPr>
          <p:nvPr>
            <p:ph type="pic" sz="quarter" idx="11"/>
          </p:nvPr>
        </p:nvSpPr>
        <p:spPr>
          <a:xfrm>
            <a:off x="6096000" y="1663700"/>
            <a:ext cx="5564879" cy="4295775"/>
          </a:xfrm>
          <a:prstGeom prst="rect">
            <a:avLst/>
          </a:prstGeom>
        </p:spPr>
        <p:txBody>
          <a:bodyPr/>
          <a:lstStyle/>
          <a:p>
            <a:endParaRPr lang="en-US"/>
          </a:p>
        </p:txBody>
      </p:sp>
      <p:pic>
        <p:nvPicPr>
          <p:cNvPr id="289" name="Picture 288"/>
          <p:cNvPicPr/>
          <p:nvPr userDrawn="1"/>
        </p:nvPicPr>
        <p:blipFill>
          <a:blip r:embed="rId2" cstate="print">
            <a:extLst>
              <a:ext uri="{28A0092B-C50C-407E-A947-70E740481C1C}">
                <a14:useLocalDpi xmlns:a14="http://schemas.microsoft.com/office/drawing/2010/main" val="0"/>
              </a:ext>
            </a:extLst>
          </a:blip>
          <a:stretch>
            <a:fillRect/>
          </a:stretch>
        </p:blipFill>
        <p:spPr>
          <a:xfrm>
            <a:off x="11317394" y="77403"/>
            <a:ext cx="766656" cy="1206922"/>
          </a:xfrm>
          <a:prstGeom prst="rect">
            <a:avLst/>
          </a:prstGeom>
        </p:spPr>
      </p:pic>
    </p:spTree>
    <p:extLst>
      <p:ext uri="{BB962C8B-B14F-4D97-AF65-F5344CB8AC3E}">
        <p14:creationId xmlns:p14="http://schemas.microsoft.com/office/powerpoint/2010/main" val="283191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arrow Orang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625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arrow Dark Orang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517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arrow Red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965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arrow Grey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378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ogo Orange Bubbles Double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115682" y="388510"/>
            <a:ext cx="6013502" cy="508314"/>
          </a:xfrm>
          <a:prstGeom prst="rect">
            <a:avLst/>
          </a:prstGeom>
          <a:solidFill>
            <a:schemeClr val="bg2"/>
          </a:solidFill>
          <a:ln w="38100">
            <a:solidFill>
              <a:schemeClr val="bg2"/>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a:extLst>
              <a:ext uri="{FF2B5EF4-FFF2-40B4-BE49-F238E27FC236}">
                <a16:creationId xmlns:a16="http://schemas.microsoft.com/office/drawing/2014/main" id="{D4378807-17CF-4C14-9FB3-DCD52C2DE15A}"/>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a:extLst>
              <a:ext uri="{FF2B5EF4-FFF2-40B4-BE49-F238E27FC236}">
                <a16:creationId xmlns:a16="http://schemas.microsoft.com/office/drawing/2014/main" id="{1F10CDEE-A1DA-433F-807A-39865A1E4C39}"/>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71694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range Bubbles Double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115682" y="383960"/>
            <a:ext cx="6013502" cy="508314"/>
          </a:xfrm>
          <a:prstGeom prst="rect">
            <a:avLst/>
          </a:prstGeom>
          <a:solidFill>
            <a:schemeClr val="accent1"/>
          </a:solidFill>
          <a:ln w="38100">
            <a:solidFill>
              <a:schemeClr val="accent1"/>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a:extLst>
              <a:ext uri="{FF2B5EF4-FFF2-40B4-BE49-F238E27FC236}">
                <a16:creationId xmlns:a16="http://schemas.microsoft.com/office/drawing/2014/main" id="{0B15AA9D-91D2-4E36-A1C4-24E26DE00898}"/>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a:extLst>
              <a:ext uri="{FF2B5EF4-FFF2-40B4-BE49-F238E27FC236}">
                <a16:creationId xmlns:a16="http://schemas.microsoft.com/office/drawing/2014/main" id="{CB9F8A40-766D-4D2D-B9A6-72B2868F0585}"/>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53616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 Orange Bubbles Double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115682" y="392396"/>
            <a:ext cx="6013502" cy="508314"/>
          </a:xfrm>
          <a:prstGeom prst="rect">
            <a:avLst/>
          </a:prstGeom>
          <a:solidFill>
            <a:schemeClr val="tx2"/>
          </a:solidFill>
          <a:ln w="38100">
            <a:solidFill>
              <a:schemeClr val="tx2"/>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a:extLst>
              <a:ext uri="{FF2B5EF4-FFF2-40B4-BE49-F238E27FC236}">
                <a16:creationId xmlns:a16="http://schemas.microsoft.com/office/drawing/2014/main" id="{F50DFFAE-318B-42AB-B0A2-57C03E92C414}"/>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a:extLst>
              <a:ext uri="{FF2B5EF4-FFF2-40B4-BE49-F238E27FC236}">
                <a16:creationId xmlns:a16="http://schemas.microsoft.com/office/drawing/2014/main" id="{3484287F-BE81-4D48-8CCF-CDC444648787}"/>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40797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d Bubbles Double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115682" y="388510"/>
            <a:ext cx="6013502" cy="508314"/>
          </a:xfrm>
          <a:prstGeom prst="rect">
            <a:avLst/>
          </a:prstGeom>
          <a:solidFill>
            <a:schemeClr val="accent2"/>
          </a:solidFill>
          <a:ln w="38100">
            <a:solidFill>
              <a:schemeClr val="accent2"/>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a:extLst>
              <a:ext uri="{FF2B5EF4-FFF2-40B4-BE49-F238E27FC236}">
                <a16:creationId xmlns:a16="http://schemas.microsoft.com/office/drawing/2014/main" id="{D6BD3ECA-3041-45C1-A188-57F42B06EC62}"/>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a:extLst>
              <a:ext uri="{FF2B5EF4-FFF2-40B4-BE49-F238E27FC236}">
                <a16:creationId xmlns:a16="http://schemas.microsoft.com/office/drawing/2014/main" id="{B5B7D4A8-6082-4534-B2F1-4348081CB45B}"/>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93777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y Bubbles Double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976918" y="392396"/>
            <a:ext cx="6013502" cy="508314"/>
          </a:xfrm>
          <a:prstGeom prst="rect">
            <a:avLst/>
          </a:prstGeom>
          <a:solidFill>
            <a:schemeClr val="tx1"/>
          </a:solidFill>
          <a:ln w="38100">
            <a:solidFill>
              <a:schemeClr val="tx1"/>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a:extLst>
              <a:ext uri="{FF2B5EF4-FFF2-40B4-BE49-F238E27FC236}">
                <a16:creationId xmlns:a16="http://schemas.microsoft.com/office/drawing/2014/main" id="{D70296B7-B1ED-4F82-B9CE-AC66E5F3DE1B}"/>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a:extLst>
              <a:ext uri="{FF2B5EF4-FFF2-40B4-BE49-F238E27FC236}">
                <a16:creationId xmlns:a16="http://schemas.microsoft.com/office/drawing/2014/main" id="{863CBE37-ECD6-4288-8742-EC71272D940B}"/>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01319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go Orange Bar Doub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8A7E97-C739-4A8E-9E15-B2AB792A7618}"/>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D6E7EDBD-C33A-481C-AF90-F4B857B95059}"/>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7966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Narrow Logo Orang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6032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range Bar Doub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8A7E97-C739-4A8E-9E15-B2AB792A7618}"/>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D6E7EDBD-C33A-481C-AF90-F4B857B95059}"/>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777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 Orange Bar Doub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8A7E97-C739-4A8E-9E15-B2AB792A7618}"/>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D6E7EDBD-C33A-481C-AF90-F4B857B95059}"/>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500660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d Bar Doub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8A7E97-C739-4A8E-9E15-B2AB792A7618}"/>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D6E7EDBD-C33A-481C-AF90-F4B857B95059}"/>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905336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y Bar Doub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8A7E97-C739-4A8E-9E15-B2AB792A7618}"/>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D6E7EDBD-C33A-481C-AF90-F4B857B95059}"/>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55375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Slide Bubbl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AB61758-9531-41E9-80C8-B70AD159E46B}"/>
              </a:ext>
            </a:extLst>
          </p:cNvPr>
          <p:cNvSpPr/>
          <p:nvPr userDrawn="1"/>
        </p:nvSpPr>
        <p:spPr>
          <a:xfrm>
            <a:off x="365699" y="1224406"/>
            <a:ext cx="640440" cy="640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0416E0-EF71-4704-A313-E500251B73F4}"/>
              </a:ext>
            </a:extLst>
          </p:cNvPr>
          <p:cNvSpPr/>
          <p:nvPr userDrawn="1"/>
        </p:nvSpPr>
        <p:spPr>
          <a:xfrm>
            <a:off x="11067691" y="103517"/>
            <a:ext cx="1000664" cy="1654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logo for a safeguarding company&#10;&#10;Description automatically generated">
            <a:extLst>
              <a:ext uri="{FF2B5EF4-FFF2-40B4-BE49-F238E27FC236}">
                <a16:creationId xmlns:a16="http://schemas.microsoft.com/office/drawing/2014/main" id="{51C096E8-2DD2-4449-BD05-37E4F3773A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327" y="1304210"/>
            <a:ext cx="1438432" cy="2410894"/>
          </a:xfrm>
          <a:prstGeom prst="rect">
            <a:avLst/>
          </a:prstGeom>
        </p:spPr>
      </p:pic>
      <p:sp>
        <p:nvSpPr>
          <p:cNvPr id="10" name="Oval 9">
            <a:extLst>
              <a:ext uri="{FF2B5EF4-FFF2-40B4-BE49-F238E27FC236}">
                <a16:creationId xmlns:a16="http://schemas.microsoft.com/office/drawing/2014/main" id="{5A2066EC-2DF6-4F98-B6FC-5AF217DFD950}"/>
              </a:ext>
            </a:extLst>
          </p:cNvPr>
          <p:cNvSpPr/>
          <p:nvPr userDrawn="1"/>
        </p:nvSpPr>
        <p:spPr>
          <a:xfrm>
            <a:off x="2584748" y="-1206609"/>
            <a:ext cx="2413217" cy="241321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59B29F64-DF5D-43E8-BCD2-E49B2F79EB40}"/>
              </a:ext>
            </a:extLst>
          </p:cNvPr>
          <p:cNvSpPr/>
          <p:nvPr userDrawn="1"/>
        </p:nvSpPr>
        <p:spPr>
          <a:xfrm>
            <a:off x="2268448" y="263980"/>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5C57105-3153-4463-9B30-4102E0281ED9}"/>
              </a:ext>
            </a:extLst>
          </p:cNvPr>
          <p:cNvSpPr/>
          <p:nvPr userDrawn="1"/>
        </p:nvSpPr>
        <p:spPr>
          <a:xfrm>
            <a:off x="2233546" y="-278500"/>
            <a:ext cx="866213" cy="86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8296BE1E-550C-49AD-9135-73BB5E39973F}"/>
              </a:ext>
            </a:extLst>
          </p:cNvPr>
          <p:cNvSpPr/>
          <p:nvPr userDrawn="1"/>
        </p:nvSpPr>
        <p:spPr>
          <a:xfrm>
            <a:off x="656698" y="-956177"/>
            <a:ext cx="2009955" cy="20099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597CAE4D-F92B-4687-A053-EB41E9B62F49}"/>
              </a:ext>
            </a:extLst>
          </p:cNvPr>
          <p:cNvSpPr/>
          <p:nvPr userDrawn="1"/>
        </p:nvSpPr>
        <p:spPr>
          <a:xfrm>
            <a:off x="903090" y="574842"/>
            <a:ext cx="640440" cy="640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C4783604-EFCE-4271-8A24-32756CE49C5A}"/>
              </a:ext>
            </a:extLst>
          </p:cNvPr>
          <p:cNvSpPr/>
          <p:nvPr userDrawn="1"/>
        </p:nvSpPr>
        <p:spPr>
          <a:xfrm>
            <a:off x="4582901" y="461095"/>
            <a:ext cx="479810" cy="47981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0CE60654-E916-4E6E-BB09-E9F5E246DCE3}"/>
              </a:ext>
            </a:extLst>
          </p:cNvPr>
          <p:cNvSpPr/>
          <p:nvPr userDrawn="1"/>
        </p:nvSpPr>
        <p:spPr>
          <a:xfrm>
            <a:off x="4564858" y="-362310"/>
            <a:ext cx="866213" cy="86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1462BF23-A030-4455-A507-3DD03FF35E87}"/>
              </a:ext>
            </a:extLst>
          </p:cNvPr>
          <p:cNvSpPr/>
          <p:nvPr userDrawn="1"/>
        </p:nvSpPr>
        <p:spPr>
          <a:xfrm>
            <a:off x="-1179469" y="1754004"/>
            <a:ext cx="2156387" cy="215638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6F97FA7-9050-42B3-A64E-FF814B4D2C9D}"/>
              </a:ext>
            </a:extLst>
          </p:cNvPr>
          <p:cNvSpPr/>
          <p:nvPr userDrawn="1"/>
        </p:nvSpPr>
        <p:spPr>
          <a:xfrm>
            <a:off x="4783453" y="103517"/>
            <a:ext cx="604374" cy="6043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5AE03845-9F12-4D1D-AAC3-A8F121B9AF96}"/>
              </a:ext>
            </a:extLst>
          </p:cNvPr>
          <p:cNvSpPr txBox="1"/>
          <p:nvPr userDrawn="1"/>
        </p:nvSpPr>
        <p:spPr>
          <a:xfrm>
            <a:off x="3791356" y="2116065"/>
            <a:ext cx="7617124" cy="3046988"/>
          </a:xfrm>
          <a:prstGeom prst="rect">
            <a:avLst/>
          </a:prstGeom>
          <a:noFill/>
        </p:spPr>
        <p:txBody>
          <a:bodyPr wrap="square" rtlCol="0" anchor="ctr">
            <a:spAutoFit/>
          </a:bodyPr>
          <a:lstStyle/>
          <a:p>
            <a:pPr algn="ctr"/>
            <a:r>
              <a:rPr lang="en-GB" sz="9600"/>
              <a:t>Any Questions?</a:t>
            </a:r>
          </a:p>
        </p:txBody>
      </p:sp>
    </p:spTree>
    <p:extLst>
      <p:ext uri="{BB962C8B-B14F-4D97-AF65-F5344CB8AC3E}">
        <p14:creationId xmlns:p14="http://schemas.microsoft.com/office/powerpoint/2010/main" val="35710113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Slide Solid Orang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0416E0-EF71-4704-A313-E500251B73F4}"/>
              </a:ext>
            </a:extLst>
          </p:cNvPr>
          <p:cNvSpPr/>
          <p:nvPr userDrawn="1"/>
        </p:nvSpPr>
        <p:spPr>
          <a:xfrm>
            <a:off x="11067691" y="103517"/>
            <a:ext cx="1000664" cy="1654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logo for a safeguarding company&#10;&#10;Description automatically generated">
            <a:extLst>
              <a:ext uri="{FF2B5EF4-FFF2-40B4-BE49-F238E27FC236}">
                <a16:creationId xmlns:a16="http://schemas.microsoft.com/office/drawing/2014/main" id="{51C096E8-2DD2-4449-BD05-37E4F3773A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3478" y="188221"/>
            <a:ext cx="874491" cy="1465696"/>
          </a:xfrm>
          <a:prstGeom prst="rect">
            <a:avLst/>
          </a:prstGeom>
        </p:spPr>
      </p:pic>
      <p:sp>
        <p:nvSpPr>
          <p:cNvPr id="20" name="TextBox 19">
            <a:extLst>
              <a:ext uri="{FF2B5EF4-FFF2-40B4-BE49-F238E27FC236}">
                <a16:creationId xmlns:a16="http://schemas.microsoft.com/office/drawing/2014/main" id="{5AE03845-9F12-4D1D-AAC3-A8F121B9AF96}"/>
              </a:ext>
            </a:extLst>
          </p:cNvPr>
          <p:cNvSpPr txBox="1"/>
          <p:nvPr userDrawn="1"/>
        </p:nvSpPr>
        <p:spPr>
          <a:xfrm>
            <a:off x="2287438" y="1905506"/>
            <a:ext cx="7617124" cy="3046988"/>
          </a:xfrm>
          <a:prstGeom prst="rect">
            <a:avLst/>
          </a:prstGeom>
          <a:noFill/>
        </p:spPr>
        <p:txBody>
          <a:bodyPr wrap="square" rtlCol="0" anchor="ctr">
            <a:spAutoFit/>
          </a:bodyPr>
          <a:lstStyle/>
          <a:p>
            <a:pPr algn="ctr"/>
            <a:r>
              <a:rPr lang="en-GB" sz="9600">
                <a:solidFill>
                  <a:schemeClr val="bg1"/>
                </a:solidFill>
              </a:rPr>
              <a:t>Any Questions?</a:t>
            </a:r>
          </a:p>
        </p:txBody>
      </p:sp>
    </p:spTree>
    <p:extLst>
      <p:ext uri="{BB962C8B-B14F-4D97-AF65-F5344CB8AC3E}">
        <p14:creationId xmlns:p14="http://schemas.microsoft.com/office/powerpoint/2010/main" val="27938183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Slide Orange Ombre">
    <p:bg>
      <p:bgPr>
        <a:gradFill rotWithShape="1">
          <a:gsLst>
            <a:gs pos="100000">
              <a:schemeClr val="bg2"/>
            </a:gs>
            <a:gs pos="0">
              <a:schemeClr val="bg1">
                <a:tint val="93000"/>
                <a:satMod val="150000"/>
                <a:shade val="98000"/>
                <a:lumMod val="102000"/>
              </a:schemeClr>
            </a:gs>
            <a:gs pos="56000">
              <a:schemeClr val="bg1">
                <a:tint val="98000"/>
                <a:satMod val="130000"/>
                <a:shade val="90000"/>
                <a:lumMod val="103000"/>
              </a:schemeClr>
            </a:gs>
            <a:gs pos="100000">
              <a:schemeClr val="bg2"/>
            </a:gs>
          </a:gsLst>
          <a:lin ang="5400000" scaled="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AE6CED-2CD6-41A1-9CC7-73F5CF22D27C}"/>
              </a:ext>
            </a:extLst>
          </p:cNvPr>
          <p:cNvSpPr txBox="1"/>
          <p:nvPr userDrawn="1"/>
        </p:nvSpPr>
        <p:spPr>
          <a:xfrm>
            <a:off x="2287438" y="1465559"/>
            <a:ext cx="7617124" cy="3046988"/>
          </a:xfrm>
          <a:prstGeom prst="rect">
            <a:avLst/>
          </a:prstGeom>
          <a:noFill/>
        </p:spPr>
        <p:txBody>
          <a:bodyPr wrap="square" rtlCol="0" anchor="ctr">
            <a:spAutoFit/>
          </a:bodyPr>
          <a:lstStyle/>
          <a:p>
            <a:pPr algn="ctr"/>
            <a:r>
              <a:rPr lang="en-GB" sz="9600"/>
              <a:t>Any Questions?</a:t>
            </a:r>
          </a:p>
        </p:txBody>
      </p:sp>
    </p:spTree>
    <p:extLst>
      <p:ext uri="{BB962C8B-B14F-4D97-AF65-F5344CB8AC3E}">
        <p14:creationId xmlns:p14="http://schemas.microsoft.com/office/powerpoint/2010/main" val="39575141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37465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3C2A1B-70FD-4351-A2AD-1EB2D88E3E80}" type="datetimeFigureOut">
              <a:rPr lang="en-GB" smtClean="0"/>
              <a:t>16/10/2024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F61F31-DBC2-44A0-8701-CE13354867B1}" type="slidenum">
              <a:rPr lang="en-GB" smtClean="0"/>
              <a:t>‹#›</a:t>
            </a:fld>
            <a:endParaRPr lang="en-GB"/>
          </a:p>
        </p:txBody>
      </p:sp>
    </p:spTree>
    <p:extLst>
      <p:ext uri="{BB962C8B-B14F-4D97-AF65-F5344CB8AC3E}">
        <p14:creationId xmlns:p14="http://schemas.microsoft.com/office/powerpoint/2010/main" val="28313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Oranges Title Page">
    <p:bg>
      <p:bgRef idx="1001">
        <a:schemeClr val="bg1"/>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02707CB-F895-4040-A4DA-BA9AA77ED39A}"/>
              </a:ext>
            </a:extLst>
          </p:cNvPr>
          <p:cNvSpPr>
            <a:spLocks noGrp="1"/>
          </p:cNvSpPr>
          <p:nvPr>
            <p:ph type="subTitle" idx="1" hasCustomPrompt="1"/>
          </p:nvPr>
        </p:nvSpPr>
        <p:spPr>
          <a:xfrm>
            <a:off x="2796476" y="3645580"/>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Presenter Name</a:t>
            </a:r>
          </a:p>
        </p:txBody>
      </p:sp>
      <p:sp>
        <p:nvSpPr>
          <p:cNvPr id="8" name="Title 7">
            <a:extLst>
              <a:ext uri="{FF2B5EF4-FFF2-40B4-BE49-F238E27FC236}">
                <a16:creationId xmlns:a16="http://schemas.microsoft.com/office/drawing/2014/main" id="{C9BFFA38-ECB5-4266-A4D1-F42D2F0BC496}"/>
              </a:ext>
            </a:extLst>
          </p:cNvPr>
          <p:cNvSpPr>
            <a:spLocks noGrp="1"/>
          </p:cNvSpPr>
          <p:nvPr>
            <p:ph type="title" hasCustomPrompt="1"/>
          </p:nvPr>
        </p:nvSpPr>
        <p:spPr>
          <a:xfrm>
            <a:off x="2796476" y="1926773"/>
            <a:ext cx="9144000" cy="1168399"/>
          </a:xfrm>
          <a:prstGeom prst="rect">
            <a:avLst/>
          </a:prstGeom>
        </p:spPr>
        <p:txBody>
          <a:bodyPr>
            <a:noAutofit/>
          </a:bodyPr>
          <a:lstStyle>
            <a:lvl1pPr algn="ctr">
              <a:defRPr sz="5400">
                <a:solidFill>
                  <a:schemeClr val="tx1"/>
                </a:solidFill>
              </a:defRPr>
            </a:lvl1pPr>
          </a:lstStyle>
          <a:p>
            <a:r>
              <a:rPr lang="en-GB"/>
              <a:t>Title</a:t>
            </a:r>
          </a:p>
        </p:txBody>
      </p:sp>
      <p:graphicFrame>
        <p:nvGraphicFramePr>
          <p:cNvPr id="2" name="Table 3">
            <a:extLst>
              <a:ext uri="{FF2B5EF4-FFF2-40B4-BE49-F238E27FC236}">
                <a16:creationId xmlns:a16="http://schemas.microsoft.com/office/drawing/2014/main" id="{96C67DBC-064C-421D-A52B-6FF337C8A633}"/>
              </a:ext>
            </a:extLst>
          </p:cNvPr>
          <p:cNvGraphicFramePr>
            <a:graphicFrameLocks noGrp="1"/>
          </p:cNvGraphicFramePr>
          <p:nvPr userDrawn="1">
            <p:extLst>
              <p:ext uri="{D42A27DB-BD31-4B8C-83A1-F6EECF244321}">
                <p14:modId xmlns:p14="http://schemas.microsoft.com/office/powerpoint/2010/main" val="4098619158"/>
              </p:ext>
            </p:extLst>
          </p:nvPr>
        </p:nvGraphicFramePr>
        <p:xfrm>
          <a:off x="0" y="0"/>
          <a:ext cx="2796476" cy="6858000"/>
        </p:xfrm>
        <a:graphic>
          <a:graphicData uri="http://schemas.openxmlformats.org/drawingml/2006/table">
            <a:tbl>
              <a:tblPr firstRow="1" bandRow="1">
                <a:tableStyleId>{5C22544A-7EE6-4342-B048-85BDC9FD1C3A}</a:tableStyleId>
              </a:tblPr>
              <a:tblGrid>
                <a:gridCol w="2796476">
                  <a:extLst>
                    <a:ext uri="{9D8B030D-6E8A-4147-A177-3AD203B41FA5}">
                      <a16:colId xmlns:a16="http://schemas.microsoft.com/office/drawing/2014/main" val="314611803"/>
                    </a:ext>
                  </a:extLst>
                </a:gridCol>
              </a:tblGrid>
              <a:tr h="1714500">
                <a:tc>
                  <a:txBody>
                    <a:bodyPr/>
                    <a:lstStyle/>
                    <a:p>
                      <a:endParaRPr lang="en-GB"/>
                    </a:p>
                  </a:txBody>
                  <a:tcP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53751803"/>
                  </a:ext>
                </a:extLst>
              </a:tr>
              <a:tr h="1714500">
                <a:tc>
                  <a:txBody>
                    <a:bodyPr/>
                    <a:lstStyle/>
                    <a:p>
                      <a:endParaRPr lang="en-GB"/>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265383156"/>
                  </a:ext>
                </a:extLst>
              </a:tr>
              <a:tr h="1714500">
                <a:tc>
                  <a:txBody>
                    <a:bodyPr/>
                    <a:lstStyle/>
                    <a:p>
                      <a:endParaRPr lang="en-GB"/>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745879426"/>
                  </a:ext>
                </a:extLst>
              </a:tr>
              <a:tr h="1714500">
                <a:tc>
                  <a:txBody>
                    <a:bodyPr/>
                    <a:lstStyle/>
                    <a:p>
                      <a:endParaRPr lang="en-GB"/>
                    </a:p>
                  </a:txBody>
                  <a:tcP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658443215"/>
                  </a:ext>
                </a:extLst>
              </a:tr>
            </a:tbl>
          </a:graphicData>
        </a:graphic>
      </p:graphicFrame>
    </p:spTree>
    <p:extLst>
      <p:ext uri="{BB962C8B-B14F-4D97-AF65-F5344CB8AC3E}">
        <p14:creationId xmlns:p14="http://schemas.microsoft.com/office/powerpoint/2010/main" val="380216866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5E40A-5DBB-4A57-4C3F-81D3C5BF83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9C9927-FCB7-D37C-608F-62F1F5F51B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705147A-0D44-7CFF-65FD-95A3A2154A0E}"/>
              </a:ext>
            </a:extLst>
          </p:cNvPr>
          <p:cNvSpPr>
            <a:spLocks noGrp="1"/>
          </p:cNvSpPr>
          <p:nvPr>
            <p:ph type="dt" sz="half" idx="10"/>
          </p:nvPr>
        </p:nvSpPr>
        <p:spPr/>
        <p:txBody>
          <a:bodyPr/>
          <a:lstStyle/>
          <a:p>
            <a:fld id="{14705100-A21E-45E9-A1C6-FE39E40FAE7D}" type="datetimeFigureOut">
              <a:rPr lang="en-GB" smtClean="0"/>
              <a:t>16/10/2024</a:t>
            </a:fld>
            <a:endParaRPr lang="en-GB"/>
          </a:p>
        </p:txBody>
      </p:sp>
      <p:sp>
        <p:nvSpPr>
          <p:cNvPr id="5" name="Footer Placeholder 4">
            <a:extLst>
              <a:ext uri="{FF2B5EF4-FFF2-40B4-BE49-F238E27FC236}">
                <a16:creationId xmlns:a16="http://schemas.microsoft.com/office/drawing/2014/main" id="{87EC4444-9F4F-A2EA-EB2C-0E0B42F5CB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9225CF-E39C-F8C3-1DEB-2BCB6F341307}"/>
              </a:ext>
            </a:extLst>
          </p:cNvPr>
          <p:cNvSpPr>
            <a:spLocks noGrp="1"/>
          </p:cNvSpPr>
          <p:nvPr>
            <p:ph type="sldNum" sz="quarter" idx="12"/>
          </p:nvPr>
        </p:nvSpPr>
        <p:spPr/>
        <p:txBody>
          <a:bodyPr/>
          <a:lstStyle/>
          <a:p>
            <a:fld id="{A556EB0A-082D-41D4-98D6-09D0193C13E0}" type="slidenum">
              <a:rPr lang="en-GB" smtClean="0"/>
              <a:t>‹#›</a:t>
            </a:fld>
            <a:endParaRPr lang="en-GB"/>
          </a:p>
        </p:txBody>
      </p:sp>
    </p:spTree>
    <p:extLst>
      <p:ext uri="{BB962C8B-B14F-4D97-AF65-F5344CB8AC3E}">
        <p14:creationId xmlns:p14="http://schemas.microsoft.com/office/powerpoint/2010/main" val="1317212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F2DAE8F5-67FC-6A28-38CD-6A43DF8D95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541F20F-C597-61AB-1EA3-FB2AB7E6A8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F2CE701-7E0F-18FA-5F23-0FAB50A21185}"/>
              </a:ext>
            </a:extLst>
          </p:cNvPr>
          <p:cNvSpPr>
            <a:spLocks noGrp="1" noChangeArrowheads="1"/>
          </p:cNvSpPr>
          <p:nvPr>
            <p:ph type="sldNum" sz="quarter" idx="12"/>
          </p:nvPr>
        </p:nvSpPr>
        <p:spPr>
          <a:ln/>
        </p:spPr>
        <p:txBody>
          <a:bodyPr/>
          <a:lstStyle>
            <a:lvl1pPr>
              <a:defRPr/>
            </a:lvl1pPr>
          </a:lstStyle>
          <a:p>
            <a:pPr>
              <a:defRPr/>
            </a:pPr>
            <a:fld id="{6A2369AE-5CF1-4B6F-98E1-6DC541F62E4A}" type="slidenum">
              <a:rPr lang="en-US" altLang="en-US"/>
              <a:pPr>
                <a:defRPr/>
              </a:pPr>
              <a:t>‹#›</a:t>
            </a:fld>
            <a:endParaRPr lang="en-US" altLang="en-US"/>
          </a:p>
        </p:txBody>
      </p:sp>
    </p:spTree>
    <p:extLst>
      <p:ext uri="{BB962C8B-B14F-4D97-AF65-F5344CB8AC3E}">
        <p14:creationId xmlns:p14="http://schemas.microsoft.com/office/powerpoint/2010/main" val="5805961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F87B9-4413-FC24-F761-F77ACDEA4C2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87E37D3-FEA0-F8A1-DEBB-2E451F826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7BDD202-ABA0-3A76-EE3C-D1B2B461F7EE}"/>
              </a:ext>
            </a:extLst>
          </p:cNvPr>
          <p:cNvSpPr>
            <a:spLocks noGrp="1"/>
          </p:cNvSpPr>
          <p:nvPr>
            <p:ph type="dt" sz="half" idx="10"/>
          </p:nvPr>
        </p:nvSpPr>
        <p:spPr/>
        <p:txBody>
          <a:bodyPr/>
          <a:lstStyle/>
          <a:p>
            <a:fld id="{15A1A117-645A-4A5F-93F0-E60DAE36D205}" type="datetimeFigureOut">
              <a:rPr lang="en-GB" smtClean="0"/>
              <a:t>16/10/2024</a:t>
            </a:fld>
            <a:endParaRPr lang="en-GB"/>
          </a:p>
        </p:txBody>
      </p:sp>
      <p:sp>
        <p:nvSpPr>
          <p:cNvPr id="5" name="Footer Placeholder 4">
            <a:extLst>
              <a:ext uri="{FF2B5EF4-FFF2-40B4-BE49-F238E27FC236}">
                <a16:creationId xmlns:a16="http://schemas.microsoft.com/office/drawing/2014/main" id="{32D89166-2415-8364-ABA4-DE56348328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9FB6BC-B576-2CA4-CD90-C3A760C4E6D6}"/>
              </a:ext>
            </a:extLst>
          </p:cNvPr>
          <p:cNvSpPr>
            <a:spLocks noGrp="1"/>
          </p:cNvSpPr>
          <p:nvPr>
            <p:ph type="sldNum" sz="quarter" idx="12"/>
          </p:nvPr>
        </p:nvSpPr>
        <p:spPr/>
        <p:txBody>
          <a:bodyPr/>
          <a:lstStyle/>
          <a:p>
            <a:fld id="{6615429A-7DA7-4EF8-A0C7-6D8C88A3E689}" type="slidenum">
              <a:rPr lang="en-GB" smtClean="0"/>
              <a:t>‹#›</a:t>
            </a:fld>
            <a:endParaRPr lang="en-GB"/>
          </a:p>
        </p:txBody>
      </p:sp>
    </p:spTree>
    <p:extLst>
      <p:ext uri="{BB962C8B-B14F-4D97-AF65-F5344CB8AC3E}">
        <p14:creationId xmlns:p14="http://schemas.microsoft.com/office/powerpoint/2010/main" val="35545885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94C6-EEDA-BBF9-79ED-DDA26C3F33F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29232E0-C93C-4094-5C26-9014955B451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347AEA8-8ABA-7500-1710-CFF61B853251}"/>
              </a:ext>
            </a:extLst>
          </p:cNvPr>
          <p:cNvSpPr>
            <a:spLocks noGrp="1"/>
          </p:cNvSpPr>
          <p:nvPr>
            <p:ph type="dt" sz="half" idx="10"/>
          </p:nvPr>
        </p:nvSpPr>
        <p:spPr/>
        <p:txBody>
          <a:bodyPr/>
          <a:lstStyle/>
          <a:p>
            <a:fld id="{15A1A117-645A-4A5F-93F0-E60DAE36D205}" type="datetimeFigureOut">
              <a:rPr lang="en-GB" smtClean="0"/>
              <a:t>16/10/2024</a:t>
            </a:fld>
            <a:endParaRPr lang="en-GB"/>
          </a:p>
        </p:txBody>
      </p:sp>
      <p:sp>
        <p:nvSpPr>
          <p:cNvPr id="5" name="Footer Placeholder 4">
            <a:extLst>
              <a:ext uri="{FF2B5EF4-FFF2-40B4-BE49-F238E27FC236}">
                <a16:creationId xmlns:a16="http://schemas.microsoft.com/office/drawing/2014/main" id="{81C062FC-C923-2E26-0955-AEBEDE1C05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FBE479-29C8-7ECC-D646-428BD1102A99}"/>
              </a:ext>
            </a:extLst>
          </p:cNvPr>
          <p:cNvSpPr>
            <a:spLocks noGrp="1"/>
          </p:cNvSpPr>
          <p:nvPr>
            <p:ph type="sldNum" sz="quarter" idx="12"/>
          </p:nvPr>
        </p:nvSpPr>
        <p:spPr/>
        <p:txBody>
          <a:bodyPr/>
          <a:lstStyle/>
          <a:p>
            <a:fld id="{6615429A-7DA7-4EF8-A0C7-6D8C88A3E689}" type="slidenum">
              <a:rPr lang="en-GB" smtClean="0"/>
              <a:t>‹#›</a:t>
            </a:fld>
            <a:endParaRPr lang="en-GB"/>
          </a:p>
        </p:txBody>
      </p:sp>
    </p:spTree>
    <p:extLst>
      <p:ext uri="{BB962C8B-B14F-4D97-AF65-F5344CB8AC3E}">
        <p14:creationId xmlns:p14="http://schemas.microsoft.com/office/powerpoint/2010/main" val="2301296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B695E-F824-BA56-1D1C-F362549AAC3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53B30C9-F4CD-A015-6459-EDF59AA0DE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894E48D-BC7B-6E88-2D44-1E26252D644D}"/>
              </a:ext>
            </a:extLst>
          </p:cNvPr>
          <p:cNvSpPr>
            <a:spLocks noGrp="1"/>
          </p:cNvSpPr>
          <p:nvPr>
            <p:ph type="dt" sz="half" idx="10"/>
          </p:nvPr>
        </p:nvSpPr>
        <p:spPr/>
        <p:txBody>
          <a:bodyPr/>
          <a:lstStyle/>
          <a:p>
            <a:fld id="{15A1A117-645A-4A5F-93F0-E60DAE36D205}" type="datetimeFigureOut">
              <a:rPr lang="en-GB" smtClean="0"/>
              <a:t>16/10/2024</a:t>
            </a:fld>
            <a:endParaRPr lang="en-GB"/>
          </a:p>
        </p:txBody>
      </p:sp>
      <p:sp>
        <p:nvSpPr>
          <p:cNvPr id="5" name="Footer Placeholder 4">
            <a:extLst>
              <a:ext uri="{FF2B5EF4-FFF2-40B4-BE49-F238E27FC236}">
                <a16:creationId xmlns:a16="http://schemas.microsoft.com/office/drawing/2014/main" id="{CBD15910-BEE9-45C7-606C-F381014660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5D2692-1A2A-2FCD-A095-8192850140E1}"/>
              </a:ext>
            </a:extLst>
          </p:cNvPr>
          <p:cNvSpPr>
            <a:spLocks noGrp="1"/>
          </p:cNvSpPr>
          <p:nvPr>
            <p:ph type="sldNum" sz="quarter" idx="12"/>
          </p:nvPr>
        </p:nvSpPr>
        <p:spPr/>
        <p:txBody>
          <a:bodyPr/>
          <a:lstStyle/>
          <a:p>
            <a:fld id="{6615429A-7DA7-4EF8-A0C7-6D8C88A3E689}" type="slidenum">
              <a:rPr lang="en-GB" smtClean="0"/>
              <a:t>‹#›</a:t>
            </a:fld>
            <a:endParaRPr lang="en-GB"/>
          </a:p>
        </p:txBody>
      </p:sp>
    </p:spTree>
    <p:extLst>
      <p:ext uri="{BB962C8B-B14F-4D97-AF65-F5344CB8AC3E}">
        <p14:creationId xmlns:p14="http://schemas.microsoft.com/office/powerpoint/2010/main" val="28096778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78CE4-FBB0-19BF-B746-87B90D2149E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3B6CDDA-6730-A9AD-63B8-096512E903C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F36DC63-10C5-5402-4C79-96EB4A0961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D0E1260-DF15-0CE8-4DBE-4EE2E33348C1}"/>
              </a:ext>
            </a:extLst>
          </p:cNvPr>
          <p:cNvSpPr>
            <a:spLocks noGrp="1"/>
          </p:cNvSpPr>
          <p:nvPr>
            <p:ph type="dt" sz="half" idx="10"/>
          </p:nvPr>
        </p:nvSpPr>
        <p:spPr/>
        <p:txBody>
          <a:bodyPr/>
          <a:lstStyle/>
          <a:p>
            <a:fld id="{15A1A117-645A-4A5F-93F0-E60DAE36D205}" type="datetimeFigureOut">
              <a:rPr lang="en-GB" smtClean="0"/>
              <a:t>16/10/2024</a:t>
            </a:fld>
            <a:endParaRPr lang="en-GB"/>
          </a:p>
        </p:txBody>
      </p:sp>
      <p:sp>
        <p:nvSpPr>
          <p:cNvPr id="6" name="Footer Placeholder 5">
            <a:extLst>
              <a:ext uri="{FF2B5EF4-FFF2-40B4-BE49-F238E27FC236}">
                <a16:creationId xmlns:a16="http://schemas.microsoft.com/office/drawing/2014/main" id="{D089991C-B28C-180A-8F7B-B91BCAD7B4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B6853C-3039-720E-F68E-CE55177AEB7A}"/>
              </a:ext>
            </a:extLst>
          </p:cNvPr>
          <p:cNvSpPr>
            <a:spLocks noGrp="1"/>
          </p:cNvSpPr>
          <p:nvPr>
            <p:ph type="sldNum" sz="quarter" idx="12"/>
          </p:nvPr>
        </p:nvSpPr>
        <p:spPr/>
        <p:txBody>
          <a:bodyPr/>
          <a:lstStyle/>
          <a:p>
            <a:fld id="{6615429A-7DA7-4EF8-A0C7-6D8C88A3E689}" type="slidenum">
              <a:rPr lang="en-GB" smtClean="0"/>
              <a:t>‹#›</a:t>
            </a:fld>
            <a:endParaRPr lang="en-GB"/>
          </a:p>
        </p:txBody>
      </p:sp>
    </p:spTree>
    <p:extLst>
      <p:ext uri="{BB962C8B-B14F-4D97-AF65-F5344CB8AC3E}">
        <p14:creationId xmlns:p14="http://schemas.microsoft.com/office/powerpoint/2010/main" val="1176112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95CE-7AE7-EB8B-A4A1-05AA7D88862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9C358A2-2682-EB7F-3035-4A2020928E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A327FDD-4994-69A5-C307-E50DA2821EC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4BA16E0-DC19-D6A6-4895-6E5A6638B1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5DF577F-E516-8E5C-01FB-969743409F6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8440E649-9E8C-9771-6393-0E97B1732DCA}"/>
              </a:ext>
            </a:extLst>
          </p:cNvPr>
          <p:cNvSpPr>
            <a:spLocks noGrp="1"/>
          </p:cNvSpPr>
          <p:nvPr>
            <p:ph type="dt" sz="half" idx="10"/>
          </p:nvPr>
        </p:nvSpPr>
        <p:spPr/>
        <p:txBody>
          <a:bodyPr/>
          <a:lstStyle/>
          <a:p>
            <a:fld id="{15A1A117-645A-4A5F-93F0-E60DAE36D205}" type="datetimeFigureOut">
              <a:rPr lang="en-GB" smtClean="0"/>
              <a:t>16/10/2024</a:t>
            </a:fld>
            <a:endParaRPr lang="en-GB"/>
          </a:p>
        </p:txBody>
      </p:sp>
      <p:sp>
        <p:nvSpPr>
          <p:cNvPr id="8" name="Footer Placeholder 7">
            <a:extLst>
              <a:ext uri="{FF2B5EF4-FFF2-40B4-BE49-F238E27FC236}">
                <a16:creationId xmlns:a16="http://schemas.microsoft.com/office/drawing/2014/main" id="{C03040D0-586B-281A-58D1-C418A7787BE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3A0B3BF-55E0-F739-2F6A-573AC88D1F5B}"/>
              </a:ext>
            </a:extLst>
          </p:cNvPr>
          <p:cNvSpPr>
            <a:spLocks noGrp="1"/>
          </p:cNvSpPr>
          <p:nvPr>
            <p:ph type="sldNum" sz="quarter" idx="12"/>
          </p:nvPr>
        </p:nvSpPr>
        <p:spPr/>
        <p:txBody>
          <a:bodyPr/>
          <a:lstStyle/>
          <a:p>
            <a:fld id="{6615429A-7DA7-4EF8-A0C7-6D8C88A3E689}" type="slidenum">
              <a:rPr lang="en-GB" smtClean="0"/>
              <a:t>‹#›</a:t>
            </a:fld>
            <a:endParaRPr lang="en-GB"/>
          </a:p>
        </p:txBody>
      </p:sp>
    </p:spTree>
    <p:extLst>
      <p:ext uri="{BB962C8B-B14F-4D97-AF65-F5344CB8AC3E}">
        <p14:creationId xmlns:p14="http://schemas.microsoft.com/office/powerpoint/2010/main" val="41480173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39EF6-BCD8-2332-E91D-868B2AF3EED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9CC9429-DAD2-CC08-1B82-C7210D5AAEFD}"/>
              </a:ext>
            </a:extLst>
          </p:cNvPr>
          <p:cNvSpPr>
            <a:spLocks noGrp="1"/>
          </p:cNvSpPr>
          <p:nvPr>
            <p:ph type="dt" sz="half" idx="10"/>
          </p:nvPr>
        </p:nvSpPr>
        <p:spPr/>
        <p:txBody>
          <a:bodyPr/>
          <a:lstStyle/>
          <a:p>
            <a:fld id="{15A1A117-645A-4A5F-93F0-E60DAE36D205}" type="datetimeFigureOut">
              <a:rPr lang="en-GB" smtClean="0"/>
              <a:t>16/10/2024</a:t>
            </a:fld>
            <a:endParaRPr lang="en-GB"/>
          </a:p>
        </p:txBody>
      </p:sp>
      <p:sp>
        <p:nvSpPr>
          <p:cNvPr id="4" name="Footer Placeholder 3">
            <a:extLst>
              <a:ext uri="{FF2B5EF4-FFF2-40B4-BE49-F238E27FC236}">
                <a16:creationId xmlns:a16="http://schemas.microsoft.com/office/drawing/2014/main" id="{1303B416-46CC-CCBF-E281-4339F42281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3A4296-860C-3A29-7724-A62B17A33B2D}"/>
              </a:ext>
            </a:extLst>
          </p:cNvPr>
          <p:cNvSpPr>
            <a:spLocks noGrp="1"/>
          </p:cNvSpPr>
          <p:nvPr>
            <p:ph type="sldNum" sz="quarter" idx="12"/>
          </p:nvPr>
        </p:nvSpPr>
        <p:spPr/>
        <p:txBody>
          <a:bodyPr/>
          <a:lstStyle/>
          <a:p>
            <a:fld id="{6615429A-7DA7-4EF8-A0C7-6D8C88A3E689}" type="slidenum">
              <a:rPr lang="en-GB" smtClean="0"/>
              <a:t>‹#›</a:t>
            </a:fld>
            <a:endParaRPr lang="en-GB"/>
          </a:p>
        </p:txBody>
      </p:sp>
    </p:spTree>
    <p:extLst>
      <p:ext uri="{BB962C8B-B14F-4D97-AF65-F5344CB8AC3E}">
        <p14:creationId xmlns:p14="http://schemas.microsoft.com/office/powerpoint/2010/main" val="26817909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CA25C-907F-B1FA-B6A9-5BC727E75777}"/>
              </a:ext>
            </a:extLst>
          </p:cNvPr>
          <p:cNvSpPr>
            <a:spLocks noGrp="1"/>
          </p:cNvSpPr>
          <p:nvPr>
            <p:ph type="dt" sz="half" idx="10"/>
          </p:nvPr>
        </p:nvSpPr>
        <p:spPr/>
        <p:txBody>
          <a:bodyPr/>
          <a:lstStyle/>
          <a:p>
            <a:fld id="{15A1A117-645A-4A5F-93F0-E60DAE36D205}" type="datetimeFigureOut">
              <a:rPr lang="en-GB" smtClean="0"/>
              <a:t>16/10/2024</a:t>
            </a:fld>
            <a:endParaRPr lang="en-GB"/>
          </a:p>
        </p:txBody>
      </p:sp>
      <p:sp>
        <p:nvSpPr>
          <p:cNvPr id="3" name="Footer Placeholder 2">
            <a:extLst>
              <a:ext uri="{FF2B5EF4-FFF2-40B4-BE49-F238E27FC236}">
                <a16:creationId xmlns:a16="http://schemas.microsoft.com/office/drawing/2014/main" id="{AB79F554-A93E-7393-DD7C-30AA975A62A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D25B93-D966-C17D-E547-A3B9A5BE1817}"/>
              </a:ext>
            </a:extLst>
          </p:cNvPr>
          <p:cNvSpPr>
            <a:spLocks noGrp="1"/>
          </p:cNvSpPr>
          <p:nvPr>
            <p:ph type="sldNum" sz="quarter" idx="12"/>
          </p:nvPr>
        </p:nvSpPr>
        <p:spPr/>
        <p:txBody>
          <a:bodyPr/>
          <a:lstStyle/>
          <a:p>
            <a:fld id="{6615429A-7DA7-4EF8-A0C7-6D8C88A3E689}" type="slidenum">
              <a:rPr lang="en-GB" smtClean="0"/>
              <a:t>‹#›</a:t>
            </a:fld>
            <a:endParaRPr lang="en-GB"/>
          </a:p>
        </p:txBody>
      </p:sp>
    </p:spTree>
    <p:extLst>
      <p:ext uri="{BB962C8B-B14F-4D97-AF65-F5344CB8AC3E}">
        <p14:creationId xmlns:p14="http://schemas.microsoft.com/office/powerpoint/2010/main" val="25308366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47AE-B3AC-1BF4-9FE1-843792AE77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16D1297-0BE1-5E04-B354-52D9BCC0F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FBAE765-EA9F-5004-988A-F0B2194A2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43B6A2E-DABC-1915-4BE8-5C1CB3D58090}"/>
              </a:ext>
            </a:extLst>
          </p:cNvPr>
          <p:cNvSpPr>
            <a:spLocks noGrp="1"/>
          </p:cNvSpPr>
          <p:nvPr>
            <p:ph type="dt" sz="half" idx="10"/>
          </p:nvPr>
        </p:nvSpPr>
        <p:spPr/>
        <p:txBody>
          <a:bodyPr/>
          <a:lstStyle/>
          <a:p>
            <a:fld id="{15A1A117-645A-4A5F-93F0-E60DAE36D205}" type="datetimeFigureOut">
              <a:rPr lang="en-GB" smtClean="0"/>
              <a:t>16/10/2024</a:t>
            </a:fld>
            <a:endParaRPr lang="en-GB"/>
          </a:p>
        </p:txBody>
      </p:sp>
      <p:sp>
        <p:nvSpPr>
          <p:cNvPr id="6" name="Footer Placeholder 5">
            <a:extLst>
              <a:ext uri="{FF2B5EF4-FFF2-40B4-BE49-F238E27FC236}">
                <a16:creationId xmlns:a16="http://schemas.microsoft.com/office/drawing/2014/main" id="{ADC7087F-FFA1-F54B-D895-C7045C87A5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F64F6A-718D-8BBF-BAC5-DAE0EC2A2C23}"/>
              </a:ext>
            </a:extLst>
          </p:cNvPr>
          <p:cNvSpPr>
            <a:spLocks noGrp="1"/>
          </p:cNvSpPr>
          <p:nvPr>
            <p:ph type="sldNum" sz="quarter" idx="12"/>
          </p:nvPr>
        </p:nvSpPr>
        <p:spPr/>
        <p:txBody>
          <a:bodyPr/>
          <a:lstStyle/>
          <a:p>
            <a:fld id="{6615429A-7DA7-4EF8-A0C7-6D8C88A3E689}" type="slidenum">
              <a:rPr lang="en-GB" smtClean="0"/>
              <a:t>‹#›</a:t>
            </a:fld>
            <a:endParaRPr lang="en-GB"/>
          </a:p>
        </p:txBody>
      </p:sp>
    </p:spTree>
    <p:extLst>
      <p:ext uri="{BB962C8B-B14F-4D97-AF65-F5344CB8AC3E}">
        <p14:creationId xmlns:p14="http://schemas.microsoft.com/office/powerpoint/2010/main" val="1551498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4CF95-6A57-B72A-75C8-6B7E0FE686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53F09BF-BD02-FAA5-8B52-BC6696F818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8769841-82A9-A5EE-A7F8-9F98EF3327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BB69EE-132B-86A4-3539-A9D5DF94229B}"/>
              </a:ext>
            </a:extLst>
          </p:cNvPr>
          <p:cNvSpPr>
            <a:spLocks noGrp="1"/>
          </p:cNvSpPr>
          <p:nvPr>
            <p:ph type="dt" sz="half" idx="10"/>
          </p:nvPr>
        </p:nvSpPr>
        <p:spPr/>
        <p:txBody>
          <a:bodyPr/>
          <a:lstStyle/>
          <a:p>
            <a:fld id="{15A1A117-645A-4A5F-93F0-E60DAE36D205}" type="datetimeFigureOut">
              <a:rPr lang="en-GB" smtClean="0"/>
              <a:t>16/10/2024</a:t>
            </a:fld>
            <a:endParaRPr lang="en-GB"/>
          </a:p>
        </p:txBody>
      </p:sp>
      <p:sp>
        <p:nvSpPr>
          <p:cNvPr id="6" name="Footer Placeholder 5">
            <a:extLst>
              <a:ext uri="{FF2B5EF4-FFF2-40B4-BE49-F238E27FC236}">
                <a16:creationId xmlns:a16="http://schemas.microsoft.com/office/drawing/2014/main" id="{011C2951-C38F-29F6-0790-244EE50446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D766A6-0AFE-BC69-7CD9-46E7FBA2C3E5}"/>
              </a:ext>
            </a:extLst>
          </p:cNvPr>
          <p:cNvSpPr>
            <a:spLocks noGrp="1"/>
          </p:cNvSpPr>
          <p:nvPr>
            <p:ph type="sldNum" sz="quarter" idx="12"/>
          </p:nvPr>
        </p:nvSpPr>
        <p:spPr/>
        <p:txBody>
          <a:bodyPr/>
          <a:lstStyle/>
          <a:p>
            <a:fld id="{6615429A-7DA7-4EF8-A0C7-6D8C88A3E689}" type="slidenum">
              <a:rPr lang="en-GB" smtClean="0"/>
              <a:t>‹#›</a:t>
            </a:fld>
            <a:endParaRPr lang="en-GB"/>
          </a:p>
        </p:txBody>
      </p:sp>
    </p:spTree>
    <p:extLst>
      <p:ext uri="{BB962C8B-B14F-4D97-AF65-F5344CB8AC3E}">
        <p14:creationId xmlns:p14="http://schemas.microsoft.com/office/powerpoint/2010/main" val="302596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00696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FECE-6AA6-8770-0341-68DAA1AA4E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7DC39BD-2D59-F391-807E-CA31437E90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138AAFD-E2DB-ED92-0AA8-9316F89FEFB9}"/>
              </a:ext>
            </a:extLst>
          </p:cNvPr>
          <p:cNvSpPr>
            <a:spLocks noGrp="1"/>
          </p:cNvSpPr>
          <p:nvPr>
            <p:ph type="dt" sz="half" idx="10"/>
          </p:nvPr>
        </p:nvSpPr>
        <p:spPr/>
        <p:txBody>
          <a:bodyPr/>
          <a:lstStyle/>
          <a:p>
            <a:fld id="{15A1A117-645A-4A5F-93F0-E60DAE36D205}" type="datetimeFigureOut">
              <a:rPr lang="en-GB" smtClean="0"/>
              <a:t>16/10/2024</a:t>
            </a:fld>
            <a:endParaRPr lang="en-GB"/>
          </a:p>
        </p:txBody>
      </p:sp>
      <p:sp>
        <p:nvSpPr>
          <p:cNvPr id="5" name="Footer Placeholder 4">
            <a:extLst>
              <a:ext uri="{FF2B5EF4-FFF2-40B4-BE49-F238E27FC236}">
                <a16:creationId xmlns:a16="http://schemas.microsoft.com/office/drawing/2014/main" id="{EC4E9601-45A9-58D8-AE8A-EE50C7E7C9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F23B0D-73CA-F482-1BBA-2EF64AE6AA38}"/>
              </a:ext>
            </a:extLst>
          </p:cNvPr>
          <p:cNvSpPr>
            <a:spLocks noGrp="1"/>
          </p:cNvSpPr>
          <p:nvPr>
            <p:ph type="sldNum" sz="quarter" idx="12"/>
          </p:nvPr>
        </p:nvSpPr>
        <p:spPr/>
        <p:txBody>
          <a:bodyPr/>
          <a:lstStyle/>
          <a:p>
            <a:fld id="{6615429A-7DA7-4EF8-A0C7-6D8C88A3E689}" type="slidenum">
              <a:rPr lang="en-GB" smtClean="0"/>
              <a:t>‹#›</a:t>
            </a:fld>
            <a:endParaRPr lang="en-GB"/>
          </a:p>
        </p:txBody>
      </p:sp>
    </p:spTree>
    <p:extLst>
      <p:ext uri="{BB962C8B-B14F-4D97-AF65-F5344CB8AC3E}">
        <p14:creationId xmlns:p14="http://schemas.microsoft.com/office/powerpoint/2010/main" val="6242575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77F96F-5726-F368-2A98-A68BCD0A70E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F0A25C4-1289-FEBB-3F20-A50AE56C84F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9949E3-68B0-6D9F-164E-34EEEE31A99F}"/>
              </a:ext>
            </a:extLst>
          </p:cNvPr>
          <p:cNvSpPr>
            <a:spLocks noGrp="1"/>
          </p:cNvSpPr>
          <p:nvPr>
            <p:ph type="dt" sz="half" idx="10"/>
          </p:nvPr>
        </p:nvSpPr>
        <p:spPr/>
        <p:txBody>
          <a:bodyPr/>
          <a:lstStyle/>
          <a:p>
            <a:fld id="{15A1A117-645A-4A5F-93F0-E60DAE36D205}" type="datetimeFigureOut">
              <a:rPr lang="en-GB" smtClean="0"/>
              <a:t>16/10/2024</a:t>
            </a:fld>
            <a:endParaRPr lang="en-GB"/>
          </a:p>
        </p:txBody>
      </p:sp>
      <p:sp>
        <p:nvSpPr>
          <p:cNvPr id="5" name="Footer Placeholder 4">
            <a:extLst>
              <a:ext uri="{FF2B5EF4-FFF2-40B4-BE49-F238E27FC236}">
                <a16:creationId xmlns:a16="http://schemas.microsoft.com/office/drawing/2014/main" id="{B7B1BCB2-F9CF-EEB4-AD1C-CF21EB753F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E371E7-C2B3-C904-7B0D-3B74C65D4906}"/>
              </a:ext>
            </a:extLst>
          </p:cNvPr>
          <p:cNvSpPr>
            <a:spLocks noGrp="1"/>
          </p:cNvSpPr>
          <p:nvPr>
            <p:ph type="sldNum" sz="quarter" idx="12"/>
          </p:nvPr>
        </p:nvSpPr>
        <p:spPr/>
        <p:txBody>
          <a:bodyPr/>
          <a:lstStyle/>
          <a:p>
            <a:fld id="{6615429A-7DA7-4EF8-A0C7-6D8C88A3E689}" type="slidenum">
              <a:rPr lang="en-GB" smtClean="0"/>
              <a:t>‹#›</a:t>
            </a:fld>
            <a:endParaRPr lang="en-GB"/>
          </a:p>
        </p:txBody>
      </p:sp>
    </p:spTree>
    <p:extLst>
      <p:ext uri="{BB962C8B-B14F-4D97-AF65-F5344CB8AC3E}">
        <p14:creationId xmlns:p14="http://schemas.microsoft.com/office/powerpoint/2010/main" val="2501763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33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2096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70740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image" Target="../media/image2.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393271"/>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60" r:id="rId3"/>
    <p:sldLayoutId id="2147483760" r:id="rId4"/>
    <p:sldLayoutId id="214748381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3797401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logo for a safeguarding company&#10;&#10;Description automatically generated">
            <a:extLst>
              <a:ext uri="{FF2B5EF4-FFF2-40B4-BE49-F238E27FC236}">
                <a16:creationId xmlns:a16="http://schemas.microsoft.com/office/drawing/2014/main" id="{B5384530-F771-4826-ADF7-7B29CB81612B}"/>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1155564" y="152401"/>
            <a:ext cx="880861" cy="1476373"/>
          </a:xfrm>
          <a:prstGeom prst="rect">
            <a:avLst/>
          </a:prstGeom>
        </p:spPr>
      </p:pic>
    </p:spTree>
    <p:extLst>
      <p:ext uri="{BB962C8B-B14F-4D97-AF65-F5344CB8AC3E}">
        <p14:creationId xmlns:p14="http://schemas.microsoft.com/office/powerpoint/2010/main" val="388374663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 id="2147483794" r:id="rId31"/>
    <p:sldLayoutId id="2147483795" r:id="rId32"/>
    <p:sldLayoutId id="2147483796" r:id="rId33"/>
    <p:sldLayoutId id="2147483797" r:id="rId3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7">
          <p15:clr>
            <a:srgbClr val="F26B43"/>
          </p15:clr>
        </p15:guide>
        <p15:guide id="2" pos="98">
          <p15:clr>
            <a:srgbClr val="F26B43"/>
          </p15:clr>
        </p15:guide>
        <p15:guide id="3" orient="horz" pos="96">
          <p15:clr>
            <a:srgbClr val="F26B43"/>
          </p15:clr>
        </p15:guide>
        <p15:guide id="4" orient="horz" pos="845">
          <p15:clr>
            <a:srgbClr val="F26B43"/>
          </p15:clr>
        </p15:guide>
        <p15:guide id="5" pos="7582">
          <p15:clr>
            <a:srgbClr val="F26B43"/>
          </p15:clr>
        </p15:guide>
        <p15:guide id="6" orient="horz" pos="1026">
          <p15:clr>
            <a:srgbClr val="F26B43"/>
          </p15:clr>
        </p15:guide>
        <p15:guide id="7" orient="horz" pos="40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D6B32-A041-F90B-4D63-48012F8D4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E441998-4089-EC15-0D98-0E5C3CC29C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084D0CA-BDF4-601B-E9BC-C8242ECEC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A1A117-645A-4A5F-93F0-E60DAE36D205}" type="datetimeFigureOut">
              <a:rPr lang="en-GB" smtClean="0"/>
              <a:t>16/10/2024</a:t>
            </a:fld>
            <a:endParaRPr lang="en-GB"/>
          </a:p>
        </p:txBody>
      </p:sp>
      <p:sp>
        <p:nvSpPr>
          <p:cNvPr id="5" name="Footer Placeholder 4">
            <a:extLst>
              <a:ext uri="{FF2B5EF4-FFF2-40B4-BE49-F238E27FC236}">
                <a16:creationId xmlns:a16="http://schemas.microsoft.com/office/drawing/2014/main" id="{93EAC808-EB0E-F640-F9A2-1B11D3632D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85D408A-3C87-DB57-6E51-E3CF964056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5429A-7DA7-4EF8-A0C7-6D8C88A3E689}" type="slidenum">
              <a:rPr lang="en-GB" smtClean="0"/>
              <a:t>‹#›</a:t>
            </a:fld>
            <a:endParaRPr lang="en-GB"/>
          </a:p>
        </p:txBody>
      </p:sp>
    </p:spTree>
    <p:extLst>
      <p:ext uri="{BB962C8B-B14F-4D97-AF65-F5344CB8AC3E}">
        <p14:creationId xmlns:p14="http://schemas.microsoft.com/office/powerpoint/2010/main" val="370126965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2.bin"/><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o.safeguarding.network/e/972973/-children-safe-in-education--2/4qmd7/334422828/h/WlUVGIPNKSFPfqum0eezSOj8_inMOBoO1_SSoMAaH7E" TargetMode="External"/><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www.actionforchildren.org.uk/our-work-and-impact/policy-work-campaigns-and-research/policy-reports/the-jay-review-of-criminally-exploited-children/" TargetMode="External"/><Relationship Id="rId3" Type="http://schemas.openxmlformats.org/officeDocument/2006/relationships/hyperlink" Target="https://www.gov.uk/government/publications/keeping-children-safe-in-education--2" TargetMode="External"/><Relationship Id="rId7" Type="http://schemas.openxmlformats.org/officeDocument/2006/relationships/hyperlink" Target="https://www.gov.uk/guidance/inspecting-schools-guide-for-maintained-and-academy-schools?utm_medium=email&amp;utm_campaign=govuk-notifications-topic&amp;utm_source=a2d2a6bb-1c06-4362-a01a-1ba7f84d352d&amp;utm_content=immediately#introduction"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ww.gov.uk/government/publications/elective-home-education" TargetMode="External"/><Relationship Id="rId11" Type="http://schemas.openxmlformats.org/officeDocument/2006/relationships/image" Target="../media/image23.png"/><Relationship Id="rId5" Type="http://schemas.openxmlformats.org/officeDocument/2006/relationships/hyperlink" Target="https://www.gov.uk/government/publications/children-missing-education#:~:text=This%20guidance%20will%20help%20local%20authorities" TargetMode="External"/><Relationship Id="rId10" Type="http://schemas.openxmlformats.org/officeDocument/2006/relationships/hyperlink" Target="https://www.gov.uk/government/publications/ofsted-big-listen-supporting-documents/ofsteds-response-to-the-independent-learning-review-by-dame-christine-gilbert" TargetMode="External"/><Relationship Id="rId4" Type="http://schemas.openxmlformats.org/officeDocument/2006/relationships/hyperlink" Target="https://www.gov.uk/government/publications/working-together-to-improve-school-attendance" TargetMode="External"/><Relationship Id="rId9" Type="http://schemas.openxmlformats.org/officeDocument/2006/relationships/hyperlink" Target="https://www.gov.uk/government/publications/ofsted-big-listen-supporting-documents/findings-of-ofsteds-big-listen-public-consulta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nottinghamcity.gov.uk/information-for-residents/children-and-families/safeguarding-children-partnership/safeguarding-trainin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ottinghamschools.org.uk/media/hneiup5h/cluster-map-of-ncc-with-wards.pdf"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CP.BDU@nottinghamcity.gov.u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nottinghamshire.police.uk/area/your-are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www.nottinghamcity.gov.uk/ncscp"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nottinghamschools.org.uk/"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jpg"/><Relationship Id="rId1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hyperlink" Target="mailto:Jennifer.hardy@nottinghamcity.gov.uk" TargetMode="External"/><Relationship Id="rId2" Type="http://schemas.openxmlformats.org/officeDocument/2006/relationships/hyperlink" Target="mailto:mark.joshi@nottinghamcity.gov.uk" TargetMode="External"/><Relationship Id="rId1" Type="http://schemas.openxmlformats.org/officeDocument/2006/relationships/slideLayout" Target="../slideLayouts/slideLayout3.xml"/><Relationship Id="rId4" Type="http://schemas.openxmlformats.org/officeDocument/2006/relationships/hyperlink" Target="mailto:educationcomplexcase@nottinghamcity.gov.u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assets.publishing.service.gov.uk/media/65803fe31c0c2a000d18cf40/Working_together_to_safeguard_children_2023_-_statutory_guidance.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mailto:YJS@Nottinghamcity.gov.uk" TargetMode="External"/><Relationship Id="rId3" Type="http://schemas.openxmlformats.org/officeDocument/2006/relationships/image" Target="../media/image44.png"/><Relationship Id="rId7" Type="http://schemas.openxmlformats.org/officeDocument/2006/relationships/hyperlink" Target="mailto:EVRHub@nottinghamcity.gov.uk"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mailto:homas.Cullen@nottinghamcity.gov.uk" TargetMode="External"/><Relationship Id="rId5" Type="http://schemas.openxmlformats.org/officeDocument/2006/relationships/hyperlink" Target="mailto:Thomas.Cullen@nottinghamcity.gov.uk" TargetMode="External"/><Relationship Id="rId4" Type="http://schemas.openxmlformats.org/officeDocument/2006/relationships/hyperlink" Target="https://www.nottinghamcity.gov.uk/information-for-residents/children-and-families/welcome-to-the-youth-justice-service/youth-justice-servic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hyperlink" Target="https://twitter.com/nottinghamcscp?lang=en-GB"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nationalfgmcentre.org.uk/wp-content/uploads/2020/02/Schools-Charter_A4_Digital.pdf" TargetMode="External"/><Relationship Id="rId3" Type="http://schemas.openxmlformats.org/officeDocument/2006/relationships/hyperlink" Target="https://www.nottinghamshire.police.uk/advice/advice-and-information/caa/child-abuse/faith-based-abuse/" TargetMode="External"/><Relationship Id="rId7" Type="http://schemas.openxmlformats.org/officeDocument/2006/relationships/hyperlink" Target="http://nationalfgmcentre.org.uk/wp-content/uploads/2020/02/Guidance-for-Schools_A4_Digital.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nottinghamshirescp.trixonline.co.uk/chapter/so-called-honour-based-abuse?search=abuse" TargetMode="External"/><Relationship Id="rId5" Type="http://schemas.openxmlformats.org/officeDocument/2006/relationships/hyperlink" Target="https://nottinghamshirescp.trixonline.co.uk/chapter/recognising-abuse-and-neglect?search=abuse" TargetMode="External"/><Relationship Id="rId4" Type="http://schemas.openxmlformats.org/officeDocument/2006/relationships/hyperlink" Target="https://www.nottinghamcity.gov.uk/marf" TargetMode="External"/><Relationship Id="rId9" Type="http://schemas.openxmlformats.org/officeDocument/2006/relationships/hyperlink" Target="https://www.nottinghamshire.police.uk/advice/advice-and-information/honour-based-abuse/report-honour-based-abuse/"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hyperlink" Target="https://www.nottinghamshire.police.uk/advice/advice-and-information/caa/child-abuse/faith-based-abuse/" TargetMode="External"/><Relationship Id="rId7"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gov.uk/government/news/ukhsa-warns-of-back-to-school-measles-surge?utm_medium=email&amp;utm_campaign=govuk-notifications-topic&amp;utm_source=dbb26547-547d-4946-a8e8-2ff555ab8488&amp;utm_content=immediately" TargetMode="External"/><Relationship Id="rId5" Type="http://schemas.openxmlformats.org/officeDocument/2006/relationships/hyperlink" Target="https://assets.childrenscommissioner.gov.uk/wpuploads/2024/09/Children-Missing-Education-The-Unrolled-Story.pdf" TargetMode="External"/><Relationship Id="rId4" Type="http://schemas.openxmlformats.org/officeDocument/2006/relationships/hyperlink" Target="https://www.childrenscommissioner.gov.uk/the-childrens-commissioners-school-survey-202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8046002-3CB4-4FC6-866F-9B2F516E3DF3}"/>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6778" r="6778"/>
          <a:stretch>
            <a:fillRect/>
          </a:stretch>
        </p:blipFill>
        <p:spPr>
          <a:xfrm>
            <a:off x="6761408" y="2177358"/>
            <a:ext cx="4899471" cy="3782117"/>
          </a:xfrm>
        </p:spPr>
      </p:pic>
      <p:pic>
        <p:nvPicPr>
          <p:cNvPr id="6" name="Picture Placeholder 6">
            <a:extLst>
              <a:ext uri="{FF2B5EF4-FFF2-40B4-BE49-F238E27FC236}">
                <a16:creationId xmlns:a16="http://schemas.microsoft.com/office/drawing/2014/main" id="{C8046002-3CB4-4FC6-866F-9B2F516E3DF3}"/>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val="0"/>
              </a:ext>
            </a:extLst>
          </a:blip>
          <a:srcRect l="6778" r="6778"/>
          <a:stretch>
            <a:fillRect/>
          </a:stretch>
        </p:blipFill>
        <p:spPr>
          <a:xfrm>
            <a:off x="6987040" y="1663700"/>
            <a:ext cx="4899471" cy="4295775"/>
          </a:xfrm>
        </p:spPr>
      </p:pic>
      <p:sp>
        <p:nvSpPr>
          <p:cNvPr id="3" name="Rectangle 2"/>
          <p:cNvSpPr/>
          <p:nvPr/>
        </p:nvSpPr>
        <p:spPr>
          <a:xfrm>
            <a:off x="99351" y="2157781"/>
            <a:ext cx="6662057" cy="2585323"/>
          </a:xfrm>
          <a:prstGeom prst="rect">
            <a:avLst/>
          </a:prstGeom>
        </p:spPr>
        <p:txBody>
          <a:bodyPr wrap="square">
            <a:spAutoFit/>
          </a:bodyPr>
          <a:lstStyle/>
          <a:p>
            <a:pPr algn="ctr"/>
            <a:r>
              <a:rPr lang="en-GB" sz="6600" b="1" dirty="0">
                <a:latin typeface="Arial" panose="020B0604020202020204" pitchFamily="34" charset="0"/>
                <a:cs typeface="Arial" panose="020B0604020202020204" pitchFamily="34" charset="0"/>
              </a:rPr>
              <a:t>DSL Network</a:t>
            </a:r>
            <a:br>
              <a:rPr lang="en-GB" sz="66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Tuesday 15</a:t>
            </a:r>
            <a:r>
              <a:rPr lang="en-GB" sz="4800" b="1" baseline="30000" dirty="0">
                <a:latin typeface="Arial" panose="020B0604020202020204" pitchFamily="34" charset="0"/>
                <a:cs typeface="Arial" panose="020B0604020202020204" pitchFamily="34" charset="0"/>
              </a:rPr>
              <a:t>th</a:t>
            </a:r>
            <a:r>
              <a:rPr lang="en-GB" sz="4800" b="1" dirty="0">
                <a:latin typeface="Arial" panose="020B0604020202020204" pitchFamily="34" charset="0"/>
                <a:cs typeface="Arial" panose="020B0604020202020204" pitchFamily="34" charset="0"/>
              </a:rPr>
              <a:t> October 2024</a:t>
            </a:r>
            <a:endParaRPr lang="en-GB"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17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D3DC65F9-0920-392D-497D-7359F14BDBFF}"/>
              </a:ext>
            </a:extLst>
          </p:cNvPr>
          <p:cNvGraphicFramePr>
            <a:graphicFrameLocks noChangeAspect="1"/>
          </p:cNvGraphicFramePr>
          <p:nvPr/>
        </p:nvGraphicFramePr>
        <p:xfrm>
          <a:off x="512777" y="120904"/>
          <a:ext cx="10305666" cy="5999239"/>
        </p:xfrm>
        <a:graphic>
          <a:graphicData uri="http://schemas.openxmlformats.org/presentationml/2006/ole">
            <mc:AlternateContent xmlns:mc="http://schemas.openxmlformats.org/markup-compatibility/2006">
              <mc:Choice xmlns:v="urn:schemas-microsoft-com:vml" Requires="v">
                <p:oleObj name="Acrobat Document" r:id="rId2" imgW="11334743" imgH="8020037" progId="AcroExch.Document.DC">
                  <p:embed/>
                </p:oleObj>
              </mc:Choice>
              <mc:Fallback>
                <p:oleObj name="Acrobat Document" r:id="rId2" imgW="11334743" imgH="8020037" progId="AcroExch.Document.DC">
                  <p:embed/>
                  <p:pic>
                    <p:nvPicPr>
                      <p:cNvPr id="5" name="Object 4">
                        <a:extLst>
                          <a:ext uri="{FF2B5EF4-FFF2-40B4-BE49-F238E27FC236}">
                            <a16:creationId xmlns:a16="http://schemas.microsoft.com/office/drawing/2014/main" id="{D3DC65F9-0920-392D-497D-7359F14BDBFF}"/>
                          </a:ext>
                        </a:extLst>
                      </p:cNvPr>
                      <p:cNvPicPr/>
                      <p:nvPr/>
                    </p:nvPicPr>
                    <p:blipFill>
                      <a:blip r:embed="rId3"/>
                      <a:stretch>
                        <a:fillRect/>
                      </a:stretch>
                    </p:blipFill>
                    <p:spPr>
                      <a:xfrm>
                        <a:off x="512777" y="120904"/>
                        <a:ext cx="10305666" cy="5999239"/>
                      </a:xfrm>
                      <a:prstGeom prst="rect">
                        <a:avLst/>
                      </a:prstGeom>
                    </p:spPr>
                  </p:pic>
                </p:oleObj>
              </mc:Fallback>
            </mc:AlternateContent>
          </a:graphicData>
        </a:graphic>
      </p:graphicFrame>
    </p:spTree>
    <p:extLst>
      <p:ext uri="{BB962C8B-B14F-4D97-AF65-F5344CB8AC3E}">
        <p14:creationId xmlns:p14="http://schemas.microsoft.com/office/powerpoint/2010/main" val="340909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47BCD-05BA-4A16-98C1-E047D8E26FD9}"/>
              </a:ext>
            </a:extLst>
          </p:cNvPr>
          <p:cNvSpPr>
            <a:spLocks noGrp="1"/>
          </p:cNvSpPr>
          <p:nvPr>
            <p:ph type="title"/>
          </p:nvPr>
        </p:nvSpPr>
        <p:spPr>
          <a:xfrm>
            <a:off x="1493950" y="0"/>
            <a:ext cx="8255358" cy="705694"/>
          </a:xfrm>
        </p:spPr>
        <p:txBody>
          <a:bodyPr/>
          <a:lstStyle/>
          <a:p>
            <a:r>
              <a:rPr lang="en-GB" dirty="0"/>
              <a:t>RAPID REVIEW: Case Summary &amp; Learning Points</a:t>
            </a:r>
          </a:p>
        </p:txBody>
      </p:sp>
      <p:sp>
        <p:nvSpPr>
          <p:cNvPr id="7" name="TextBox 6">
            <a:extLst>
              <a:ext uri="{FF2B5EF4-FFF2-40B4-BE49-F238E27FC236}">
                <a16:creationId xmlns:a16="http://schemas.microsoft.com/office/drawing/2014/main" id="{178FBDF1-28F8-4BC1-8ED7-754B0973D24C}"/>
              </a:ext>
            </a:extLst>
          </p:cNvPr>
          <p:cNvSpPr txBox="1"/>
          <p:nvPr/>
        </p:nvSpPr>
        <p:spPr>
          <a:xfrm>
            <a:off x="928279" y="705694"/>
            <a:ext cx="10890679" cy="6538328"/>
          </a:xfrm>
          <a:prstGeom prst="rect">
            <a:avLst/>
          </a:prstGeom>
          <a:noFill/>
        </p:spPr>
        <p:txBody>
          <a:bodyPr wrap="square">
            <a:spAutoFit/>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GB" sz="1200" b="1" i="0" u="sng" strike="noStrike" kern="1200" cap="none" spc="0" normalizeH="0" baseline="0" noProof="0" dirty="0">
                <a:ln>
                  <a:noFill/>
                </a:ln>
                <a:solidFill>
                  <a:srgbClr val="666366"/>
                </a:solidFill>
                <a:effectLst/>
                <a:uLnTx/>
                <a:uFillTx/>
                <a:latin typeface="Arial" panose="020B0604020202020204" pitchFamily="34" charset="0"/>
                <a:ea typeface="Aptos" panose="020B0004020202020204" pitchFamily="34" charset="0"/>
                <a:cs typeface="Aptos" panose="020B0004020202020204" pitchFamily="34" charset="0"/>
              </a:rPr>
              <a:t> </a:t>
            </a:r>
            <a:r>
              <a:rPr kumimoji="0" lang="en-GB" sz="1400" b="1" i="0" u="sng" strike="noStrike" kern="1200" cap="none" spc="0" normalizeH="0" baseline="0" noProof="0" dirty="0">
                <a:ln>
                  <a:noFill/>
                </a:ln>
                <a:solidFill>
                  <a:srgbClr val="666366"/>
                </a:solidFill>
                <a:effectLst/>
                <a:uLnTx/>
                <a:uFillTx/>
                <a:latin typeface="Calibri" panose="020F0502020204030204" pitchFamily="34" charset="0"/>
                <a:ea typeface="Aptos" panose="020B0004020202020204" pitchFamily="34" charset="0"/>
                <a:cs typeface="Calibri" panose="020F0502020204030204" pitchFamily="34" charset="0"/>
              </a:rPr>
              <a:t>SIN (Serious Incident Notification)</a:t>
            </a:r>
            <a:endParaRPr kumimoji="0" lang="en-GB" sz="1400" b="1" i="0" u="none" strike="noStrike" kern="1200" cap="none" spc="0" normalizeH="0" baseline="0" noProof="0" dirty="0">
              <a:ln>
                <a:noFill/>
              </a:ln>
              <a:solidFill>
                <a:srgbClr val="666366"/>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366"/>
                </a:solidFill>
                <a:effectLst/>
                <a:uLnTx/>
                <a:uFillTx/>
                <a:latin typeface="Calibri" panose="020F0502020204030204" pitchFamily="34" charset="0"/>
                <a:ea typeface="Aptos" panose="020B0004020202020204" pitchFamily="34" charset="0"/>
                <a:cs typeface="Calibri" panose="020F0502020204030204" pitchFamily="34" charset="0"/>
              </a:rPr>
              <a:t>Police were called to an address following concerns raised by a neighbour reporting flies on the window and a smell coming from the house and that the inhabitants had not been seen for some time. Officers attending the address forced entry into the property after no reply was given and having looked through an upstairs window saw a person believed collapsed. </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GB" sz="1400" b="0" i="0" u="none" strike="noStrike" kern="1200" cap="none" spc="0" normalizeH="0" baseline="0" noProof="0" dirty="0">
                <a:ln>
                  <a:noFill/>
                </a:ln>
                <a:solidFill>
                  <a:srgbClr val="666366"/>
                </a:solidFill>
                <a:effectLst/>
                <a:uLnTx/>
                <a:uFillTx/>
                <a:latin typeface="Calibri" panose="020F0502020204030204" pitchFamily="34" charset="0"/>
                <a:ea typeface="Aptos" panose="020B0004020202020204" pitchFamily="34" charset="0"/>
                <a:cs typeface="Calibri" panose="020F0502020204030204" pitchFamily="34" charset="0"/>
              </a:rPr>
              <a:t>Once in the property it was evident that both child and mother were deceased. Inside the property it was apparent that both had been deceased for some time with a view that this may have been for several weeks.</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GB" sz="1400" b="0" i="0" u="none" strike="noStrike" kern="1200" cap="none" spc="0" normalizeH="0" baseline="0" noProof="0" dirty="0">
                <a:ln>
                  <a:noFill/>
                </a:ln>
                <a:solidFill>
                  <a:srgbClr val="666366"/>
                </a:solidFill>
                <a:effectLst/>
                <a:uLnTx/>
                <a:uFillTx/>
                <a:latin typeface="Calibri" panose="020F0502020204030204" pitchFamily="34" charset="0"/>
                <a:ea typeface="Aptos" panose="020B0004020202020204" pitchFamily="34" charset="0"/>
                <a:cs typeface="Calibri" panose="020F0502020204030204" pitchFamily="34" charset="0"/>
              </a:rPr>
              <a:t>Deceased child was a seventeen-year-old girl who lived with her mother. The family had moved to the UK in 2016. The child </a:t>
            </a:r>
            <a:r>
              <a:rPr kumimoji="0" lang="en-US" sz="1400" b="0" i="0" u="none" strike="noStrike" kern="1200" cap="none" spc="0" normalizeH="0" baseline="0" noProof="0" dirty="0">
                <a:ln>
                  <a:noFill/>
                </a:ln>
                <a:solidFill>
                  <a:srgbClr val="666366"/>
                </a:solidFill>
                <a:effectLst/>
                <a:uLnTx/>
                <a:uFillTx/>
                <a:latin typeface="Calibri" panose="020F0502020204030204" pitchFamily="34" charset="0"/>
                <a:ea typeface="+mn-ea"/>
                <a:cs typeface="Calibri" panose="020F0502020204030204" pitchFamily="34" charset="0"/>
              </a:rPr>
              <a:t>had Down Syndrome with severe intellectual disability, which meant she required ongoing support to meet her basic needs. She was very much reliant on family and service support to meet her basic needs,  keep her safe and to allow her to thrive.</a:t>
            </a:r>
            <a:endParaRPr kumimoji="0" lang="en-GB" sz="1400" b="0" i="0" u="none" strike="noStrike" kern="1200" cap="none" spc="0" normalizeH="0" baseline="0" noProof="0" dirty="0">
              <a:ln>
                <a:noFill/>
              </a:ln>
              <a:solidFill>
                <a:srgbClr val="666366"/>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666366"/>
                </a:solidFill>
                <a:effectLst/>
                <a:uLnTx/>
                <a:uFillTx/>
                <a:latin typeface="Calibri" panose="020F0502020204030204" pitchFamily="34" charset="0"/>
                <a:ea typeface="Aptos" panose="020B0004020202020204" pitchFamily="34" charset="0"/>
                <a:cs typeface="Calibri" panose="020F0502020204030204" pitchFamily="34" charset="0"/>
              </a:rPr>
              <a:t>Summary of concerns highlighted in the review:</a:t>
            </a: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srgbClr val="666366"/>
                </a:solidFill>
                <a:effectLst/>
                <a:uLnTx/>
                <a:uFillTx/>
                <a:latin typeface="Calibri" panose="020F0502020204030204" pitchFamily="34" charset="0"/>
                <a:ea typeface="Times New Roman" panose="02020603050405020304" pitchFamily="18" charset="0"/>
                <a:cs typeface="Calibri" panose="020F0502020204030204" pitchFamily="34" charset="0"/>
              </a:rPr>
              <a:t>All professionals involved with the family were aware of some concerns in relation to neglect; these concerns particularly related to home conditions, lack of access to essential services such as education and health appointments. Child was subject to a child protection plan due to the concerns about neglect. </a:t>
            </a:r>
            <a:endParaRPr kumimoji="0" lang="en-GB" sz="1400" b="0" i="0" u="none" strike="noStrike" kern="1200" cap="none" spc="0" normalizeH="0" baseline="0" noProof="0" dirty="0">
              <a:ln>
                <a:noFill/>
              </a:ln>
              <a:solidFill>
                <a:srgbClr val="666366"/>
              </a:solidFill>
              <a:effectLst/>
              <a:uLnTx/>
              <a:uFillTx/>
              <a:latin typeface="Calibri" panose="020F0502020204030204" pitchFamily="34" charset="0"/>
              <a:ea typeface="Aptos" panose="020B0004020202020204" pitchFamily="34" charset="0"/>
              <a:cs typeface="Calibri" panose="020F0502020204030204" pitchFamily="34" charset="0"/>
            </a:endParaRP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srgbClr val="666366"/>
                </a:solidFill>
                <a:effectLst/>
                <a:uLnTx/>
                <a:uFillTx/>
                <a:latin typeface="Calibri" panose="020F0502020204030204" pitchFamily="34" charset="0"/>
                <a:ea typeface="Times New Roman" panose="02020603050405020304" pitchFamily="18" charset="0"/>
                <a:cs typeface="Calibri" panose="020F0502020204030204" pitchFamily="34" charset="0"/>
              </a:rPr>
              <a:t>The pattern of non-engagement and limited access to the property meant the concerns in relation the home conditions were not addressed although on occasion when police and social care were able to access the home, the conditions were observed to be ‘good enough.’ </a:t>
            </a:r>
            <a:endParaRPr kumimoji="0" lang="en-GB" sz="1400" b="0" i="0" u="none" strike="noStrike" kern="1200" cap="none" spc="0" normalizeH="0" baseline="0" noProof="0" dirty="0">
              <a:ln>
                <a:noFill/>
              </a:ln>
              <a:solidFill>
                <a:srgbClr val="666366"/>
              </a:solidFill>
              <a:effectLst/>
              <a:uLnTx/>
              <a:uFillTx/>
              <a:latin typeface="Calibri" panose="020F0502020204030204" pitchFamily="34" charset="0"/>
              <a:ea typeface="Aptos" panose="020B0004020202020204" pitchFamily="34" charset="0"/>
              <a:cs typeface="Calibri" panose="020F0502020204030204" pitchFamily="34" charset="0"/>
            </a:endParaRP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srgbClr val="666366"/>
                </a:solidFill>
                <a:effectLst/>
                <a:uLnTx/>
                <a:uFillTx/>
                <a:latin typeface="Calibri" panose="020F0502020204030204" pitchFamily="34" charset="0"/>
                <a:ea typeface="Times New Roman" panose="02020603050405020304" pitchFamily="18" charset="0"/>
                <a:cs typeface="Calibri" panose="020F0502020204030204" pitchFamily="34" charset="0"/>
              </a:rPr>
              <a:t>In relation to health care, there had been an improvement in child being brought to appointments and it was felt her basic health needs were being met. </a:t>
            </a:r>
            <a:endParaRPr kumimoji="0" lang="en-GB" sz="1400" b="0" i="0" u="none" strike="noStrike" kern="1200" cap="none" spc="0" normalizeH="0" baseline="0" noProof="0" dirty="0">
              <a:ln>
                <a:noFill/>
              </a:ln>
              <a:solidFill>
                <a:srgbClr val="666366"/>
              </a:solidFill>
              <a:effectLst/>
              <a:uLnTx/>
              <a:uFillTx/>
              <a:latin typeface="Calibri" panose="020F0502020204030204" pitchFamily="34" charset="0"/>
              <a:ea typeface="Aptos" panose="020B0004020202020204" pitchFamily="34" charset="0"/>
              <a:cs typeface="Calibri" panose="020F0502020204030204" pitchFamily="34" charset="0"/>
            </a:endParaRP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srgbClr val="666366"/>
                </a:solidFill>
                <a:effectLst/>
                <a:uLnTx/>
                <a:uFillTx/>
                <a:latin typeface="Calibri" panose="020F0502020204030204" pitchFamily="34" charset="0"/>
                <a:ea typeface="Times New Roman" panose="02020603050405020304" pitchFamily="18" charset="0"/>
                <a:cs typeface="Calibri" panose="020F0502020204030204" pitchFamily="34" charset="0"/>
              </a:rPr>
              <a:t>Child’s education needs were not being met and this followed a long pattern of poor school attendance which did not improve despite intervention from Children’s Social Care and Education Welfare services. By the time the child had opened for her most recent period of social care intervention she was past the age of statutory school attendance and while it was recognised as a concern, professionals were unable to take more decisive action in this area.</a:t>
            </a:r>
            <a:endParaRPr kumimoji="0" lang="en-GB" sz="1400" b="0" i="0" u="none" strike="noStrike" kern="1200" cap="none" spc="0" normalizeH="0" baseline="0" noProof="0" dirty="0">
              <a:ln>
                <a:noFill/>
              </a:ln>
              <a:solidFill>
                <a:srgbClr val="666366"/>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366"/>
                </a:solidFill>
                <a:effectLst/>
                <a:uLnTx/>
                <a:uFillTx/>
                <a:latin typeface="Calibri" panose="020F0502020204030204" pitchFamily="34" charset="0"/>
                <a:ea typeface="Aptos" panose="020B0004020202020204" pitchFamily="34" charset="0"/>
                <a:cs typeface="Calibri" panose="020F0502020204030204" pitchFamily="34" charset="0"/>
              </a:rPr>
              <a:t> </a:t>
            </a:r>
          </a:p>
          <a:p>
            <a:pPr marL="0" marR="0" lvl="0" indent="0" algn="l" defTabSz="914400" rtl="0" eaLnBrk="1" fontAlgn="auto" latinLnBrk="0" hangingPunct="1">
              <a:lnSpc>
                <a:spcPct val="105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66366"/>
                </a:solidFill>
                <a:effectLst/>
                <a:uLnTx/>
                <a:uFillTx/>
                <a:latin typeface="Calibri" panose="020F0502020204030204" pitchFamily="34" charset="0"/>
                <a:ea typeface="Aptos" panose="020B0004020202020204" pitchFamily="34" charset="0"/>
                <a:cs typeface="Calibri" panose="020F0502020204030204" pitchFamily="34" charset="0"/>
              </a:rPr>
              <a:t>Next Steps:</a:t>
            </a:r>
          </a:p>
          <a:p>
            <a:pPr marL="0" marR="0" lvl="0" indent="0" algn="l" defTabSz="914400" rtl="0" eaLnBrk="1" fontAlgn="auto" latinLnBrk="0" hangingPunct="1">
              <a:lnSpc>
                <a:spcPct val="10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366"/>
                </a:solidFill>
                <a:effectLst/>
                <a:uLnTx/>
                <a:uFillTx/>
                <a:latin typeface="Calibri" panose="020F0502020204030204" pitchFamily="34" charset="0"/>
                <a:ea typeface="Aptos" panose="020B0004020202020204" pitchFamily="34" charset="0"/>
                <a:cs typeface="Calibri" panose="020F0502020204030204" pitchFamily="34" charset="0"/>
              </a:rPr>
              <a:t>Following a completed Rapid Review the recommendations developed have been turned into a smart action plan. The national panel supporting the RR decision to undertake a LCSPR (Local Childrens Safeguarding Practice Review). An Independent Reviewer has been recruited to lead on this with a report due in December 2024</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666366"/>
                </a:solidFill>
                <a:effectLst/>
                <a:uLnTx/>
                <a:uFillTx/>
                <a:latin typeface="Arial" panose="020B0604020202020204" pitchFamily="34" charset="0"/>
                <a:ea typeface="Aptos" panose="020B0004020202020204" pitchFamily="34" charset="0"/>
                <a:cs typeface="Aptos" panose="020B0004020202020204" pitchFamily="34" charset="0"/>
              </a:rPr>
              <a:t> </a:t>
            </a:r>
            <a:endParaRPr kumimoji="0" lang="en-GB" sz="1200" b="0" i="0" u="none" strike="noStrike" kern="1200" cap="none" spc="0" normalizeH="0" baseline="0" noProof="0" dirty="0">
              <a:ln>
                <a:noFill/>
              </a:ln>
              <a:solidFill>
                <a:srgbClr val="666366"/>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547250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1B93F-BBBA-D7BE-F3B1-DD4393BDC4CF}"/>
              </a:ext>
            </a:extLst>
          </p:cNvPr>
          <p:cNvSpPr>
            <a:spLocks noGrp="1"/>
          </p:cNvSpPr>
          <p:nvPr>
            <p:ph type="title"/>
          </p:nvPr>
        </p:nvSpPr>
        <p:spPr/>
        <p:txBody>
          <a:bodyPr/>
          <a:lstStyle/>
          <a:p>
            <a:pPr>
              <a:lnSpc>
                <a:spcPct val="107000"/>
              </a:lnSpc>
              <a:defRPr/>
            </a:pPr>
            <a:br>
              <a:rPr lang="en-GB" b="1" kern="0">
                <a:ea typeface="Calibri" panose="020F0502020204030204" pitchFamily="34" charset="0"/>
              </a:rPr>
            </a:br>
            <a:br>
              <a:rPr lang="en-GB" b="1" kern="0">
                <a:ea typeface="Calibri" panose="020F0502020204030204" pitchFamily="34" charset="0"/>
              </a:rPr>
            </a:br>
            <a:r>
              <a:rPr lang="en-GB" sz="3600" b="1" kern="0">
                <a:ea typeface="Calibri" panose="020F0502020204030204" pitchFamily="34" charset="0"/>
              </a:rPr>
              <a:t>Some Highlights</a:t>
            </a:r>
            <a:br>
              <a:rPr lang="en-GB" b="1" kern="0">
                <a:latin typeface="Times New Roman" panose="02020603050405020304" pitchFamily="18" charset="0"/>
                <a:ea typeface="Calibri" panose="020F0502020204030204" pitchFamily="34" charset="0"/>
              </a:rPr>
            </a:br>
            <a:r>
              <a:rPr lang="en-GB" sz="2800">
                <a:solidFill>
                  <a:srgbClr val="000000"/>
                </a:solidFill>
                <a:ea typeface="Calibri" panose="020F0502020204030204" pitchFamily="34" charset="0"/>
              </a:rPr>
              <a:t> </a:t>
            </a:r>
            <a:br>
              <a:rPr lang="en-GB" sz="2800">
                <a:solidFill>
                  <a:srgbClr val="000000"/>
                </a:solidFill>
                <a:latin typeface="Calibri" panose="020F0502020204030204" pitchFamily="34" charset="0"/>
                <a:ea typeface="Calibri" panose="020F0502020204030204" pitchFamily="34" charset="0"/>
              </a:rPr>
            </a:br>
            <a:endParaRPr lang="en-GB"/>
          </a:p>
        </p:txBody>
      </p:sp>
      <p:sp>
        <p:nvSpPr>
          <p:cNvPr id="9219" name="Content Placeholder 2">
            <a:extLst>
              <a:ext uri="{FF2B5EF4-FFF2-40B4-BE49-F238E27FC236}">
                <a16:creationId xmlns:a16="http://schemas.microsoft.com/office/drawing/2014/main" id="{6075568A-33EC-B023-210E-6A02B1A34454}"/>
              </a:ext>
            </a:extLst>
          </p:cNvPr>
          <p:cNvSpPr>
            <a:spLocks noGrp="1"/>
          </p:cNvSpPr>
          <p:nvPr>
            <p:ph sz="half" idx="4294967295"/>
          </p:nvPr>
        </p:nvSpPr>
        <p:spPr>
          <a:xfrm>
            <a:off x="1095469" y="1071389"/>
            <a:ext cx="5181600" cy="5573713"/>
          </a:xfrm>
          <a:prstGeom prst="rect">
            <a:avLst/>
          </a:prstGeom>
        </p:spPr>
        <p:txBody>
          <a:bodyPr/>
          <a:lstStyle/>
          <a:p>
            <a:pPr defTabSz="685800">
              <a:lnSpc>
                <a:spcPct val="107000"/>
              </a:lnSpc>
              <a:spcBef>
                <a:spcPts val="750"/>
              </a:spcBef>
              <a:buFont typeface="Symbol" panose="05050102010706020507" pitchFamily="18" charset="2"/>
              <a:buChar char=""/>
              <a:defRPr/>
            </a:pPr>
            <a:r>
              <a:rPr lang="en-GB" sz="1800">
                <a:solidFill>
                  <a:srgbClr val="000000"/>
                </a:solidFill>
                <a:ea typeface="Calibri" panose="020F0502020204030204" pitchFamily="34" charset="0"/>
              </a:rPr>
              <a:t> </a:t>
            </a:r>
            <a:r>
              <a:rPr lang="en-GB" sz="1800">
                <a:solidFill>
                  <a:srgbClr val="666366"/>
                </a:solidFill>
                <a:ea typeface="Calibri" panose="020F0502020204030204" pitchFamily="34" charset="0"/>
                <a:cs typeface="Arial" panose="020B0604020202020204" pitchFamily="34" charset="0"/>
              </a:rPr>
              <a:t>Started a quarterly publication of the partnership Newsletter.</a:t>
            </a:r>
            <a:endParaRPr lang="en-GB" sz="1800">
              <a:solidFill>
                <a:srgbClr val="666366"/>
              </a:solidFill>
              <a:latin typeface="Calibri" panose="020F0502020204030204" pitchFamily="34" charset="0"/>
              <a:ea typeface="Calibri" panose="020F0502020204030204" pitchFamily="34" charset="0"/>
              <a:cs typeface="Arial" panose="020B0604020202020204" pitchFamily="34" charset="0"/>
            </a:endParaRPr>
          </a:p>
          <a:p>
            <a:pPr defTabSz="685800">
              <a:lnSpc>
                <a:spcPct val="107000"/>
              </a:lnSpc>
              <a:spcBef>
                <a:spcPts val="750"/>
              </a:spcBef>
              <a:buFont typeface="Symbol" panose="05050102010706020507" pitchFamily="18" charset="2"/>
              <a:buChar char=""/>
              <a:defRPr/>
            </a:pPr>
            <a:r>
              <a:rPr lang="en-GB" sz="1800">
                <a:solidFill>
                  <a:srgbClr val="666366"/>
                </a:solidFill>
                <a:ea typeface="Calibri" panose="020F0502020204030204" pitchFamily="34" charset="0"/>
                <a:cs typeface="Arial" panose="020B0604020202020204" pitchFamily="34" charset="0"/>
              </a:rPr>
              <a:t>Set up our social media pages on YouTube and X</a:t>
            </a:r>
            <a:endParaRPr lang="en-GB" sz="1800">
              <a:solidFill>
                <a:srgbClr val="666366"/>
              </a:solidFill>
              <a:latin typeface="Calibri" panose="020F0502020204030204" pitchFamily="34" charset="0"/>
              <a:ea typeface="Calibri" panose="020F0502020204030204" pitchFamily="34" charset="0"/>
              <a:cs typeface="Arial" panose="020B0604020202020204" pitchFamily="34" charset="0"/>
            </a:endParaRPr>
          </a:p>
          <a:p>
            <a:pPr defTabSz="685800">
              <a:lnSpc>
                <a:spcPct val="107000"/>
              </a:lnSpc>
              <a:spcBef>
                <a:spcPts val="750"/>
              </a:spcBef>
              <a:buFont typeface="Symbol" panose="05050102010706020507" pitchFamily="18" charset="2"/>
              <a:buChar char=""/>
              <a:defRPr/>
            </a:pPr>
            <a:r>
              <a:rPr lang="en-GB" sz="1800">
                <a:solidFill>
                  <a:srgbClr val="666366"/>
                </a:solidFill>
                <a:ea typeface="Calibri" panose="020F0502020204030204" pitchFamily="34" charset="0"/>
                <a:cs typeface="Arial" panose="020B0604020202020204" pitchFamily="34" charset="0"/>
              </a:rPr>
              <a:t>Launched our refreshed Threshold of Need guidance.</a:t>
            </a:r>
            <a:endParaRPr lang="en-GB" sz="1800">
              <a:solidFill>
                <a:srgbClr val="666366"/>
              </a:solidFill>
              <a:latin typeface="Calibri" panose="020F0502020204030204" pitchFamily="34" charset="0"/>
              <a:ea typeface="Calibri" panose="020F0502020204030204" pitchFamily="34" charset="0"/>
              <a:cs typeface="Arial" panose="020B0604020202020204" pitchFamily="34" charset="0"/>
            </a:endParaRPr>
          </a:p>
          <a:p>
            <a:pPr defTabSz="685800">
              <a:lnSpc>
                <a:spcPct val="107000"/>
              </a:lnSpc>
              <a:spcBef>
                <a:spcPts val="750"/>
              </a:spcBef>
              <a:buFont typeface="Symbol" panose="05050102010706020507" pitchFamily="18" charset="2"/>
              <a:buChar char=""/>
              <a:defRPr/>
            </a:pPr>
            <a:r>
              <a:rPr lang="en-GB" sz="1800">
                <a:solidFill>
                  <a:srgbClr val="666366"/>
                </a:solidFill>
                <a:ea typeface="Calibri" panose="020F0502020204030204" pitchFamily="34" charset="0"/>
                <a:cs typeface="Arial" panose="020B0604020202020204" pitchFamily="34" charset="0"/>
              </a:rPr>
              <a:t>Launched a revised Neglect guidance and toolkit.</a:t>
            </a:r>
            <a:endParaRPr lang="en-GB" sz="1800">
              <a:solidFill>
                <a:srgbClr val="666366"/>
              </a:solidFill>
              <a:latin typeface="Calibri" panose="020F0502020204030204" pitchFamily="34" charset="0"/>
              <a:ea typeface="Calibri" panose="020F0502020204030204" pitchFamily="34" charset="0"/>
              <a:cs typeface="Arial" panose="020B0604020202020204" pitchFamily="34" charset="0"/>
            </a:endParaRPr>
          </a:p>
          <a:p>
            <a:pPr defTabSz="685800">
              <a:lnSpc>
                <a:spcPct val="107000"/>
              </a:lnSpc>
              <a:spcBef>
                <a:spcPts val="750"/>
              </a:spcBef>
              <a:buFont typeface="Symbol" panose="05050102010706020507" pitchFamily="18" charset="2"/>
              <a:buChar char=""/>
              <a:defRPr/>
            </a:pPr>
            <a:r>
              <a:rPr lang="en-GB" sz="1800">
                <a:solidFill>
                  <a:srgbClr val="666366"/>
                </a:solidFill>
                <a:ea typeface="Calibri" panose="020F0502020204030204" pitchFamily="34" charset="0"/>
                <a:cs typeface="Arial" panose="020B0604020202020204" pitchFamily="34" charset="0"/>
              </a:rPr>
              <a:t>Launched Neglect animation videos.</a:t>
            </a:r>
            <a:endParaRPr lang="en-GB" sz="1800">
              <a:solidFill>
                <a:srgbClr val="666366"/>
              </a:solidFill>
              <a:latin typeface="Calibri" panose="020F0502020204030204" pitchFamily="34" charset="0"/>
              <a:ea typeface="Calibri" panose="020F0502020204030204" pitchFamily="34" charset="0"/>
              <a:cs typeface="Arial" panose="020B0604020202020204" pitchFamily="34" charset="0"/>
            </a:endParaRPr>
          </a:p>
          <a:p>
            <a:pPr defTabSz="685800">
              <a:lnSpc>
                <a:spcPct val="107000"/>
              </a:lnSpc>
              <a:spcBef>
                <a:spcPts val="750"/>
              </a:spcBef>
              <a:buFont typeface="Symbol" panose="05050102010706020507" pitchFamily="18" charset="2"/>
              <a:buChar char=""/>
              <a:defRPr/>
            </a:pPr>
            <a:r>
              <a:rPr lang="en-GB" sz="1800">
                <a:solidFill>
                  <a:srgbClr val="666366"/>
                </a:solidFill>
                <a:ea typeface="Calibri" panose="020F0502020204030204" pitchFamily="34" charset="0"/>
                <a:cs typeface="Arial" panose="020B0604020202020204" pitchFamily="34" charset="0"/>
              </a:rPr>
              <a:t>Launched our Early Help website alongside an Early Help Strategy</a:t>
            </a:r>
            <a:endParaRPr lang="en-GB" sz="1800">
              <a:solidFill>
                <a:srgbClr val="666366"/>
              </a:solidFill>
              <a:latin typeface="Calibri" panose="020F0502020204030204" pitchFamily="34" charset="0"/>
              <a:ea typeface="Calibri" panose="020F0502020204030204" pitchFamily="34" charset="0"/>
              <a:cs typeface="Arial" panose="020B0604020202020204" pitchFamily="34" charset="0"/>
            </a:endParaRPr>
          </a:p>
          <a:p>
            <a:pPr defTabSz="685800">
              <a:lnSpc>
                <a:spcPct val="107000"/>
              </a:lnSpc>
              <a:spcBef>
                <a:spcPts val="750"/>
              </a:spcBef>
              <a:buFont typeface="Symbol" panose="05050102010706020507" pitchFamily="18" charset="2"/>
              <a:buChar char=""/>
              <a:defRPr/>
            </a:pPr>
            <a:r>
              <a:rPr lang="en-GB" sz="1800">
                <a:solidFill>
                  <a:srgbClr val="666366"/>
                </a:solidFill>
                <a:ea typeface="Calibri" panose="020F0502020204030204" pitchFamily="34" charset="0"/>
                <a:cs typeface="Arial" panose="020B0604020202020204" pitchFamily="34" charset="0"/>
              </a:rPr>
              <a:t>Established a dedicated Education Subgroup</a:t>
            </a:r>
            <a:endParaRPr lang="en-GB" sz="1800">
              <a:solidFill>
                <a:srgbClr val="666366"/>
              </a:solidFill>
              <a:latin typeface="Calibri" panose="020F0502020204030204" pitchFamily="34" charset="0"/>
              <a:ea typeface="Calibri" panose="020F0502020204030204" pitchFamily="34" charset="0"/>
              <a:cs typeface="Arial" panose="020B0604020202020204" pitchFamily="34" charset="0"/>
            </a:endParaRPr>
          </a:p>
          <a:p>
            <a:pPr defTabSz="685800">
              <a:lnSpc>
                <a:spcPct val="107000"/>
              </a:lnSpc>
              <a:spcBef>
                <a:spcPts val="750"/>
              </a:spcBef>
              <a:spcAft>
                <a:spcPts val="800"/>
              </a:spcAft>
              <a:buFont typeface="Symbol" panose="05050102010706020507" pitchFamily="18" charset="2"/>
              <a:buChar char=""/>
              <a:defRPr/>
            </a:pPr>
            <a:r>
              <a:rPr lang="en-GB" sz="1800">
                <a:solidFill>
                  <a:srgbClr val="666366"/>
                </a:solidFill>
                <a:ea typeface="Calibri" panose="020F0502020204030204" pitchFamily="34" charset="0"/>
                <a:cs typeface="Arial" panose="020B0604020202020204" pitchFamily="34" charset="0"/>
              </a:rPr>
              <a:t>Launched Professional Curiosity animation linked to Domestic Homicide Reviews</a:t>
            </a:r>
            <a:endParaRPr lang="en-GB" sz="1800">
              <a:solidFill>
                <a:srgbClr val="666366"/>
              </a:solidFill>
              <a:latin typeface="Calibri" panose="020F0502020204030204" pitchFamily="34" charset="0"/>
              <a:ea typeface="Calibri" panose="020F0502020204030204" pitchFamily="34" charset="0"/>
              <a:cs typeface="Arial" panose="020B0604020202020204" pitchFamily="34" charset="0"/>
            </a:endParaRPr>
          </a:p>
          <a:p>
            <a:pPr marL="0" indent="0">
              <a:buNone/>
              <a:defRPr/>
            </a:pPr>
            <a:endParaRPr lang="en-GB" sz="1800">
              <a:latin typeface="Times New Roman" panose="02020603050405020304" pitchFamily="18" charset="0"/>
              <a:ea typeface="Arial Unicode MS"/>
            </a:endParaRPr>
          </a:p>
          <a:p>
            <a:pPr indent="0">
              <a:lnSpc>
                <a:spcPct val="107000"/>
              </a:lnSpc>
              <a:buNone/>
              <a:defRPr/>
            </a:pPr>
            <a:endParaRPr lang="en-GB" sz="1800">
              <a:latin typeface="Times New Roman" panose="02020603050405020304" pitchFamily="18" charset="0"/>
              <a:ea typeface="Arial Unicode MS"/>
            </a:endParaRPr>
          </a:p>
          <a:p>
            <a:pPr>
              <a:defRPr/>
            </a:pPr>
            <a:endParaRPr lang="en-GB" altLang="en-US"/>
          </a:p>
        </p:txBody>
      </p:sp>
      <p:pic>
        <p:nvPicPr>
          <p:cNvPr id="5" name="Content Placeholder 4" descr="Hands forming circle">
            <a:extLst>
              <a:ext uri="{FF2B5EF4-FFF2-40B4-BE49-F238E27FC236}">
                <a16:creationId xmlns:a16="http://schemas.microsoft.com/office/drawing/2014/main" id="{75DC9CA8-ECC2-52E3-C21F-74745160C8C3}"/>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7010400" y="2049463"/>
            <a:ext cx="5181600" cy="3789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Local updates</a:t>
            </a:r>
          </a:p>
        </p:txBody>
      </p:sp>
      <p:sp>
        <p:nvSpPr>
          <p:cNvPr id="4" name="TextBox 3"/>
          <p:cNvSpPr txBox="1"/>
          <p:nvPr/>
        </p:nvSpPr>
        <p:spPr>
          <a:xfrm>
            <a:off x="498764" y="1742057"/>
            <a:ext cx="10355283" cy="4832092"/>
          </a:xfrm>
          <a:prstGeom prst="rect">
            <a:avLst/>
          </a:prstGeom>
          <a:noFill/>
        </p:spPr>
        <p:txBody>
          <a:bodyPr wrap="square" rtlCol="0">
            <a:spAutoFit/>
          </a:bodyPr>
          <a:lstStyle/>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Statutory Guidance/ Updates</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Common Transfer File</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Safeguarding in Education training programme 2024-2025</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Local Safeguarding Partnership Audit- Section 175/157</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LADO</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Social Care Cluster meetings</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Community Safety</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Safety planning- Education and Youth Justice Service (YJS)</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810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00BC6E-24BB-D8E1-EDD3-B5530E58E3A2}"/>
              </a:ext>
            </a:extLst>
          </p:cNvPr>
          <p:cNvSpPr>
            <a:spLocks noGrp="1"/>
          </p:cNvSpPr>
          <p:nvPr>
            <p:ph type="pic" sz="quarter" idx="11"/>
          </p:nvPr>
        </p:nvSpPr>
        <p:spPr>
          <a:xfrm>
            <a:off x="247705" y="126390"/>
            <a:ext cx="6834554" cy="4295775"/>
          </a:xfrm>
        </p:spPr>
        <p:txBody>
          <a:bodyPr/>
          <a:lstStyle/>
          <a:p>
            <a:pPr marL="0" indent="0">
              <a:buNone/>
            </a:pPr>
            <a:r>
              <a:rPr lang="en-US" b="1" i="0" u="sng" dirty="0">
                <a:solidFill>
                  <a:srgbClr val="EB3377"/>
                </a:solidFill>
                <a:effectLst/>
                <a:latin typeface="Arial" panose="020B0604020202020204" pitchFamily="34" charset="0"/>
                <a:hlinkClick r:id="rId3"/>
              </a:rPr>
              <a:t>Keeping Children Safe in Education 2024</a:t>
            </a:r>
            <a:r>
              <a:rPr lang="en-US" b="0" i="0" dirty="0">
                <a:solidFill>
                  <a:srgbClr val="242424"/>
                </a:solidFill>
                <a:effectLst/>
                <a:latin typeface="inherit"/>
              </a:rPr>
              <a:t> does not contain major systemic changes – these have been deferred to next year. Ministers decided this year’s guidance should contain only “technical changes… with a view to providing a more substantively updated document, encompassing wider changes, to be delivered in 2025".</a:t>
            </a:r>
            <a:endParaRPr lang="en-GB" dirty="0"/>
          </a:p>
        </p:txBody>
      </p:sp>
      <p:pic>
        <p:nvPicPr>
          <p:cNvPr id="9" name="Picture 8">
            <a:extLst>
              <a:ext uri="{FF2B5EF4-FFF2-40B4-BE49-F238E27FC236}">
                <a16:creationId xmlns:a16="http://schemas.microsoft.com/office/drawing/2014/main" id="{B5B4D925-DD00-AD1F-53C0-E3DF336739B2}"/>
              </a:ext>
            </a:extLst>
          </p:cNvPr>
          <p:cNvPicPr>
            <a:picLocks noChangeAspect="1"/>
          </p:cNvPicPr>
          <p:nvPr/>
        </p:nvPicPr>
        <p:blipFill>
          <a:blip r:embed="rId4"/>
          <a:stretch>
            <a:fillRect/>
          </a:stretch>
        </p:blipFill>
        <p:spPr>
          <a:xfrm>
            <a:off x="9529799" y="2605829"/>
            <a:ext cx="2277650" cy="3027118"/>
          </a:xfrm>
          <a:prstGeom prst="rect">
            <a:avLst/>
          </a:prstGeom>
        </p:spPr>
      </p:pic>
      <p:pic>
        <p:nvPicPr>
          <p:cNvPr id="11" name="Picture 10">
            <a:extLst>
              <a:ext uri="{FF2B5EF4-FFF2-40B4-BE49-F238E27FC236}">
                <a16:creationId xmlns:a16="http://schemas.microsoft.com/office/drawing/2014/main" id="{27D66757-36E9-B0FB-7F1E-AD22B6ABAAFC}"/>
              </a:ext>
            </a:extLst>
          </p:cNvPr>
          <p:cNvPicPr>
            <a:picLocks noChangeAspect="1"/>
          </p:cNvPicPr>
          <p:nvPr/>
        </p:nvPicPr>
        <p:blipFill>
          <a:blip r:embed="rId5"/>
          <a:stretch>
            <a:fillRect/>
          </a:stretch>
        </p:blipFill>
        <p:spPr>
          <a:xfrm>
            <a:off x="743976" y="3884926"/>
            <a:ext cx="2921006" cy="2546698"/>
          </a:xfrm>
          <a:prstGeom prst="rect">
            <a:avLst/>
          </a:prstGeom>
        </p:spPr>
      </p:pic>
      <p:pic>
        <p:nvPicPr>
          <p:cNvPr id="13" name="Picture 12">
            <a:extLst>
              <a:ext uri="{FF2B5EF4-FFF2-40B4-BE49-F238E27FC236}">
                <a16:creationId xmlns:a16="http://schemas.microsoft.com/office/drawing/2014/main" id="{59DC526D-10A9-06D1-AB71-137BBDC3BC1A}"/>
              </a:ext>
            </a:extLst>
          </p:cNvPr>
          <p:cNvPicPr>
            <a:picLocks noChangeAspect="1"/>
          </p:cNvPicPr>
          <p:nvPr/>
        </p:nvPicPr>
        <p:blipFill>
          <a:blip r:embed="rId6"/>
          <a:stretch>
            <a:fillRect/>
          </a:stretch>
        </p:blipFill>
        <p:spPr>
          <a:xfrm>
            <a:off x="7579801" y="269658"/>
            <a:ext cx="3254242" cy="2213611"/>
          </a:xfrm>
          <a:prstGeom prst="rect">
            <a:avLst/>
          </a:prstGeom>
        </p:spPr>
      </p:pic>
      <p:pic>
        <p:nvPicPr>
          <p:cNvPr id="4" name="Picture 3">
            <a:extLst>
              <a:ext uri="{FF2B5EF4-FFF2-40B4-BE49-F238E27FC236}">
                <a16:creationId xmlns:a16="http://schemas.microsoft.com/office/drawing/2014/main" id="{9137C041-5E10-7E58-E925-007EC916DC75}"/>
              </a:ext>
            </a:extLst>
          </p:cNvPr>
          <p:cNvPicPr>
            <a:picLocks noChangeAspect="1"/>
          </p:cNvPicPr>
          <p:nvPr/>
        </p:nvPicPr>
        <p:blipFill>
          <a:blip r:embed="rId7"/>
          <a:stretch>
            <a:fillRect/>
          </a:stretch>
        </p:blipFill>
        <p:spPr>
          <a:xfrm>
            <a:off x="5628541" y="3700070"/>
            <a:ext cx="3254242" cy="1726824"/>
          </a:xfrm>
          <a:prstGeom prst="rect">
            <a:avLst/>
          </a:prstGeom>
        </p:spPr>
      </p:pic>
    </p:spTree>
    <p:extLst>
      <p:ext uri="{BB962C8B-B14F-4D97-AF65-F5344CB8AC3E}">
        <p14:creationId xmlns:p14="http://schemas.microsoft.com/office/powerpoint/2010/main" val="6693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5BC102-198F-1B4F-3743-31823CF93AA0}"/>
              </a:ext>
            </a:extLst>
          </p:cNvPr>
          <p:cNvSpPr>
            <a:spLocks noGrp="1"/>
          </p:cNvSpPr>
          <p:nvPr>
            <p:ph type="body" sz="quarter" idx="10"/>
          </p:nvPr>
        </p:nvSpPr>
        <p:spPr/>
        <p:txBody>
          <a:bodyPr/>
          <a:lstStyle/>
          <a:p>
            <a:endParaRPr lang="en-GB"/>
          </a:p>
        </p:txBody>
      </p:sp>
      <p:sp>
        <p:nvSpPr>
          <p:cNvPr id="3" name="Picture Placeholder 2">
            <a:extLst>
              <a:ext uri="{FF2B5EF4-FFF2-40B4-BE49-F238E27FC236}">
                <a16:creationId xmlns:a16="http://schemas.microsoft.com/office/drawing/2014/main" id="{7A7B9819-9E2A-0460-6294-F5C1A06086AB}"/>
              </a:ext>
            </a:extLst>
          </p:cNvPr>
          <p:cNvSpPr>
            <a:spLocks noGrp="1"/>
          </p:cNvSpPr>
          <p:nvPr>
            <p:ph type="pic" sz="quarter" idx="11"/>
          </p:nvPr>
        </p:nvSpPr>
        <p:spPr/>
        <p:txBody>
          <a:bodyPr/>
          <a:lstStyle/>
          <a:p>
            <a:endParaRPr lang="en-GB"/>
          </a:p>
        </p:txBody>
      </p:sp>
      <p:pic>
        <p:nvPicPr>
          <p:cNvPr id="5" name="Picture 4">
            <a:extLst>
              <a:ext uri="{FF2B5EF4-FFF2-40B4-BE49-F238E27FC236}">
                <a16:creationId xmlns:a16="http://schemas.microsoft.com/office/drawing/2014/main" id="{6612BD5A-9D7A-B053-E497-D13AA57B6C77}"/>
              </a:ext>
            </a:extLst>
          </p:cNvPr>
          <p:cNvPicPr>
            <a:picLocks noChangeAspect="1"/>
          </p:cNvPicPr>
          <p:nvPr/>
        </p:nvPicPr>
        <p:blipFill>
          <a:blip r:embed="rId2"/>
          <a:stretch>
            <a:fillRect/>
          </a:stretch>
        </p:blipFill>
        <p:spPr>
          <a:xfrm>
            <a:off x="0" y="107380"/>
            <a:ext cx="12192000" cy="6643240"/>
          </a:xfrm>
          <a:prstGeom prst="rect">
            <a:avLst/>
          </a:prstGeom>
        </p:spPr>
      </p:pic>
    </p:spTree>
    <p:extLst>
      <p:ext uri="{BB962C8B-B14F-4D97-AF65-F5344CB8AC3E}">
        <p14:creationId xmlns:p14="http://schemas.microsoft.com/office/powerpoint/2010/main" val="298028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81AA92-5B9A-7221-D92D-672EAB6C7E9F}"/>
              </a:ext>
            </a:extLst>
          </p:cNvPr>
          <p:cNvSpPr>
            <a:spLocks noGrp="1"/>
          </p:cNvSpPr>
          <p:nvPr>
            <p:ph type="body" sz="quarter" idx="10"/>
          </p:nvPr>
        </p:nvSpPr>
        <p:spPr/>
        <p:txBody>
          <a:bodyPr/>
          <a:lstStyle/>
          <a:p>
            <a:endParaRPr lang="en-GB"/>
          </a:p>
        </p:txBody>
      </p:sp>
      <p:sp>
        <p:nvSpPr>
          <p:cNvPr id="3" name="Picture Placeholder 2">
            <a:extLst>
              <a:ext uri="{FF2B5EF4-FFF2-40B4-BE49-F238E27FC236}">
                <a16:creationId xmlns:a16="http://schemas.microsoft.com/office/drawing/2014/main" id="{0D66E6B9-79C5-C7C9-0FD8-CC758EC3C923}"/>
              </a:ext>
            </a:extLst>
          </p:cNvPr>
          <p:cNvSpPr>
            <a:spLocks noGrp="1"/>
          </p:cNvSpPr>
          <p:nvPr>
            <p:ph type="pic" sz="quarter" idx="11"/>
          </p:nvPr>
        </p:nvSpPr>
        <p:spPr/>
        <p:txBody>
          <a:bodyPr/>
          <a:lstStyle/>
          <a:p>
            <a:endParaRPr lang="en-GB"/>
          </a:p>
        </p:txBody>
      </p:sp>
      <p:pic>
        <p:nvPicPr>
          <p:cNvPr id="5" name="Picture 4">
            <a:extLst>
              <a:ext uri="{FF2B5EF4-FFF2-40B4-BE49-F238E27FC236}">
                <a16:creationId xmlns:a16="http://schemas.microsoft.com/office/drawing/2014/main" id="{4A43C2A2-5737-0F1E-5883-94988CECAC54}"/>
              </a:ext>
            </a:extLst>
          </p:cNvPr>
          <p:cNvPicPr>
            <a:picLocks noChangeAspect="1"/>
          </p:cNvPicPr>
          <p:nvPr/>
        </p:nvPicPr>
        <p:blipFill>
          <a:blip r:embed="rId2"/>
          <a:stretch>
            <a:fillRect/>
          </a:stretch>
        </p:blipFill>
        <p:spPr>
          <a:xfrm>
            <a:off x="0" y="86857"/>
            <a:ext cx="12192000" cy="6684285"/>
          </a:xfrm>
          <a:prstGeom prst="rect">
            <a:avLst/>
          </a:prstGeom>
        </p:spPr>
      </p:pic>
    </p:spTree>
    <p:extLst>
      <p:ext uri="{BB962C8B-B14F-4D97-AF65-F5344CB8AC3E}">
        <p14:creationId xmlns:p14="http://schemas.microsoft.com/office/powerpoint/2010/main" val="322373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FEC1A-5E95-5A5C-6AC2-C8F6460988C6}"/>
              </a:ext>
            </a:extLst>
          </p:cNvPr>
          <p:cNvSpPr>
            <a:spLocks noGrp="1"/>
          </p:cNvSpPr>
          <p:nvPr>
            <p:ph type="body" sz="quarter" idx="10"/>
          </p:nvPr>
        </p:nvSpPr>
        <p:spPr/>
        <p:txBody>
          <a:bodyPr/>
          <a:lstStyle/>
          <a:p>
            <a:r>
              <a:rPr lang="en-GB" dirty="0"/>
              <a:t>Statutory guidance and Updates</a:t>
            </a:r>
          </a:p>
        </p:txBody>
      </p:sp>
      <p:sp>
        <p:nvSpPr>
          <p:cNvPr id="3" name="Picture Placeholder 2">
            <a:extLst>
              <a:ext uri="{FF2B5EF4-FFF2-40B4-BE49-F238E27FC236}">
                <a16:creationId xmlns:a16="http://schemas.microsoft.com/office/drawing/2014/main" id="{198D0C9B-E5CE-062C-505D-B823AE49C821}"/>
              </a:ext>
            </a:extLst>
          </p:cNvPr>
          <p:cNvSpPr>
            <a:spLocks noGrp="1"/>
          </p:cNvSpPr>
          <p:nvPr>
            <p:ph type="pic" sz="quarter" idx="11"/>
          </p:nvPr>
        </p:nvSpPr>
        <p:spPr>
          <a:xfrm>
            <a:off x="270821" y="1460256"/>
            <a:ext cx="6901873" cy="4295775"/>
          </a:xfrm>
        </p:spPr>
        <p:txBody>
          <a:bodyPr/>
          <a:lstStyle/>
          <a:p>
            <a:r>
              <a:rPr lang="en-US" sz="1800" dirty="0">
                <a:hlinkClick r:id="rId3"/>
              </a:rPr>
              <a:t>Keeping children safe in education - GOV.UK (www.gov.uk)</a:t>
            </a:r>
            <a:endParaRPr lang="en-US" sz="1800" dirty="0"/>
          </a:p>
          <a:p>
            <a:r>
              <a:rPr lang="en-US" sz="1800" dirty="0">
                <a:hlinkClick r:id="rId4"/>
              </a:rPr>
              <a:t>Working together to improve school attendance - GOV.UK (www.gov.uk)</a:t>
            </a:r>
            <a:endParaRPr lang="en-US" sz="1800" dirty="0"/>
          </a:p>
          <a:p>
            <a:r>
              <a:rPr lang="en-US" sz="1800" dirty="0">
                <a:hlinkClick r:id="rId5"/>
              </a:rPr>
              <a:t>Children missing education - GOV.UK (www.gov.uk)</a:t>
            </a:r>
            <a:endParaRPr lang="en-US" sz="1800" dirty="0"/>
          </a:p>
          <a:p>
            <a:r>
              <a:rPr lang="en-US" sz="1800" dirty="0">
                <a:hlinkClick r:id="rId6"/>
              </a:rPr>
              <a:t>Elective home education - GOV.UK (www.gov.uk)</a:t>
            </a:r>
            <a:endParaRPr lang="en-US" sz="1800" dirty="0"/>
          </a:p>
          <a:p>
            <a:r>
              <a:rPr lang="en-US" sz="1800" dirty="0">
                <a:hlinkClick r:id="rId7"/>
              </a:rPr>
              <a:t>Inspecting schools: guide for maintained and academy schools - GOV.UK (www.gov.uk)</a:t>
            </a:r>
            <a:endParaRPr lang="en-GB" sz="1800" dirty="0"/>
          </a:p>
          <a:p>
            <a:r>
              <a:rPr lang="en-US" sz="1800" dirty="0">
                <a:hlinkClick r:id="rId8"/>
              </a:rPr>
              <a:t>The Jay Review of Criminally Exploited Children | Action For Children</a:t>
            </a:r>
            <a:endParaRPr lang="en-US" sz="1800" dirty="0"/>
          </a:p>
          <a:p>
            <a:r>
              <a:rPr lang="en-US" sz="1800" dirty="0">
                <a:hlinkClick r:id="rId9"/>
              </a:rPr>
              <a:t>Findings of Ofsted's Big Listen public consultation - GOV.UK (www.gov.uk)</a:t>
            </a:r>
            <a:endParaRPr lang="en-US" sz="1800" dirty="0"/>
          </a:p>
          <a:p>
            <a:r>
              <a:rPr lang="en-US" sz="1800" dirty="0">
                <a:hlinkClick r:id="rId10"/>
              </a:rPr>
              <a:t>Ofsted's response to the independent learning review by Dame Christine Gilbert - GOV.UK (www.gov.uk)</a:t>
            </a:r>
            <a:endParaRPr lang="en-US" sz="1800" dirty="0"/>
          </a:p>
          <a:p>
            <a:endParaRPr lang="en-GB" dirty="0"/>
          </a:p>
        </p:txBody>
      </p:sp>
      <p:pic>
        <p:nvPicPr>
          <p:cNvPr id="4" name="Picture 3">
            <a:extLst>
              <a:ext uri="{FF2B5EF4-FFF2-40B4-BE49-F238E27FC236}">
                <a16:creationId xmlns:a16="http://schemas.microsoft.com/office/drawing/2014/main" id="{2C9C0223-F8EE-2D08-C4C1-5051906BFC37}"/>
              </a:ext>
            </a:extLst>
          </p:cNvPr>
          <p:cNvPicPr>
            <a:picLocks noChangeAspect="1"/>
          </p:cNvPicPr>
          <p:nvPr/>
        </p:nvPicPr>
        <p:blipFill>
          <a:blip r:embed="rId11"/>
          <a:stretch>
            <a:fillRect/>
          </a:stretch>
        </p:blipFill>
        <p:spPr>
          <a:xfrm rot="413071">
            <a:off x="7423926" y="1368896"/>
            <a:ext cx="4423692" cy="4457871"/>
          </a:xfrm>
          <a:prstGeom prst="rect">
            <a:avLst/>
          </a:prstGeom>
        </p:spPr>
      </p:pic>
    </p:spTree>
    <p:extLst>
      <p:ext uri="{BB962C8B-B14F-4D97-AF65-F5344CB8AC3E}">
        <p14:creationId xmlns:p14="http://schemas.microsoft.com/office/powerpoint/2010/main" val="96022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BDAE7-ACB7-339D-E024-318E84C3469D}"/>
              </a:ext>
            </a:extLst>
          </p:cNvPr>
          <p:cNvSpPr>
            <a:spLocks noGrp="1"/>
          </p:cNvSpPr>
          <p:nvPr>
            <p:ph type="body" sz="quarter" idx="10"/>
          </p:nvPr>
        </p:nvSpPr>
        <p:spPr/>
        <p:txBody>
          <a:bodyPr/>
          <a:lstStyle/>
          <a:p>
            <a:r>
              <a:rPr lang="en-GB" dirty="0"/>
              <a:t>Common Transfer File</a:t>
            </a:r>
          </a:p>
        </p:txBody>
      </p:sp>
      <p:pic>
        <p:nvPicPr>
          <p:cNvPr id="4" name="Picture 3">
            <a:extLst>
              <a:ext uri="{FF2B5EF4-FFF2-40B4-BE49-F238E27FC236}">
                <a16:creationId xmlns:a16="http://schemas.microsoft.com/office/drawing/2014/main" id="{412A89C4-6B81-FA28-B592-E72A92D8C1C7}"/>
              </a:ext>
            </a:extLst>
          </p:cNvPr>
          <p:cNvPicPr>
            <a:picLocks noChangeAspect="1"/>
          </p:cNvPicPr>
          <p:nvPr/>
        </p:nvPicPr>
        <p:blipFill>
          <a:blip r:embed="rId3"/>
          <a:stretch>
            <a:fillRect/>
          </a:stretch>
        </p:blipFill>
        <p:spPr>
          <a:xfrm>
            <a:off x="441140" y="1350899"/>
            <a:ext cx="7820025" cy="4574887"/>
          </a:xfrm>
          <a:prstGeom prst="rect">
            <a:avLst/>
          </a:prstGeom>
        </p:spPr>
      </p:pic>
    </p:spTree>
    <p:extLst>
      <p:ext uri="{BB962C8B-B14F-4D97-AF65-F5344CB8AC3E}">
        <p14:creationId xmlns:p14="http://schemas.microsoft.com/office/powerpoint/2010/main" val="300793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6BC50B-FC40-48F4-ACC1-001481DCA405}"/>
              </a:ext>
            </a:extLst>
          </p:cNvPr>
          <p:cNvSpPr>
            <a:spLocks noGrp="1"/>
          </p:cNvSpPr>
          <p:nvPr>
            <p:ph type="body" sz="quarter" idx="10"/>
          </p:nvPr>
        </p:nvSpPr>
        <p:spPr>
          <a:xfrm>
            <a:off x="401452" y="234951"/>
            <a:ext cx="9614907" cy="683516"/>
          </a:xfrm>
        </p:spPr>
        <p:txBody>
          <a:bodyPr/>
          <a:lstStyle/>
          <a:p>
            <a:r>
              <a:rPr lang="en-GB" sz="4000" dirty="0">
                <a:latin typeface="+mn-lt"/>
              </a:rPr>
              <a:t>Safeguarding in Education training offer</a:t>
            </a:r>
          </a:p>
        </p:txBody>
      </p:sp>
      <p:sp>
        <p:nvSpPr>
          <p:cNvPr id="3" name="TextBox 2">
            <a:extLst>
              <a:ext uri="{FF2B5EF4-FFF2-40B4-BE49-F238E27FC236}">
                <a16:creationId xmlns:a16="http://schemas.microsoft.com/office/drawing/2014/main" id="{B43EC5FD-233A-4BF6-84BD-FF0AE2C30629}"/>
              </a:ext>
            </a:extLst>
          </p:cNvPr>
          <p:cNvSpPr txBox="1"/>
          <p:nvPr/>
        </p:nvSpPr>
        <p:spPr>
          <a:xfrm>
            <a:off x="401452" y="1499020"/>
            <a:ext cx="11319642" cy="4708981"/>
          </a:xfrm>
          <a:prstGeom prst="rect">
            <a:avLst/>
          </a:prstGeom>
          <a:noFill/>
        </p:spPr>
        <p:txBody>
          <a:bodyPr wrap="square" rtlCol="0">
            <a:spAutoFit/>
          </a:bodyPr>
          <a:lstStyle/>
          <a:p>
            <a:r>
              <a:rPr lang="en-GB" sz="2400" dirty="0"/>
              <a:t>We have a range of courses available through the partnership </a:t>
            </a:r>
            <a:r>
              <a:rPr lang="en-GB" sz="2400" i="1" dirty="0"/>
              <a:t>safeguarding in education</a:t>
            </a:r>
            <a:r>
              <a:rPr lang="en-GB" sz="2400" dirty="0"/>
              <a:t> training programme including </a:t>
            </a:r>
            <a:r>
              <a:rPr lang="en-GB" sz="2400" b="1" i="1" dirty="0"/>
              <a:t>Introduction to Safeguarding and Child Protection </a:t>
            </a:r>
            <a:r>
              <a:rPr lang="en-GB" sz="2400" dirty="0"/>
              <a:t>and a 2-day </a:t>
            </a:r>
            <a:r>
              <a:rPr lang="en-GB" sz="2400" b="1" i="1" dirty="0"/>
              <a:t>Designated Safeguarding Lead </a:t>
            </a:r>
            <a:r>
              <a:rPr lang="en-GB" sz="2400" dirty="0"/>
              <a:t>course also for all professionals new to the DSL role or requiring renewal of their previous validation(DSL Update course- half day). </a:t>
            </a:r>
          </a:p>
          <a:p>
            <a:endParaRPr lang="en-GB" sz="2400" dirty="0"/>
          </a:p>
          <a:p>
            <a:r>
              <a:rPr lang="en-GB" sz="2400" dirty="0"/>
              <a:t>Please do visit our website for all course dates and be sure to book in advance as courses fill up very fast. All courses are free and available to staff working within our city settings only.</a:t>
            </a:r>
          </a:p>
          <a:p>
            <a:endParaRPr lang="en-GB" dirty="0"/>
          </a:p>
          <a:p>
            <a:endParaRPr lang="en-GB" dirty="0"/>
          </a:p>
          <a:p>
            <a:r>
              <a:rPr lang="en-US" dirty="0">
                <a:hlinkClick r:id="rId3"/>
              </a:rPr>
              <a:t>Safeguarding Training - Nottingham City Council</a:t>
            </a:r>
            <a:endParaRPr lang="en-GB" dirty="0">
              <a:highlight>
                <a:srgbClr val="FFFF00"/>
              </a:highlight>
            </a:endParaRPr>
          </a:p>
          <a:p>
            <a:endParaRPr lang="en-GB" dirty="0"/>
          </a:p>
          <a:p>
            <a:r>
              <a:rPr lang="en-GB" sz="1200" dirty="0"/>
              <a:t>*A reminder that it is the staff/settings responsibility to maintain an accurate training record for all staff and ensure that it is in date</a:t>
            </a:r>
          </a:p>
          <a:p>
            <a:r>
              <a:rPr lang="en-GB" sz="1200" dirty="0"/>
              <a:t>**We offer a </a:t>
            </a:r>
            <a:r>
              <a:rPr lang="en-GB" sz="1200" i="1" dirty="0"/>
              <a:t>Train the Trainer </a:t>
            </a:r>
            <a:r>
              <a:rPr lang="en-GB" sz="1200" dirty="0"/>
              <a:t>course which we recommend a minimum of 2 professionals from each setting complete to receive annual training material from the partnership for internal delivery/use only by the professional completing the course- see our programme for further information </a:t>
            </a:r>
          </a:p>
        </p:txBody>
      </p:sp>
    </p:spTree>
    <p:extLst>
      <p:ext uri="{BB962C8B-B14F-4D97-AF65-F5344CB8AC3E}">
        <p14:creationId xmlns:p14="http://schemas.microsoft.com/office/powerpoint/2010/main" val="67290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p:txBody>
          <a:bodyPr/>
          <a:lstStyle/>
          <a:p>
            <a:endParaRPr lang="en-GB"/>
          </a:p>
        </p:txBody>
      </p:sp>
      <p:pic>
        <p:nvPicPr>
          <p:cNvPr id="4" name="Picture 6" descr="Introductions &amp; Welcome! - Pulmonary Fibrosis News Foru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29" y="1552414"/>
            <a:ext cx="10466115" cy="440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22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A68F1A-7564-4454-B2B8-10ACE9B63F82}"/>
              </a:ext>
            </a:extLst>
          </p:cNvPr>
          <p:cNvSpPr>
            <a:spLocks noGrp="1"/>
          </p:cNvSpPr>
          <p:nvPr>
            <p:ph type="body" sz="quarter" idx="10"/>
          </p:nvPr>
        </p:nvSpPr>
        <p:spPr/>
        <p:txBody>
          <a:bodyPr/>
          <a:lstStyle/>
          <a:p>
            <a:r>
              <a:rPr lang="en-GB" dirty="0"/>
              <a:t>Safeguarding training</a:t>
            </a:r>
          </a:p>
        </p:txBody>
      </p:sp>
      <p:sp>
        <p:nvSpPr>
          <p:cNvPr id="4" name="TextBox 3">
            <a:extLst>
              <a:ext uri="{FF2B5EF4-FFF2-40B4-BE49-F238E27FC236}">
                <a16:creationId xmlns:a16="http://schemas.microsoft.com/office/drawing/2014/main" id="{BC5BBB0C-C32F-4BA8-AA3A-A08F4B501BA4}"/>
              </a:ext>
            </a:extLst>
          </p:cNvPr>
          <p:cNvSpPr txBox="1"/>
          <p:nvPr/>
        </p:nvSpPr>
        <p:spPr>
          <a:xfrm>
            <a:off x="118753" y="1179724"/>
            <a:ext cx="6697683" cy="6463308"/>
          </a:xfrm>
          <a:prstGeom prst="rect">
            <a:avLst/>
          </a:prstGeom>
          <a:noFill/>
        </p:spPr>
        <p:txBody>
          <a:bodyPr wrap="square" rtlCol="0">
            <a:spAutoFit/>
          </a:bodyPr>
          <a:lstStyle/>
          <a:p>
            <a:r>
              <a:rPr lang="en-GB" b="1" dirty="0"/>
              <a:t>Please ensure that your whole staff safeguarding training needs are mapped out for the year ahead. This includes a review of:</a:t>
            </a:r>
            <a:endParaRPr lang="en-GB" dirty="0"/>
          </a:p>
          <a:p>
            <a:endParaRPr lang="en-GB" dirty="0"/>
          </a:p>
          <a:p>
            <a:pPr marL="285750" indent="-285750">
              <a:buFont typeface="Wingdings" panose="05000000000000000000" pitchFamily="2" charset="2"/>
              <a:buChar char="§"/>
            </a:pPr>
            <a:r>
              <a:rPr lang="en-GB" dirty="0">
                <a:solidFill>
                  <a:srgbClr val="0070C0"/>
                </a:solidFill>
              </a:rPr>
              <a:t>How often your whole body of staff including governors and trustees access Introduction to Safeguarding (we recommend every 3 years)</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r>
              <a:rPr lang="en-GB" dirty="0">
                <a:solidFill>
                  <a:srgbClr val="00B050"/>
                </a:solidFill>
              </a:rPr>
              <a:t>Dates of all DDSL’s and DSL training expiration and advance booking of relevant course to ensure training is in date and maintained (DSL 1 and 2 valid for 2 years however advisory to complete this course in full after several years, according to need)</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r>
              <a:rPr lang="en-GB" dirty="0">
                <a:solidFill>
                  <a:schemeClr val="accent2"/>
                </a:solidFill>
              </a:rPr>
              <a:t>How and where is safeguarding training recorded?</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r>
              <a:rPr lang="en-GB" dirty="0">
                <a:solidFill>
                  <a:srgbClr val="7030A0"/>
                </a:solidFill>
              </a:rPr>
              <a:t>KCSIE annual update- how do you gain assurance that all staff have read and understood their responsibilities?</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r>
              <a:rPr lang="en-GB" dirty="0">
                <a:solidFill>
                  <a:srgbClr val="EA127B"/>
                </a:solidFill>
              </a:rPr>
              <a:t>What does safeguarding training look like within your setting e.g. who accesses what, contextual themes etc</a:t>
            </a:r>
          </a:p>
          <a:p>
            <a:pPr marL="285750" indent="-285750">
              <a:buFontTx/>
              <a:buChar char="-"/>
            </a:pPr>
            <a:endParaRPr lang="en-GB" dirty="0"/>
          </a:p>
          <a:p>
            <a:endParaRPr lang="en-GB" dirty="0"/>
          </a:p>
          <a:p>
            <a:endParaRPr lang="en-GB" dirty="0"/>
          </a:p>
          <a:p>
            <a:endParaRPr lang="en-GB" dirty="0"/>
          </a:p>
        </p:txBody>
      </p:sp>
      <p:pic>
        <p:nvPicPr>
          <p:cNvPr id="7" name="Picture 6">
            <a:extLst>
              <a:ext uri="{FF2B5EF4-FFF2-40B4-BE49-F238E27FC236}">
                <a16:creationId xmlns:a16="http://schemas.microsoft.com/office/drawing/2014/main" id="{49DC9E73-AEB4-CC7D-882B-07D7BD07CD38}"/>
              </a:ext>
            </a:extLst>
          </p:cNvPr>
          <p:cNvPicPr>
            <a:picLocks noChangeAspect="1"/>
          </p:cNvPicPr>
          <p:nvPr/>
        </p:nvPicPr>
        <p:blipFill>
          <a:blip r:embed="rId3"/>
          <a:stretch>
            <a:fillRect/>
          </a:stretch>
        </p:blipFill>
        <p:spPr>
          <a:xfrm rot="347486">
            <a:off x="6864976" y="621690"/>
            <a:ext cx="4951201" cy="5658664"/>
          </a:xfrm>
          <a:prstGeom prst="rect">
            <a:avLst/>
          </a:prstGeom>
        </p:spPr>
      </p:pic>
    </p:spTree>
    <p:extLst>
      <p:ext uri="{BB962C8B-B14F-4D97-AF65-F5344CB8AC3E}">
        <p14:creationId xmlns:p14="http://schemas.microsoft.com/office/powerpoint/2010/main" val="256055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2C688D-F6F4-BB36-779B-AC170B0BA682}"/>
              </a:ext>
            </a:extLst>
          </p:cNvPr>
          <p:cNvSpPr>
            <a:spLocks noGrp="1"/>
          </p:cNvSpPr>
          <p:nvPr>
            <p:ph type="body" sz="quarter" idx="10"/>
          </p:nvPr>
        </p:nvSpPr>
        <p:spPr>
          <a:xfrm>
            <a:off x="270824" y="246826"/>
            <a:ext cx="8659421" cy="683516"/>
          </a:xfrm>
        </p:spPr>
        <p:txBody>
          <a:bodyPr/>
          <a:lstStyle/>
          <a:p>
            <a:r>
              <a:rPr lang="en-GB" dirty="0"/>
              <a:t>Local Safeguarding Partnership Audit</a:t>
            </a:r>
          </a:p>
        </p:txBody>
      </p:sp>
      <p:sp>
        <p:nvSpPr>
          <p:cNvPr id="3" name="TextBox 2">
            <a:extLst>
              <a:ext uri="{FF2B5EF4-FFF2-40B4-BE49-F238E27FC236}">
                <a16:creationId xmlns:a16="http://schemas.microsoft.com/office/drawing/2014/main" id="{88BE69CB-1859-5CCA-6170-27001F878B35}"/>
              </a:ext>
            </a:extLst>
          </p:cNvPr>
          <p:cNvSpPr txBox="1"/>
          <p:nvPr/>
        </p:nvSpPr>
        <p:spPr>
          <a:xfrm>
            <a:off x="270824" y="1793173"/>
            <a:ext cx="8965870" cy="3477875"/>
          </a:xfrm>
          <a:prstGeom prst="rect">
            <a:avLst/>
          </a:prstGeom>
          <a:noFill/>
        </p:spPr>
        <p:txBody>
          <a:bodyPr wrap="square" rtlCol="0">
            <a:spAutoFit/>
          </a:bodyPr>
          <a:lstStyle/>
          <a:p>
            <a:r>
              <a:rPr lang="en-GB" sz="2000" dirty="0"/>
              <a:t>Thank you to all schools that completed the audit.</a:t>
            </a:r>
          </a:p>
          <a:p>
            <a:endParaRPr lang="en-GB" sz="2000" dirty="0"/>
          </a:p>
          <a:p>
            <a:endParaRPr lang="en-GB" sz="2000" dirty="0"/>
          </a:p>
          <a:p>
            <a:r>
              <a:rPr lang="en-GB" sz="2000" dirty="0"/>
              <a:t>Some common themes/asks that are currently being reviewed are:</a:t>
            </a:r>
          </a:p>
          <a:p>
            <a:endParaRPr lang="en-GB" sz="2000" dirty="0"/>
          </a:p>
          <a:p>
            <a:pPr marL="285750" indent="-285750">
              <a:buFont typeface="Arial" panose="020B0604020202020204" pitchFamily="34" charset="0"/>
              <a:buChar char="•"/>
            </a:pPr>
            <a:r>
              <a:rPr lang="en-GB" sz="2000" dirty="0"/>
              <a:t>Allegations Management training</a:t>
            </a:r>
          </a:p>
          <a:p>
            <a:pPr marL="285750" indent="-285750">
              <a:buFont typeface="Arial" panose="020B0604020202020204" pitchFamily="34" charset="0"/>
              <a:buChar char="•"/>
            </a:pPr>
            <a:r>
              <a:rPr lang="en-GB" sz="2000" dirty="0"/>
              <a:t>Development of safety planning support in collaboration with the Youth Justice Service </a:t>
            </a:r>
          </a:p>
          <a:p>
            <a:pPr marL="285750" indent="-285750">
              <a:buFont typeface="Arial" panose="020B0604020202020204" pitchFamily="34" charset="0"/>
              <a:buChar char="•"/>
            </a:pPr>
            <a:r>
              <a:rPr lang="en-GB" sz="2000" dirty="0"/>
              <a:t>FGM training</a:t>
            </a:r>
          </a:p>
          <a:p>
            <a:pPr marL="285750" indent="-285750">
              <a:buFont typeface="Arial" panose="020B0604020202020204" pitchFamily="34" charset="0"/>
              <a:buChar char="•"/>
            </a:pPr>
            <a:r>
              <a:rPr lang="en-GB" sz="2000" dirty="0"/>
              <a:t>Exploitation- review of referral process (toolkit) and training for statutory partners including education</a:t>
            </a:r>
          </a:p>
        </p:txBody>
      </p:sp>
      <p:pic>
        <p:nvPicPr>
          <p:cNvPr id="1028" name="Picture 4" descr="Image result for you've said we've done">
            <a:extLst>
              <a:ext uri="{FF2B5EF4-FFF2-40B4-BE49-F238E27FC236}">
                <a16:creationId xmlns:a16="http://schemas.microsoft.com/office/drawing/2014/main" id="{67499A06-D2C8-2B97-FF95-4C025C5BC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3053" y="2355457"/>
            <a:ext cx="2716027"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87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F8E3CD-41DB-0315-02DA-BBDE598DA36D}"/>
              </a:ext>
            </a:extLst>
          </p:cNvPr>
          <p:cNvSpPr>
            <a:spLocks noGrp="1"/>
          </p:cNvSpPr>
          <p:nvPr>
            <p:ph type="body" sz="quarter" idx="10"/>
          </p:nvPr>
        </p:nvSpPr>
        <p:spPr/>
        <p:txBody>
          <a:bodyPr/>
          <a:lstStyle/>
          <a:p>
            <a:r>
              <a:rPr lang="en-GB" dirty="0"/>
              <a:t>LADO</a:t>
            </a:r>
          </a:p>
        </p:txBody>
      </p:sp>
      <p:pic>
        <p:nvPicPr>
          <p:cNvPr id="5" name="Picture 4">
            <a:extLst>
              <a:ext uri="{FF2B5EF4-FFF2-40B4-BE49-F238E27FC236}">
                <a16:creationId xmlns:a16="http://schemas.microsoft.com/office/drawing/2014/main" id="{8FE1FF0F-23E9-AABF-98CC-4C275C5A3F1F}"/>
              </a:ext>
            </a:extLst>
          </p:cNvPr>
          <p:cNvPicPr>
            <a:picLocks noChangeAspect="1"/>
          </p:cNvPicPr>
          <p:nvPr/>
        </p:nvPicPr>
        <p:blipFill>
          <a:blip r:embed="rId3"/>
          <a:stretch>
            <a:fillRect/>
          </a:stretch>
        </p:blipFill>
        <p:spPr>
          <a:xfrm>
            <a:off x="401452" y="1349975"/>
            <a:ext cx="10882192" cy="4828087"/>
          </a:xfrm>
          <a:prstGeom prst="rect">
            <a:avLst/>
          </a:prstGeom>
        </p:spPr>
      </p:pic>
    </p:spTree>
    <p:extLst>
      <p:ext uri="{BB962C8B-B14F-4D97-AF65-F5344CB8AC3E}">
        <p14:creationId xmlns:p14="http://schemas.microsoft.com/office/powerpoint/2010/main" val="216678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F0234E-A91A-12C4-45EC-B8188321FEA9}"/>
              </a:ext>
            </a:extLst>
          </p:cNvPr>
          <p:cNvSpPr>
            <a:spLocks noGrp="1"/>
          </p:cNvSpPr>
          <p:nvPr>
            <p:ph type="body" sz="quarter" idx="10"/>
          </p:nvPr>
        </p:nvSpPr>
        <p:spPr>
          <a:xfrm>
            <a:off x="258948" y="570932"/>
            <a:ext cx="7859713" cy="683516"/>
          </a:xfrm>
        </p:spPr>
        <p:txBody>
          <a:bodyPr/>
          <a:lstStyle/>
          <a:p>
            <a:r>
              <a:rPr lang="en-GB" dirty="0"/>
              <a:t>Cluster meetings</a:t>
            </a:r>
          </a:p>
          <a:p>
            <a:endParaRPr lang="en-GB" dirty="0"/>
          </a:p>
        </p:txBody>
      </p:sp>
      <p:graphicFrame>
        <p:nvGraphicFramePr>
          <p:cNvPr id="4" name="Table 3">
            <a:extLst>
              <a:ext uri="{FF2B5EF4-FFF2-40B4-BE49-F238E27FC236}">
                <a16:creationId xmlns:a16="http://schemas.microsoft.com/office/drawing/2014/main" id="{36B52CC5-99D4-C1E0-0262-799830A9D002}"/>
              </a:ext>
            </a:extLst>
          </p:cNvPr>
          <p:cNvGraphicFramePr>
            <a:graphicFrameLocks noGrp="1"/>
          </p:cNvGraphicFramePr>
          <p:nvPr>
            <p:extLst>
              <p:ext uri="{D42A27DB-BD31-4B8C-83A1-F6EECF244321}">
                <p14:modId xmlns:p14="http://schemas.microsoft.com/office/powerpoint/2010/main" val="2483421825"/>
              </p:ext>
            </p:extLst>
          </p:nvPr>
        </p:nvGraphicFramePr>
        <p:xfrm>
          <a:off x="7303325" y="1598831"/>
          <a:ext cx="4629727" cy="4463159"/>
        </p:xfrm>
        <a:graphic>
          <a:graphicData uri="http://schemas.openxmlformats.org/drawingml/2006/table">
            <a:tbl>
              <a:tblPr firstRow="1" firstCol="1" bandRow="1"/>
              <a:tblGrid>
                <a:gridCol w="1573506">
                  <a:extLst>
                    <a:ext uri="{9D8B030D-6E8A-4147-A177-3AD203B41FA5}">
                      <a16:colId xmlns:a16="http://schemas.microsoft.com/office/drawing/2014/main" val="3953554079"/>
                    </a:ext>
                  </a:extLst>
                </a:gridCol>
                <a:gridCol w="1745498">
                  <a:extLst>
                    <a:ext uri="{9D8B030D-6E8A-4147-A177-3AD203B41FA5}">
                      <a16:colId xmlns:a16="http://schemas.microsoft.com/office/drawing/2014/main" val="2900480721"/>
                    </a:ext>
                  </a:extLst>
                </a:gridCol>
                <a:gridCol w="1310723">
                  <a:extLst>
                    <a:ext uri="{9D8B030D-6E8A-4147-A177-3AD203B41FA5}">
                      <a16:colId xmlns:a16="http://schemas.microsoft.com/office/drawing/2014/main" val="2646085928"/>
                    </a:ext>
                  </a:extLst>
                </a:gridCol>
              </a:tblGrid>
              <a:tr h="143749">
                <a:tc gridSpan="3">
                  <a:txBody>
                    <a:bodyPr/>
                    <a:lstStyle/>
                    <a:p>
                      <a:pPr algn="ctr">
                        <a:lnSpc>
                          <a:spcPct val="107000"/>
                        </a:lnSpc>
                        <a:spcAft>
                          <a:spcPts val="800"/>
                        </a:spcAft>
                      </a:pP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Nicole Harris – Head of Service</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97851615"/>
                  </a:ext>
                </a:extLst>
              </a:tr>
              <a:tr h="529742">
                <a:tc>
                  <a:txBody>
                    <a:bodyPr/>
                    <a:lstStyle/>
                    <a:p>
                      <a:pPr algn="ctr">
                        <a:lnSpc>
                          <a:spcPct val="107000"/>
                        </a:lnSpc>
                        <a:spcAft>
                          <a:spcPts val="800"/>
                        </a:spcAft>
                      </a:pPr>
                      <a:r>
                        <a:rPr lang="en-GB"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John Carter</a:t>
                      </a:r>
                    </a:p>
                    <a:p>
                      <a:pPr algn="ctr">
                        <a:lnSpc>
                          <a:spcPct val="107000"/>
                        </a:lnSpc>
                        <a:spcAft>
                          <a:spcPts val="800"/>
                        </a:spcAft>
                      </a:pPr>
                      <a:r>
                        <a:rPr lang="en-GB"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Service Manager Central</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100" kern="100" dirty="0">
                          <a:effectLst/>
                          <a:highlight>
                            <a:srgbClr val="F9B232"/>
                          </a:highlight>
                          <a:latin typeface="Calibri" panose="020F0502020204030204" pitchFamily="34" charset="0"/>
                          <a:ea typeface="Calibri" panose="020F0502020204030204" pitchFamily="34" charset="0"/>
                          <a:cs typeface="Times New Roman" panose="02020603050405020304" pitchFamily="18" charset="0"/>
                        </a:rPr>
                        <a:t>Caroline Vallelly</a:t>
                      </a:r>
                    </a:p>
                    <a:p>
                      <a:pPr algn="ctr">
                        <a:lnSpc>
                          <a:spcPct val="107000"/>
                        </a:lnSpc>
                        <a:spcAft>
                          <a:spcPts val="800"/>
                        </a:spcAft>
                      </a:pPr>
                      <a:r>
                        <a:rPr lang="en-GB" sz="1100" kern="100" dirty="0">
                          <a:effectLst/>
                          <a:highlight>
                            <a:srgbClr val="F9B232"/>
                          </a:highlight>
                          <a:latin typeface="Calibri" panose="020F0502020204030204" pitchFamily="34" charset="0"/>
                          <a:ea typeface="Calibri" panose="020F0502020204030204" pitchFamily="34" charset="0"/>
                          <a:cs typeface="Times New Roman" panose="02020603050405020304" pitchFamily="18" charset="0"/>
                        </a:rPr>
                        <a:t>Service Manager North</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1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Tracy Hayden</a:t>
                      </a:r>
                    </a:p>
                    <a:p>
                      <a:pPr algn="ctr">
                        <a:lnSpc>
                          <a:spcPct val="107000"/>
                        </a:lnSpc>
                        <a:spcAft>
                          <a:spcPts val="800"/>
                        </a:spcAft>
                      </a:pPr>
                      <a:r>
                        <a:rPr lang="en-GB" sz="11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Service Manager South</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683836"/>
                  </a:ext>
                </a:extLst>
              </a:tr>
              <a:tr h="680146">
                <a:tc>
                  <a:txBody>
                    <a:bodyPr/>
                    <a:lstStyle/>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Michelle Frost Radford/Arboretum/Park</a:t>
                      </a:r>
                    </a:p>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 </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Thomas </a:t>
                      </a:r>
                      <a:r>
                        <a:rPr lang="en-GB" sz="1100" kern="100" dirty="0" err="1">
                          <a:effectLst/>
                          <a:latin typeface="Calibri" panose="020F0502020204030204" pitchFamily="34" charset="0"/>
                          <a:ea typeface="Calibri" panose="020F0502020204030204" pitchFamily="34" charset="0"/>
                          <a:cs typeface="Times New Roman" panose="02020603050405020304" pitchFamily="18" charset="0"/>
                        </a:rPr>
                        <a:t>Beesley</a:t>
                      </a: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 Basford/Berridge/Sherwood (b)</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Ian Joddrell</a:t>
                      </a:r>
                    </a:p>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St Anns</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0101352"/>
                  </a:ext>
                </a:extLst>
              </a:tr>
              <a:tr h="614926">
                <a:tc>
                  <a:txBody>
                    <a:bodyPr/>
                    <a:lstStyle/>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Jodie Stephanou</a:t>
                      </a:r>
                    </a:p>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Bilborough</a:t>
                      </a:r>
                    </a:p>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 </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Lisa Statham Basford/Berridge/Sherwood (a)</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Nicky Lee</a:t>
                      </a:r>
                    </a:p>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Sneinton/Mapperley Dales</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431195"/>
                  </a:ext>
                </a:extLst>
              </a:tr>
              <a:tr h="529742">
                <a:tc>
                  <a:txBody>
                    <a:bodyPr/>
                    <a:lstStyle/>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Julie French LCS - Aspley/Leen Valley (a)</a:t>
                      </a:r>
                    </a:p>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 </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Sophie Gilby</a:t>
                      </a:r>
                    </a:p>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Bulwell</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Carol Glaister</a:t>
                      </a:r>
                    </a:p>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Clifton</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1758275"/>
                  </a:ext>
                </a:extLst>
              </a:tr>
              <a:tr h="529742">
                <a:tc>
                  <a:txBody>
                    <a:bodyPr/>
                    <a:lstStyle/>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Kate Tolentino Aspley/Leen Valley (b)</a:t>
                      </a:r>
                    </a:p>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 </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Laura Cresci Bulwell</a:t>
                      </a:r>
                    </a:p>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Forest</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 </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7802070"/>
                  </a:ext>
                </a:extLst>
              </a:tr>
              <a:tr h="680146">
                <a:tc>
                  <a:txBody>
                    <a:bodyPr/>
                    <a:lstStyle/>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 </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Shared between the above teams.</a:t>
                      </a:r>
                    </a:p>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Meadows/Bridge Lenton and Wollaton East</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 </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255234"/>
                  </a:ext>
                </a:extLst>
              </a:tr>
              <a:tr h="143749">
                <a:tc>
                  <a:txBody>
                    <a:bodyPr/>
                    <a:lstStyle/>
                    <a:p>
                      <a:pP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 </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100" kern="100">
                          <a:effectLst/>
                          <a:latin typeface="Calibri" panose="020F0502020204030204" pitchFamily="34" charset="0"/>
                          <a:ea typeface="Calibri" panose="020F0502020204030204" pitchFamily="34" charset="0"/>
                          <a:cs typeface="Times New Roman" panose="02020603050405020304" pitchFamily="18" charset="0"/>
                        </a:rPr>
                        <a:t> </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7594" marR="67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596479"/>
                  </a:ext>
                </a:extLst>
              </a:tr>
            </a:tbl>
          </a:graphicData>
        </a:graphic>
      </p:graphicFrame>
      <p:sp>
        <p:nvSpPr>
          <p:cNvPr id="6" name="TextBox 5">
            <a:extLst>
              <a:ext uri="{FF2B5EF4-FFF2-40B4-BE49-F238E27FC236}">
                <a16:creationId xmlns:a16="http://schemas.microsoft.com/office/drawing/2014/main" id="{967DB605-794C-4CCB-C908-502E4BC6C647}"/>
              </a:ext>
            </a:extLst>
          </p:cNvPr>
          <p:cNvSpPr txBox="1"/>
          <p:nvPr/>
        </p:nvSpPr>
        <p:spPr>
          <a:xfrm>
            <a:off x="95003" y="1967414"/>
            <a:ext cx="6529119" cy="3724096"/>
          </a:xfrm>
          <a:prstGeom prst="rect">
            <a:avLst/>
          </a:prstGeom>
          <a:noFill/>
        </p:spPr>
        <p:txBody>
          <a:bodyPr wrap="square">
            <a:spAutoFit/>
          </a:bodyPr>
          <a:lstStyle/>
          <a:p>
            <a:pPr algn="just"/>
            <a:r>
              <a:rPr lang="en-GB" sz="1800" b="1" u="sng" dirty="0">
                <a:effectLst/>
                <a:latin typeface="Arial" panose="020B0604020202020204" pitchFamily="34" charset="0"/>
                <a:ea typeface="Times New Roman" panose="02020603050405020304" pitchFamily="18" charset="0"/>
                <a:cs typeface="Arial" panose="020B0604020202020204" pitchFamily="34" charset="0"/>
              </a:rPr>
              <a:t>Purpose of meeting:</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GB" sz="1800" dirty="0">
                <a:effectLst/>
                <a:latin typeface="Arial" panose="020B0604020202020204" pitchFamily="34" charset="0"/>
                <a:ea typeface="Times New Roman" panose="02020603050405020304" pitchFamily="18" charset="0"/>
                <a:cs typeface="Arial" panose="020B0604020202020204" pitchFamily="34" charset="0"/>
              </a:rPr>
              <a:t>The primary function of the meeting is to improve communication between schools and Social Care and review and monitor complex and high profile cases. </a:t>
            </a:r>
          </a:p>
          <a:p>
            <a:pPr algn="just"/>
            <a:endParaRPr lang="en-GB" dirty="0">
              <a:latin typeface="Arial" panose="020B0604020202020204" pitchFamily="34" charset="0"/>
              <a:ea typeface="Times New Roman" panose="02020603050405020304" pitchFamily="18" charset="0"/>
              <a:cs typeface="Arial" panose="020B0604020202020204" pitchFamily="34" charset="0"/>
            </a:endParaRPr>
          </a:p>
          <a:p>
            <a:pPr algn="just"/>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en-GB" dirty="0">
              <a:latin typeface="Arial" panose="020B0604020202020204" pitchFamily="34" charset="0"/>
              <a:ea typeface="Times New Roman" panose="02020603050405020304" pitchFamily="18" charset="0"/>
              <a:cs typeface="Arial" panose="020B0604020202020204" pitchFamily="34" charset="0"/>
            </a:endParaRPr>
          </a:p>
          <a:p>
            <a:pPr algn="just"/>
            <a:r>
              <a:rPr lang="en-GB" sz="1400" b="1" dirty="0"/>
              <a:t>*Please note that all cluster meetings are currently held online via MS Teams- link to be sent by each lead professional named on the chart displayed on this slide. If you need to contact for meeting invite please use one of the contacts under the relevant locality Service Manager.</a:t>
            </a:r>
          </a:p>
          <a:p>
            <a:pPr algn="just"/>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en-GB" dirty="0">
              <a:latin typeface="Arial" panose="020B0604020202020204" pitchFamily="34" charset="0"/>
              <a:ea typeface="Times New Roman" panose="02020603050405020304" pitchFamily="18" charset="0"/>
              <a:cs typeface="Arial" panose="020B0604020202020204" pitchFamily="34" charset="0"/>
            </a:endParaRPr>
          </a:p>
          <a:p>
            <a:pPr algn="just"/>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2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6B9984-53C1-BA0C-D898-580494277A0A}"/>
              </a:ext>
            </a:extLst>
          </p:cNvPr>
          <p:cNvSpPr>
            <a:spLocks noGrp="1"/>
          </p:cNvSpPr>
          <p:nvPr>
            <p:ph type="body" sz="quarter" idx="10"/>
          </p:nvPr>
        </p:nvSpPr>
        <p:spPr/>
        <p:txBody>
          <a:bodyPr/>
          <a:lstStyle/>
          <a:p>
            <a:r>
              <a:rPr lang="en-GB" dirty="0"/>
              <a:t>Cluster meetings</a:t>
            </a:r>
          </a:p>
        </p:txBody>
      </p:sp>
      <p:sp>
        <p:nvSpPr>
          <p:cNvPr id="3" name="TextBox 2">
            <a:extLst>
              <a:ext uri="{FF2B5EF4-FFF2-40B4-BE49-F238E27FC236}">
                <a16:creationId xmlns:a16="http://schemas.microsoft.com/office/drawing/2014/main" id="{4135C944-E457-6B4A-C995-833FE784C340}"/>
              </a:ext>
            </a:extLst>
          </p:cNvPr>
          <p:cNvSpPr txBox="1"/>
          <p:nvPr/>
        </p:nvSpPr>
        <p:spPr>
          <a:xfrm>
            <a:off x="183141" y="1041023"/>
            <a:ext cx="11825717" cy="5709255"/>
          </a:xfrm>
          <a:prstGeom prst="rect">
            <a:avLst/>
          </a:prstGeom>
          <a:noFill/>
        </p:spPr>
        <p:txBody>
          <a:bodyPr wrap="square" rtlCol="0">
            <a:spAutoFit/>
          </a:bodyPr>
          <a:lstStyle/>
          <a:p>
            <a:r>
              <a:rPr lang="en-GB" sz="1600" b="1" u="sng" dirty="0"/>
              <a:t>Central cluster dates:</a:t>
            </a:r>
          </a:p>
          <a:p>
            <a:r>
              <a:rPr lang="en-GB" sz="1400" dirty="0"/>
              <a:t>November 26</a:t>
            </a:r>
            <a:r>
              <a:rPr lang="en-GB" sz="1400" baseline="30000" dirty="0"/>
              <a:t>th</a:t>
            </a:r>
            <a:r>
              <a:rPr lang="en-GB" sz="1400" dirty="0"/>
              <a:t> 2024- 09.30-11am</a:t>
            </a:r>
          </a:p>
          <a:p>
            <a:r>
              <a:rPr lang="en-GB" sz="1400" dirty="0"/>
              <a:t>February 04</a:t>
            </a:r>
            <a:r>
              <a:rPr lang="en-GB" sz="1400" baseline="30000" dirty="0"/>
              <a:t>th</a:t>
            </a:r>
            <a:r>
              <a:rPr lang="en-GB" sz="1400" dirty="0"/>
              <a:t> 2025 09.30-11am</a:t>
            </a:r>
          </a:p>
          <a:p>
            <a:r>
              <a:rPr lang="en-GB" sz="1400" dirty="0"/>
              <a:t>April 29</a:t>
            </a:r>
            <a:r>
              <a:rPr lang="en-GB" sz="1400" baseline="30000" dirty="0"/>
              <a:t>th</a:t>
            </a:r>
            <a:r>
              <a:rPr lang="en-GB" sz="1400" dirty="0"/>
              <a:t> 2025 09.30-11am</a:t>
            </a:r>
          </a:p>
          <a:p>
            <a:endParaRPr lang="en-GB" sz="1400" dirty="0"/>
          </a:p>
          <a:p>
            <a:endParaRPr lang="en-GB" sz="1400" dirty="0"/>
          </a:p>
          <a:p>
            <a:r>
              <a:rPr lang="en-GB" sz="1600" b="1" u="sng" dirty="0"/>
              <a:t>North cluster dates:</a:t>
            </a:r>
            <a:endParaRPr lang="en-GB" sz="1600" dirty="0"/>
          </a:p>
          <a:p>
            <a:r>
              <a:rPr lang="en-GB" sz="1400" dirty="0"/>
              <a:t>Wednesday 06</a:t>
            </a:r>
            <a:r>
              <a:rPr lang="en-GB" sz="1400" baseline="30000" dirty="0"/>
              <a:t>th</a:t>
            </a:r>
            <a:r>
              <a:rPr lang="en-GB" sz="1400" dirty="0"/>
              <a:t> November 1.30-3pm</a:t>
            </a:r>
          </a:p>
          <a:p>
            <a:endParaRPr lang="en-GB" sz="1400" dirty="0">
              <a:effectLst/>
              <a:latin typeface="Times New Roman" panose="02020603050405020304" pitchFamily="18" charset="0"/>
              <a:ea typeface="Times New Roman" panose="02020603050405020304" pitchFamily="18" charset="0"/>
            </a:endParaRPr>
          </a:p>
          <a:p>
            <a:endParaRPr lang="en-GB" sz="1400" dirty="0">
              <a:effectLst/>
              <a:latin typeface="Times New Roman" panose="02020603050405020304" pitchFamily="18" charset="0"/>
              <a:ea typeface="Times New Roman" panose="02020603050405020304" pitchFamily="18" charset="0"/>
            </a:endParaRPr>
          </a:p>
          <a:p>
            <a:r>
              <a:rPr lang="en-GB" sz="1600" b="1" u="sng" dirty="0">
                <a:ea typeface="Times New Roman" panose="02020603050405020304" pitchFamily="18" charset="0"/>
              </a:rPr>
              <a:t>South cluster dates:</a:t>
            </a:r>
          </a:p>
          <a:p>
            <a:endParaRPr lang="en-GB" sz="1400" dirty="0"/>
          </a:p>
          <a:p>
            <a:r>
              <a:rPr lang="en-GB" sz="1400" b="1" dirty="0">
                <a:effectLst/>
                <a:latin typeface="Calibri" panose="020F0502020204030204" pitchFamily="34" charset="0"/>
                <a:ea typeface="Calibri" panose="020F0502020204030204" pitchFamily="34" charset="0"/>
              </a:rPr>
              <a:t>Clifton and Meadows </a:t>
            </a:r>
            <a:endParaRPr lang="en-GB" sz="1400" dirty="0">
              <a:effectLst/>
              <a:latin typeface="Calibri" panose="020F0502020204030204" pitchFamily="34" charset="0"/>
              <a:ea typeface="Calibri" panose="020F0502020204030204" pitchFamily="34" charset="0"/>
            </a:endParaRPr>
          </a:p>
          <a:p>
            <a:r>
              <a:rPr lang="en-GB" sz="1400" dirty="0">
                <a:effectLst/>
                <a:latin typeface="Calibri" panose="020F0502020204030204" pitchFamily="34" charset="0"/>
                <a:ea typeface="Calibri" panose="020F0502020204030204" pitchFamily="34" charset="0"/>
              </a:rPr>
              <a:t>29/01/25 - 10-11am </a:t>
            </a:r>
          </a:p>
          <a:p>
            <a:r>
              <a:rPr lang="en-GB" sz="1400" dirty="0">
                <a:effectLst/>
                <a:latin typeface="Calibri" panose="020F0502020204030204" pitchFamily="34" charset="0"/>
                <a:ea typeface="Calibri" panose="020F0502020204030204" pitchFamily="34" charset="0"/>
              </a:rPr>
              <a:t>30/04/25 – 10-11am </a:t>
            </a:r>
          </a:p>
          <a:p>
            <a:r>
              <a:rPr lang="en-GB" sz="1400" dirty="0">
                <a:effectLst/>
                <a:latin typeface="Calibri" panose="020F0502020204030204" pitchFamily="34" charset="0"/>
                <a:ea typeface="Calibri" panose="020F0502020204030204" pitchFamily="34" charset="0"/>
              </a:rPr>
              <a:t>23/07/25 – 10-11am </a:t>
            </a:r>
          </a:p>
          <a:p>
            <a:r>
              <a:rPr lang="en-GB" sz="1400" dirty="0">
                <a:effectLst/>
                <a:latin typeface="Calibri" panose="020F0502020204030204" pitchFamily="34" charset="0"/>
                <a:ea typeface="Calibri" panose="020F0502020204030204" pitchFamily="34" charset="0"/>
              </a:rPr>
              <a:t> </a:t>
            </a:r>
          </a:p>
          <a:p>
            <a:r>
              <a:rPr lang="en-GB" sz="1400" b="1" dirty="0">
                <a:effectLst/>
                <a:latin typeface="Calibri" panose="020F0502020204030204" pitchFamily="34" charset="0"/>
                <a:ea typeface="Calibri" panose="020F0502020204030204" pitchFamily="34" charset="0"/>
              </a:rPr>
              <a:t>St Anns and </a:t>
            </a:r>
            <a:r>
              <a:rPr lang="en-GB" sz="1400" b="1" dirty="0" err="1">
                <a:effectLst/>
                <a:latin typeface="Calibri" panose="020F0502020204030204" pitchFamily="34" charset="0"/>
                <a:ea typeface="Calibri" panose="020F0502020204030204" pitchFamily="34" charset="0"/>
              </a:rPr>
              <a:t>Sneinton</a:t>
            </a:r>
            <a:r>
              <a:rPr lang="en-GB" sz="1400" b="1" dirty="0">
                <a:effectLst/>
                <a:latin typeface="Calibri" panose="020F0502020204030204" pitchFamily="34" charset="0"/>
                <a:ea typeface="Calibri" panose="020F0502020204030204" pitchFamily="34" charset="0"/>
              </a:rPr>
              <a:t> </a:t>
            </a:r>
            <a:endParaRPr lang="en-GB" sz="1400" dirty="0">
              <a:effectLst/>
              <a:latin typeface="Calibri" panose="020F0502020204030204" pitchFamily="34" charset="0"/>
              <a:ea typeface="Calibri" panose="020F0502020204030204" pitchFamily="34" charset="0"/>
            </a:endParaRPr>
          </a:p>
          <a:p>
            <a:r>
              <a:rPr lang="en-GB" sz="1400" dirty="0">
                <a:effectLst/>
                <a:latin typeface="Calibri" panose="020F0502020204030204" pitchFamily="34" charset="0"/>
                <a:ea typeface="Calibri" panose="020F0502020204030204" pitchFamily="34" charset="0"/>
              </a:rPr>
              <a:t>22/01/25 - 10-11am </a:t>
            </a:r>
          </a:p>
          <a:p>
            <a:r>
              <a:rPr lang="en-GB" sz="1400" dirty="0">
                <a:effectLst/>
                <a:latin typeface="Calibri" panose="020F0502020204030204" pitchFamily="34" charset="0"/>
                <a:ea typeface="Calibri" panose="020F0502020204030204" pitchFamily="34" charset="0"/>
              </a:rPr>
              <a:t>23/04/25 – 10-11am </a:t>
            </a:r>
          </a:p>
          <a:p>
            <a:r>
              <a:rPr lang="en-GB" sz="1400" dirty="0">
                <a:effectLst/>
                <a:latin typeface="Calibri" panose="020F0502020204030204" pitchFamily="34" charset="0"/>
                <a:ea typeface="Calibri" panose="020F0502020204030204" pitchFamily="34" charset="0"/>
              </a:rPr>
              <a:t>16/07/25 – 10-11am </a:t>
            </a:r>
          </a:p>
          <a:p>
            <a:endParaRPr lang="en-GB" sz="1100"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82B50EFB-2A96-8621-0092-0E5CC5BE9F9B}"/>
              </a:ext>
            </a:extLst>
          </p:cNvPr>
          <p:cNvPicPr>
            <a:picLocks noChangeAspect="1"/>
          </p:cNvPicPr>
          <p:nvPr/>
        </p:nvPicPr>
        <p:blipFill>
          <a:blip r:embed="rId2"/>
          <a:stretch>
            <a:fillRect/>
          </a:stretch>
        </p:blipFill>
        <p:spPr>
          <a:xfrm>
            <a:off x="5257945" y="1144098"/>
            <a:ext cx="4064214" cy="4898510"/>
          </a:xfrm>
          <a:prstGeom prst="rect">
            <a:avLst/>
          </a:prstGeom>
        </p:spPr>
      </p:pic>
      <p:sp>
        <p:nvSpPr>
          <p:cNvPr id="6" name="TextBox 5">
            <a:extLst>
              <a:ext uri="{FF2B5EF4-FFF2-40B4-BE49-F238E27FC236}">
                <a16:creationId xmlns:a16="http://schemas.microsoft.com/office/drawing/2014/main" id="{55BFA3D8-79FC-02E0-DEF2-44B6A68F9E64}"/>
              </a:ext>
            </a:extLst>
          </p:cNvPr>
          <p:cNvSpPr txBox="1"/>
          <p:nvPr/>
        </p:nvSpPr>
        <p:spPr>
          <a:xfrm>
            <a:off x="9619013" y="2090057"/>
            <a:ext cx="2389845" cy="1754326"/>
          </a:xfrm>
          <a:prstGeom prst="rect">
            <a:avLst/>
          </a:prstGeom>
          <a:noFill/>
        </p:spPr>
        <p:txBody>
          <a:bodyPr wrap="square" rtlCol="0">
            <a:spAutoFit/>
          </a:bodyPr>
          <a:lstStyle/>
          <a:p>
            <a:r>
              <a:rPr lang="en-GB" dirty="0"/>
              <a:t>A reminder that the map identifying school location in each cluster region can be found by visiting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Cluster map</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60311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418A4-7986-436D-8A71-0F557D33918E}"/>
              </a:ext>
            </a:extLst>
          </p:cNvPr>
          <p:cNvSpPr>
            <a:spLocks noGrp="1"/>
          </p:cNvSpPr>
          <p:nvPr>
            <p:ph type="body" sz="quarter" idx="10"/>
          </p:nvPr>
        </p:nvSpPr>
        <p:spPr/>
        <p:txBody>
          <a:bodyPr/>
          <a:lstStyle/>
          <a:p>
            <a:r>
              <a:rPr lang="en-GB" dirty="0"/>
              <a:t>Community Safety guidance</a:t>
            </a:r>
          </a:p>
        </p:txBody>
      </p:sp>
      <p:sp>
        <p:nvSpPr>
          <p:cNvPr id="3" name="Rectangle 2">
            <a:extLst>
              <a:ext uri="{FF2B5EF4-FFF2-40B4-BE49-F238E27FC236}">
                <a16:creationId xmlns:a16="http://schemas.microsoft.com/office/drawing/2014/main" id="{4DDB2B54-0399-4FA2-8C81-304C3651DAFE}"/>
              </a:ext>
            </a:extLst>
          </p:cNvPr>
          <p:cNvSpPr/>
          <p:nvPr/>
        </p:nvSpPr>
        <p:spPr>
          <a:xfrm>
            <a:off x="401452" y="1390847"/>
            <a:ext cx="11432482" cy="5232202"/>
          </a:xfrm>
          <a:prstGeom prst="rect">
            <a:avLst/>
          </a:prstGeom>
        </p:spPr>
        <p:txBody>
          <a:bodyPr wrap="square">
            <a:spAutoFit/>
          </a:bodyPr>
          <a:lstStyle/>
          <a:p>
            <a:r>
              <a:rPr lang="en-GB" sz="1400" b="1" dirty="0">
                <a:latin typeface="Calibri" panose="020F0502020204030204" pitchFamily="34" charset="0"/>
                <a:ea typeface="Calibri" panose="020F0502020204030204" pitchFamily="34" charset="0"/>
              </a:rPr>
              <a:t>Community safety </a:t>
            </a:r>
            <a:endParaRPr lang="en-GB" sz="1400" dirty="0">
              <a:latin typeface="Calibri" panose="020F0502020204030204" pitchFamily="34" charset="0"/>
              <a:ea typeface="Calibri" panose="020F0502020204030204" pitchFamily="34" charset="0"/>
            </a:endParaRPr>
          </a:p>
          <a:p>
            <a:r>
              <a:rPr lang="en-GB" sz="1400" dirty="0">
                <a:latin typeface="Calibri" panose="020F0502020204030204" pitchFamily="34" charset="0"/>
                <a:ea typeface="Calibri" panose="020F0502020204030204" pitchFamily="34" charset="0"/>
              </a:rPr>
              <a:t>We occasionally see and hear of  safeguarding and road safety incidents near some of our schools. More specifically incidents where strange vans hover and unknown adults behave badly including what appears to be trying to tempt children into cars etc. These are clearly a significant concern to your school especially if they are arising on the way to and from school. In terms of sharing information, we would hope you can follow these steps in the rare event this happens.</a:t>
            </a:r>
          </a:p>
          <a:p>
            <a:r>
              <a:rPr lang="en-GB" sz="1400" dirty="0">
                <a:latin typeface="Calibri" panose="020F0502020204030204" pitchFamily="34" charset="0"/>
                <a:ea typeface="Calibri" panose="020F0502020204030204" pitchFamily="34" charset="0"/>
              </a:rPr>
              <a:t> </a:t>
            </a:r>
          </a:p>
          <a:p>
            <a:pPr marL="342900" lvl="0" indent="-342900">
              <a:buFont typeface="+mj-lt"/>
              <a:buAutoNum type="arabicParenR"/>
            </a:pPr>
            <a:r>
              <a:rPr lang="en-GB" sz="1400" dirty="0">
                <a:latin typeface="Calibri" panose="020F0502020204030204" pitchFamily="34" charset="0"/>
                <a:ea typeface="Calibri" panose="020F0502020204030204" pitchFamily="34" charset="0"/>
              </a:rPr>
              <a:t>Please try and get as much information about the incident and  report directly to the police. Please do not rely on any rumours, we have seen sometimes parents posting something on Facebook which becomes embellished and has little or no evidence. However please let the police know of your concerns. (Call 999 or 101 or call your community officer)</a:t>
            </a:r>
          </a:p>
          <a:p>
            <a:pPr marL="342900" lvl="0" indent="-342900">
              <a:buFont typeface="+mj-lt"/>
              <a:buAutoNum type="arabicParenR"/>
            </a:pPr>
            <a:r>
              <a:rPr lang="en-GB" sz="1400" dirty="0">
                <a:latin typeface="Calibri" panose="020F0502020204030204" pitchFamily="34" charset="0"/>
                <a:ea typeface="Calibri" panose="020F0502020204030204" pitchFamily="34" charset="0"/>
              </a:rPr>
              <a:t>Please also let NCC know about the incident, email into </a:t>
            </a:r>
            <a:r>
              <a:rPr lang="en-GB" sz="1400" u="sng" dirty="0">
                <a:solidFill>
                  <a:srgbClr val="0563C1"/>
                </a:solidFill>
                <a:latin typeface="Calibri" panose="020F0502020204030204" pitchFamily="34" charset="0"/>
                <a:ea typeface="Calibri" panose="020F0502020204030204" pitchFamily="34" charset="0"/>
                <a:hlinkClick r:id="rId3"/>
              </a:rPr>
              <a:t>CP.BDU@nottinghamcity.gov.uk</a:t>
            </a:r>
            <a:r>
              <a:rPr lang="en-GB" sz="1400" dirty="0">
                <a:latin typeface="Calibri" panose="020F0502020204030204" pitchFamily="34" charset="0"/>
                <a:ea typeface="Calibri" panose="020F0502020204030204" pitchFamily="34" charset="0"/>
              </a:rPr>
              <a:t>  and copy in Claire Maclean, School and Education Safeguarding Coordinator</a:t>
            </a:r>
          </a:p>
          <a:p>
            <a:pPr marL="457200"/>
            <a:r>
              <a:rPr lang="en-GB" sz="1400" dirty="0">
                <a:latin typeface="Calibri" panose="020F0502020204030204" pitchFamily="34" charset="0"/>
                <a:ea typeface="Calibri" panose="020F0502020204030204" pitchFamily="34" charset="0"/>
              </a:rPr>
              <a:t>NCC will ensure that Community Protection, Education and Children’s services are aware of the incident and they will discuss your case with the police to get best advice and actions in place. That discussion will look at how to improve protection and manage the situation, maybe increase patrols etc. They may contact you directly. Education will then let you know anything further that you might need to know or  actions for your school to take. They will also send out any wider information to help inform heads in nearby local schools and what needs to be communicated to the parents and carers. This might be for example</a:t>
            </a:r>
          </a:p>
          <a:p>
            <a:pPr marL="742950" lvl="1" indent="-285750">
              <a:buFont typeface="+mj-lt"/>
              <a:buAutoNum type="alphaLcPeriod"/>
            </a:pPr>
            <a:r>
              <a:rPr lang="en-GB" sz="1400" dirty="0">
                <a:latin typeface="Calibri" panose="020F0502020204030204" pitchFamily="34" charset="0"/>
                <a:ea typeface="Calibri" panose="020F0502020204030204" pitchFamily="34" charset="0"/>
              </a:rPr>
              <a:t>A letter to send out to families in all schools in the City from the Police</a:t>
            </a:r>
          </a:p>
          <a:p>
            <a:pPr marL="742950" lvl="1" indent="-285750">
              <a:buFont typeface="+mj-lt"/>
              <a:buAutoNum type="alphaLcPeriod"/>
            </a:pPr>
            <a:r>
              <a:rPr lang="en-GB" sz="1400" dirty="0">
                <a:latin typeface="Calibri" panose="020F0502020204030204" pitchFamily="34" charset="0"/>
                <a:ea typeface="Calibri" panose="020F0502020204030204" pitchFamily="34" charset="0"/>
              </a:rPr>
              <a:t>A letter to send out to families in the local area via schools ( from the police or NCC)</a:t>
            </a:r>
          </a:p>
          <a:p>
            <a:pPr marL="742950" lvl="1" indent="-285750">
              <a:buFont typeface="+mj-lt"/>
              <a:buAutoNum type="alphaLcPeriod"/>
            </a:pPr>
            <a:r>
              <a:rPr lang="en-GB" sz="1400" dirty="0">
                <a:latin typeface="Calibri" panose="020F0502020204030204" pitchFamily="34" charset="0"/>
                <a:ea typeface="Calibri" panose="020F0502020204030204" pitchFamily="34" charset="0"/>
              </a:rPr>
              <a:t>Information about incidents for Senior staff to know about but suggesting no further dissemination</a:t>
            </a:r>
          </a:p>
          <a:p>
            <a:pPr marL="742950" lvl="1" indent="-285750">
              <a:buFont typeface="+mj-lt"/>
              <a:buAutoNum type="alphaLcPeriod"/>
            </a:pPr>
            <a:r>
              <a:rPr lang="en-GB" sz="1400" dirty="0">
                <a:latin typeface="Calibri" panose="020F0502020204030204" pitchFamily="34" charset="0"/>
                <a:ea typeface="Calibri" panose="020F0502020204030204" pitchFamily="34" charset="0"/>
              </a:rPr>
              <a:t>Simply no further action</a:t>
            </a:r>
          </a:p>
          <a:p>
            <a:pPr marL="914400"/>
            <a:r>
              <a:rPr lang="en-GB" sz="1400" dirty="0">
                <a:latin typeface="Calibri" panose="020F0502020204030204" pitchFamily="34" charset="0"/>
                <a:ea typeface="Calibri" panose="020F0502020204030204" pitchFamily="34" charset="0"/>
              </a:rPr>
              <a:t> </a:t>
            </a:r>
          </a:p>
          <a:p>
            <a:r>
              <a:rPr lang="en-GB" sz="1400" dirty="0">
                <a:latin typeface="Calibri" panose="020F0502020204030204" pitchFamily="34" charset="0"/>
                <a:ea typeface="Calibri" panose="020F0502020204030204" pitchFamily="34" charset="0"/>
              </a:rPr>
              <a:t>It is often difficult to balance reassurances and the necessary alarm, but this way we hope to tread that path sensibly and give you confidence in the action and information you pass on to families and ensure proper protection of children, young people and their families in the City. </a:t>
            </a:r>
          </a:p>
          <a:p>
            <a:r>
              <a:rPr lang="en-GB" sz="1200" dirty="0">
                <a:latin typeface="Calibri" panose="020F050202020403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0215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C8FF40-1029-4A1C-A5AD-423942629FA1}"/>
              </a:ext>
            </a:extLst>
          </p:cNvPr>
          <p:cNvSpPr>
            <a:spLocks noGrp="1"/>
          </p:cNvSpPr>
          <p:nvPr>
            <p:ph type="body" sz="quarter" idx="10"/>
          </p:nvPr>
        </p:nvSpPr>
        <p:spPr/>
        <p:txBody>
          <a:bodyPr/>
          <a:lstStyle/>
          <a:p>
            <a:r>
              <a:rPr lang="en-GB" dirty="0"/>
              <a:t>Community Safety</a:t>
            </a:r>
          </a:p>
        </p:txBody>
      </p:sp>
      <p:sp>
        <p:nvSpPr>
          <p:cNvPr id="3" name="Rectangle 2">
            <a:extLst>
              <a:ext uri="{FF2B5EF4-FFF2-40B4-BE49-F238E27FC236}">
                <a16:creationId xmlns:a16="http://schemas.microsoft.com/office/drawing/2014/main" id="{3992B884-3563-44AF-9AA9-C56777347F6F}"/>
              </a:ext>
            </a:extLst>
          </p:cNvPr>
          <p:cNvSpPr/>
          <p:nvPr/>
        </p:nvSpPr>
        <p:spPr>
          <a:xfrm>
            <a:off x="6085183" y="2206378"/>
            <a:ext cx="5987809" cy="369332"/>
          </a:xfrm>
          <a:prstGeom prst="rect">
            <a:avLst/>
          </a:prstGeom>
        </p:spPr>
        <p:txBody>
          <a:bodyPr wrap="square">
            <a:spAutoFit/>
          </a:bodyPr>
          <a:lstStyle/>
          <a:p>
            <a:r>
              <a:rPr lang="en-GB" u="sng" dirty="0">
                <a:solidFill>
                  <a:srgbClr val="0563C1"/>
                </a:solidFill>
                <a:latin typeface="Calibri" panose="020F0502020204030204" pitchFamily="34" charset="0"/>
                <a:ea typeface="Calibri" panose="020F0502020204030204" pitchFamily="34" charset="0"/>
                <a:hlinkClick r:id="rId3"/>
              </a:rPr>
              <a:t>Your area | Nottinghamshire Police</a:t>
            </a:r>
            <a:endParaRPr lang="en-GB" dirty="0"/>
          </a:p>
        </p:txBody>
      </p:sp>
      <p:pic>
        <p:nvPicPr>
          <p:cNvPr id="5" name="Picture 4">
            <a:extLst>
              <a:ext uri="{FF2B5EF4-FFF2-40B4-BE49-F238E27FC236}">
                <a16:creationId xmlns:a16="http://schemas.microsoft.com/office/drawing/2014/main" id="{6C226057-873B-5AC2-5B38-A35640768045}"/>
              </a:ext>
            </a:extLst>
          </p:cNvPr>
          <p:cNvPicPr>
            <a:picLocks noChangeAspect="1"/>
          </p:cNvPicPr>
          <p:nvPr/>
        </p:nvPicPr>
        <p:blipFill>
          <a:blip r:embed="rId4"/>
          <a:stretch>
            <a:fillRect/>
          </a:stretch>
        </p:blipFill>
        <p:spPr>
          <a:xfrm>
            <a:off x="1155297" y="1388428"/>
            <a:ext cx="3849660" cy="2475193"/>
          </a:xfrm>
          <a:prstGeom prst="rect">
            <a:avLst/>
          </a:prstGeom>
        </p:spPr>
      </p:pic>
      <p:pic>
        <p:nvPicPr>
          <p:cNvPr id="7" name="Picture 6">
            <a:extLst>
              <a:ext uri="{FF2B5EF4-FFF2-40B4-BE49-F238E27FC236}">
                <a16:creationId xmlns:a16="http://schemas.microsoft.com/office/drawing/2014/main" id="{44402651-45C5-6E6A-C38E-0E3A6C33BBB0}"/>
              </a:ext>
            </a:extLst>
          </p:cNvPr>
          <p:cNvPicPr>
            <a:picLocks noChangeAspect="1"/>
          </p:cNvPicPr>
          <p:nvPr/>
        </p:nvPicPr>
        <p:blipFill>
          <a:blip r:embed="rId5"/>
          <a:stretch>
            <a:fillRect/>
          </a:stretch>
        </p:blipFill>
        <p:spPr>
          <a:xfrm>
            <a:off x="5682064" y="3863621"/>
            <a:ext cx="3576476" cy="2157377"/>
          </a:xfrm>
          <a:prstGeom prst="rect">
            <a:avLst/>
          </a:prstGeom>
        </p:spPr>
      </p:pic>
    </p:spTree>
    <p:extLst>
      <p:ext uri="{BB962C8B-B14F-4D97-AF65-F5344CB8AC3E}">
        <p14:creationId xmlns:p14="http://schemas.microsoft.com/office/powerpoint/2010/main" val="356569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DC98DF4-F0DC-257E-D019-FFAA079AC268}"/>
              </a:ext>
            </a:extLst>
          </p:cNvPr>
          <p:cNvSpPr txBox="1">
            <a:spLocks noChangeArrowheads="1"/>
          </p:cNvSpPr>
          <p:nvPr/>
        </p:nvSpPr>
        <p:spPr bwMode="auto">
          <a:xfrm>
            <a:off x="231228" y="659545"/>
            <a:ext cx="11634952" cy="6027597"/>
          </a:xfrm>
          <a:prstGeom prst="rect">
            <a:avLst/>
          </a:prstGeom>
          <a:solidFill>
            <a:srgbClr val="FFF6EF"/>
          </a:solidFill>
          <a:ln w="9525">
            <a:noFill/>
            <a:miter lim="800000"/>
            <a:headEnd/>
            <a:tailEnd/>
          </a:ln>
        </p:spPr>
        <p:txBody>
          <a:bodyPr rot="0" vert="horz" wrap="square" lIns="91440" tIns="45720" rIns="91440" bIns="45720" anchor="t" anchorCtr="0">
            <a:noAutofit/>
          </a:bodyPr>
          <a:lstStyle/>
          <a:p>
            <a:pPr algn="just">
              <a:lnSpc>
                <a:spcPct val="115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625E5D3A-B02C-FF46-D10F-300260DFE06A}"/>
              </a:ext>
            </a:extLst>
          </p:cNvPr>
          <p:cNvSpPr>
            <a:spLocks noGrp="1"/>
          </p:cNvSpPr>
          <p:nvPr>
            <p:ph type="ctrTitle"/>
          </p:nvPr>
        </p:nvSpPr>
        <p:spPr>
          <a:xfrm>
            <a:off x="54708" y="0"/>
            <a:ext cx="12082584" cy="659545"/>
          </a:xfrm>
        </p:spPr>
        <p:txBody>
          <a:bodyPr anchor="ctr">
            <a:normAutofit/>
          </a:bodyPr>
          <a:lstStyle/>
          <a:p>
            <a:r>
              <a:rPr lang="en-GB" sz="2000" b="1" dirty="0">
                <a:latin typeface="Arial" panose="020B0604020202020204" pitchFamily="34" charset="0"/>
                <a:cs typeface="Arial" panose="020B0604020202020204" pitchFamily="34" charset="0"/>
              </a:rPr>
              <a:t>Serious Violence in Schools Assessment </a:t>
            </a:r>
            <a:r>
              <a:rPr lang="en-GB" sz="2000" dirty="0">
                <a:latin typeface="Arial" panose="020B0604020202020204" pitchFamily="34" charset="0"/>
                <a:cs typeface="Arial" panose="020B0604020202020204" pitchFamily="34" charset="0"/>
              </a:rPr>
              <a:t>– City Focus</a:t>
            </a:r>
          </a:p>
        </p:txBody>
      </p:sp>
      <p:sp>
        <p:nvSpPr>
          <p:cNvPr id="3" name="Subtitle 2">
            <a:extLst>
              <a:ext uri="{FF2B5EF4-FFF2-40B4-BE49-F238E27FC236}">
                <a16:creationId xmlns:a16="http://schemas.microsoft.com/office/drawing/2014/main" id="{8821E911-3555-5D5A-130F-C645426D4C7F}"/>
              </a:ext>
            </a:extLst>
          </p:cNvPr>
          <p:cNvSpPr>
            <a:spLocks noGrp="1"/>
          </p:cNvSpPr>
          <p:nvPr>
            <p:ph type="subTitle" idx="1"/>
          </p:nvPr>
        </p:nvSpPr>
        <p:spPr>
          <a:xfrm>
            <a:off x="325821" y="751575"/>
            <a:ext cx="11466786" cy="6201018"/>
          </a:xfrm>
        </p:spPr>
        <p:txBody>
          <a:bodyPr anchor="t">
            <a:normAutofit/>
          </a:bodyPr>
          <a:lstStyle/>
          <a:p>
            <a:pPr algn="just">
              <a:lnSpc>
                <a:spcPct val="114000"/>
              </a:lnSpc>
            </a:pPr>
            <a:r>
              <a:rPr lang="en-GB" sz="1600" dirty="0">
                <a:latin typeface="Arial" panose="020B0604020202020204" pitchFamily="34" charset="0"/>
                <a:cs typeface="Arial" panose="020B0604020202020204" pitchFamily="34" charset="0"/>
              </a:rPr>
              <a:t>Following consultation with partners, the scope of the original ‘knife crime in schools’ assessment was widened to encompass a broader scope of </a:t>
            </a:r>
            <a:r>
              <a:rPr lang="en-GB" sz="1600" b="1" dirty="0">
                <a:solidFill>
                  <a:srgbClr val="FD8522"/>
                </a:solidFill>
                <a:latin typeface="Arial" panose="020B0604020202020204" pitchFamily="34" charset="0"/>
                <a:cs typeface="Arial" panose="020B0604020202020204" pitchFamily="34" charset="0"/>
              </a:rPr>
              <a:t>serious violence</a:t>
            </a:r>
            <a:r>
              <a:rPr lang="en-GB" sz="1600" dirty="0">
                <a:latin typeface="Arial" panose="020B0604020202020204" pitchFamily="34" charset="0"/>
                <a:cs typeface="Arial" panose="020B0604020202020204" pitchFamily="34" charset="0"/>
              </a:rPr>
              <a:t>. </a:t>
            </a:r>
          </a:p>
          <a:p>
            <a:pPr marL="342900" indent="-342900" algn="just">
              <a:lnSpc>
                <a:spcPct val="114000"/>
              </a:lnSpc>
              <a:buFont typeface="Arial" panose="020B0604020202020204" pitchFamily="34" charset="0"/>
              <a:buChar char="•"/>
            </a:pPr>
            <a:r>
              <a:rPr lang="en-GB" sz="1600" dirty="0">
                <a:latin typeface="Arial" panose="020B0604020202020204" pitchFamily="34" charset="0"/>
                <a:cs typeface="Arial" panose="020B0604020202020204" pitchFamily="34" charset="0"/>
              </a:rPr>
              <a:t>As well as looking at knife crime and possession, the assessment also looked to find hotspots for assault with injury and sexual assault that occurred and involved a victim and an offender aged between 11 and 17. </a:t>
            </a:r>
          </a:p>
          <a:p>
            <a:pPr algn="just">
              <a:lnSpc>
                <a:spcPct val="114000"/>
              </a:lnSpc>
            </a:pP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Key findings relating to Nottingham City included: </a:t>
            </a:r>
          </a:p>
          <a:p>
            <a:pPr marL="285750" indent="-285750" algn="just">
              <a:lnSpc>
                <a:spcPct val="114000"/>
              </a:lnSpc>
              <a:buFont typeface="Arial" panose="020B0604020202020204" pitchFamily="34" charset="0"/>
              <a:buChar char="•"/>
            </a:pPr>
            <a:r>
              <a:rPr lang="en-GB" sz="1600" dirty="0">
                <a:latin typeface="Arial" panose="020B0604020202020204" pitchFamily="34" charset="0"/>
                <a:cs typeface="Arial" panose="020B0604020202020204" pitchFamily="34" charset="0"/>
              </a:rPr>
              <a:t>Nottingham City overall accounted for the majority of ‘youth’ knife possession, with hotspots in Bulwell and Market Square. </a:t>
            </a:r>
            <a:r>
              <a:rPr lang="en-GB" sz="1600" b="1" dirty="0">
                <a:latin typeface="Arial" panose="020B0604020202020204" pitchFamily="34" charset="0"/>
                <a:cs typeface="Arial" panose="020B0604020202020204" pitchFamily="34" charset="0"/>
              </a:rPr>
              <a:t>Bulwell Forest </a:t>
            </a:r>
            <a:r>
              <a:rPr lang="en-GB" sz="1600" dirty="0">
                <a:latin typeface="Arial" panose="020B0604020202020204" pitchFamily="34" charset="0"/>
                <a:cs typeface="Arial" panose="020B0604020202020204" pitchFamily="34" charset="0"/>
              </a:rPr>
              <a:t>had the highest proportion of knife possession that involved an offender aged 11-17, at 48%, compared to 21% across the whole of Nottinghamshire. </a:t>
            </a:r>
          </a:p>
          <a:p>
            <a:pPr marL="285750" indent="-285750" algn="just">
              <a:lnSpc>
                <a:spcPct val="114000"/>
              </a:lnSpc>
              <a:buFont typeface="Arial" panose="020B0604020202020204" pitchFamily="34" charset="0"/>
              <a:buChar char="•"/>
            </a:pPr>
            <a:r>
              <a:rPr lang="en-GB" sz="1600" b="1" dirty="0">
                <a:latin typeface="Arial" panose="020B0604020202020204" pitchFamily="34" charset="0"/>
                <a:cs typeface="Arial" panose="020B0604020202020204" pitchFamily="34" charset="0"/>
              </a:rPr>
              <a:t>Bilborough </a:t>
            </a:r>
            <a:r>
              <a:rPr lang="en-GB" sz="1600" dirty="0">
                <a:latin typeface="Arial" panose="020B0604020202020204" pitchFamily="34" charset="0"/>
                <a:cs typeface="Arial" panose="020B0604020202020204" pitchFamily="34" charset="0"/>
              </a:rPr>
              <a:t>was a hotspot for assaults with injury between young people within education settings. </a:t>
            </a:r>
            <a:endParaRPr lang="en-GB" sz="1600" b="1" dirty="0">
              <a:latin typeface="Arial" panose="020B0604020202020204" pitchFamily="34" charset="0"/>
              <a:cs typeface="Arial" panose="020B0604020202020204" pitchFamily="34" charset="0"/>
            </a:endParaRPr>
          </a:p>
          <a:p>
            <a:pPr marL="285750" indent="-285750" algn="just">
              <a:lnSpc>
                <a:spcPct val="114000"/>
              </a:lnSpc>
              <a:buFont typeface="Arial" panose="020B0604020202020204" pitchFamily="34" charset="0"/>
              <a:buChar char="•"/>
            </a:pPr>
            <a:r>
              <a:rPr lang="en-GB" sz="1600" dirty="0">
                <a:latin typeface="Arial" panose="020B0604020202020204" pitchFamily="34" charset="0"/>
                <a:cs typeface="Arial" panose="020B0604020202020204" pitchFamily="34" charset="0"/>
              </a:rPr>
              <a:t>Of the 36 Nottingham City schools, 21 had a knife possession, 6 had a knife enabled crime, 29 had assaults and 13 sexual assault, involving a victim and offender aged between 11 and 17, within </a:t>
            </a:r>
            <a:r>
              <a:rPr lang="en-GB" sz="1600" u="sng" dirty="0">
                <a:latin typeface="Arial" panose="020B0604020202020204" pitchFamily="34" charset="0"/>
                <a:cs typeface="Arial" panose="020B0604020202020204" pitchFamily="34" charset="0"/>
              </a:rPr>
              <a:t>400m of the school</a:t>
            </a:r>
            <a:r>
              <a:rPr lang="en-GB" sz="1600" dirty="0">
                <a:latin typeface="Arial" panose="020B0604020202020204" pitchFamily="34" charset="0"/>
                <a:cs typeface="Arial" panose="020B0604020202020204" pitchFamily="34" charset="0"/>
              </a:rPr>
              <a:t>. </a:t>
            </a:r>
          </a:p>
          <a:p>
            <a:pPr marL="285750" indent="-285750" algn="just">
              <a:lnSpc>
                <a:spcPct val="114000"/>
              </a:lnSpc>
              <a:buFont typeface="Arial" panose="020B0604020202020204" pitchFamily="34" charset="0"/>
              <a:buChar char="•"/>
            </a:pPr>
            <a:r>
              <a:rPr lang="en-GB" sz="1600" dirty="0">
                <a:latin typeface="Arial" panose="020B0604020202020204" pitchFamily="34" charset="0"/>
                <a:cs typeface="Arial" panose="020B0604020202020204" pitchFamily="34" charset="0"/>
              </a:rPr>
              <a:t>The top 2 schools across the whole of Nottinghamshire that had the highest volumes of serious violence within a 400m radius of the school were both in Nottingham City Centre. </a:t>
            </a:r>
          </a:p>
          <a:p>
            <a:pPr marL="285750" indent="-285750" algn="just">
              <a:lnSpc>
                <a:spcPct val="114000"/>
              </a:lnSpc>
              <a:buFont typeface="Arial" panose="020B0604020202020204" pitchFamily="34" charset="0"/>
              <a:buChar char="•"/>
            </a:pPr>
            <a:r>
              <a:rPr lang="en-GB" sz="1600" dirty="0">
                <a:latin typeface="Arial" panose="020B0604020202020204" pitchFamily="34" charset="0"/>
                <a:cs typeface="Arial" panose="020B0604020202020204" pitchFamily="34" charset="0"/>
              </a:rPr>
              <a:t>Of note, anecdotal insight from partners has highlighted an emerging trend of young girls meeting in the City Centre, with conflict and assaults occurring between groups. Many of the girls had previous experiences as a witness or victim of violence, and cannabis use and associated ASB was also found to be a linking factor. </a:t>
            </a:r>
          </a:p>
        </p:txBody>
      </p:sp>
    </p:spTree>
    <p:extLst>
      <p:ext uri="{BB962C8B-B14F-4D97-AF65-F5344CB8AC3E}">
        <p14:creationId xmlns:p14="http://schemas.microsoft.com/office/powerpoint/2010/main" val="1809215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0FBBDA-5153-4A31-8485-5B0B2C1D6BCB}"/>
              </a:ext>
            </a:extLst>
          </p:cNvPr>
          <p:cNvSpPr>
            <a:spLocks noGrp="1"/>
          </p:cNvSpPr>
          <p:nvPr>
            <p:ph type="body" sz="quarter" idx="10"/>
          </p:nvPr>
        </p:nvSpPr>
        <p:spPr/>
        <p:txBody>
          <a:bodyPr/>
          <a:lstStyle/>
          <a:p>
            <a:r>
              <a:rPr lang="en-GB" sz="4400" dirty="0">
                <a:latin typeface="+mn-lt"/>
              </a:rPr>
              <a:t>Website update</a:t>
            </a:r>
          </a:p>
        </p:txBody>
      </p:sp>
      <p:sp>
        <p:nvSpPr>
          <p:cNvPr id="3" name="TextBox 2">
            <a:extLst>
              <a:ext uri="{FF2B5EF4-FFF2-40B4-BE49-F238E27FC236}">
                <a16:creationId xmlns:a16="http://schemas.microsoft.com/office/drawing/2014/main" id="{BF9D46B2-E580-48A1-9645-5F44CB10BB74}"/>
              </a:ext>
            </a:extLst>
          </p:cNvPr>
          <p:cNvSpPr txBox="1"/>
          <p:nvPr/>
        </p:nvSpPr>
        <p:spPr>
          <a:xfrm>
            <a:off x="226640" y="2007205"/>
            <a:ext cx="11539536" cy="2739211"/>
          </a:xfrm>
          <a:prstGeom prst="rect">
            <a:avLst/>
          </a:prstGeom>
          <a:noFill/>
        </p:spPr>
        <p:txBody>
          <a:bodyPr wrap="square" rtlCol="0">
            <a:spAutoFit/>
          </a:bodyPr>
          <a:lstStyle/>
          <a:p>
            <a:r>
              <a:rPr lang="en-GB" sz="2400" dirty="0"/>
              <a:t>There are two main websites held by the local authority that will be key to supporting the role of the DSL-</a:t>
            </a:r>
          </a:p>
          <a:p>
            <a:endParaRPr lang="en-GB" sz="2400" dirty="0"/>
          </a:p>
          <a:p>
            <a:r>
              <a:rPr lang="en-GB" sz="2400" dirty="0"/>
              <a:t>1- Nottingham City Safeguarding Children Partnership- </a:t>
            </a:r>
            <a:r>
              <a:rPr lang="en-GB" sz="2400" dirty="0">
                <a:hlinkClick r:id="rId3"/>
              </a:rPr>
              <a:t>www.nottinghamcity.gov.uk/ncscp</a:t>
            </a:r>
            <a:endParaRPr lang="en-GB" sz="2400" dirty="0"/>
          </a:p>
          <a:p>
            <a:endParaRPr lang="en-GB" sz="2400" dirty="0"/>
          </a:p>
          <a:p>
            <a:r>
              <a:rPr lang="en-GB" sz="2400" dirty="0"/>
              <a:t>2- Nottingham Schools- </a:t>
            </a:r>
            <a:r>
              <a:rPr lang="en-GB" sz="2400" dirty="0">
                <a:hlinkClick r:id="rId4"/>
              </a:rPr>
              <a:t>www.nottinghamschools.org.uk</a:t>
            </a:r>
            <a:endParaRPr lang="en-GB" sz="2400" dirty="0"/>
          </a:p>
          <a:p>
            <a:endParaRPr lang="en-GB" sz="2800" dirty="0"/>
          </a:p>
        </p:txBody>
      </p:sp>
    </p:spTree>
    <p:extLst>
      <p:ext uri="{BB962C8B-B14F-4D97-AF65-F5344CB8AC3E}">
        <p14:creationId xmlns:p14="http://schemas.microsoft.com/office/powerpoint/2010/main" val="161385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BBFF53-7BBE-5E39-01E8-D05D0BC23E7A}"/>
              </a:ext>
            </a:extLst>
          </p:cNvPr>
          <p:cNvSpPr>
            <a:spLocks noGrp="1"/>
          </p:cNvSpPr>
          <p:nvPr>
            <p:ph type="body" sz="quarter" idx="10"/>
          </p:nvPr>
        </p:nvSpPr>
        <p:spPr/>
        <p:txBody>
          <a:bodyPr/>
          <a:lstStyle/>
          <a:p>
            <a:r>
              <a:rPr lang="en-GB" dirty="0"/>
              <a:t>Education Subgroup</a:t>
            </a:r>
          </a:p>
        </p:txBody>
      </p:sp>
      <p:sp>
        <p:nvSpPr>
          <p:cNvPr id="3" name="TextBox 2">
            <a:extLst>
              <a:ext uri="{FF2B5EF4-FFF2-40B4-BE49-F238E27FC236}">
                <a16:creationId xmlns:a16="http://schemas.microsoft.com/office/drawing/2014/main" id="{E12D4982-F0E8-1DEC-8201-EFD278308E2C}"/>
              </a:ext>
            </a:extLst>
          </p:cNvPr>
          <p:cNvSpPr txBox="1"/>
          <p:nvPr/>
        </p:nvSpPr>
        <p:spPr>
          <a:xfrm>
            <a:off x="748144" y="1508165"/>
            <a:ext cx="11067804" cy="4443781"/>
          </a:xfrm>
          <a:prstGeom prst="rect">
            <a:avLst/>
          </a:prstGeom>
          <a:noFill/>
        </p:spPr>
        <p:txBody>
          <a:bodyPr wrap="square" rtlCol="0">
            <a:spAutoFit/>
          </a:bodyPr>
          <a:lstStyle/>
          <a:p>
            <a:pPr>
              <a:lnSpc>
                <a:spcPct val="115000"/>
              </a:lnSpc>
              <a:spcAft>
                <a:spcPts val="300"/>
              </a:spcAft>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Purpose and Activity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3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The Education Subgroup is responsible for working on behalf of the Safeguarding Partnership to promote good safeguarding practice and keeping children safe across the education sector. The primary objectives of the Education Subgroup will be to help:</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Co-ordinate what is done across the education sector for the purposes of safeguarding and promoting the welfare of children; and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Ensure the effectiveness of what is done, through quality assurance of local safeguarding arrangements in education settings.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Ensuring education voice and views are heard at SLG &amp; BMG and included with respect to priority setting and strategic decision making.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Ensure education is represented and engaged in all areas of safeguarding including sub-groups and task finish groups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To promote education engagement within the safeguarding partnership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15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585D31-3CDC-440B-B18F-938F5855B387}"/>
              </a:ext>
            </a:extLst>
          </p:cNvPr>
          <p:cNvSpPr/>
          <p:nvPr/>
        </p:nvSpPr>
        <p:spPr>
          <a:xfrm>
            <a:off x="302257" y="4834261"/>
            <a:ext cx="10412506" cy="2462213"/>
          </a:xfrm>
          <a:prstGeom prst="rect">
            <a:avLst/>
          </a:prstGeom>
        </p:spPr>
        <p:txBody>
          <a:bodyPr wrap="square">
            <a:spAutoFit/>
          </a:bodyPr>
          <a:lstStyle/>
          <a:p>
            <a:r>
              <a:rPr lang="en-GB" sz="2000" u="sng" dirty="0"/>
              <a:t>Today’s objective: </a:t>
            </a:r>
          </a:p>
          <a:p>
            <a:endParaRPr lang="en-GB" sz="2000" b="1" dirty="0"/>
          </a:p>
          <a:p>
            <a:r>
              <a:rPr lang="en-GB" sz="1800" b="1" i="1" dirty="0">
                <a:effectLst/>
                <a:latin typeface="Tahoma" panose="020B0604030504040204" pitchFamily="34" charset="0"/>
                <a:ea typeface="Times New Roman" panose="02020603050405020304" pitchFamily="18" charset="0"/>
                <a:cs typeface="Times New Roman" panose="02020603050405020304" pitchFamily="18" charset="0"/>
              </a:rPr>
              <a:t>To raise awareness and understanding of the strategy discussion process and the responsibility alongside expectations of statutory agencies including educational professionals.</a:t>
            </a:r>
            <a:endParaRPr lang="en-GB" sz="2000" b="1" i="1" dirty="0"/>
          </a:p>
          <a:p>
            <a:endParaRPr lang="en-GB" sz="2000" b="1" dirty="0"/>
          </a:p>
          <a:p>
            <a:endParaRPr lang="en-GB" sz="2000" b="1" dirty="0"/>
          </a:p>
          <a:p>
            <a:r>
              <a:rPr lang="en-GB" sz="2000" b="1" dirty="0"/>
              <a:t> </a:t>
            </a:r>
            <a:endParaRPr lang="en-GB" sz="2000" dirty="0"/>
          </a:p>
        </p:txBody>
      </p:sp>
      <p:sp>
        <p:nvSpPr>
          <p:cNvPr id="4" name="Rectangle 3">
            <a:extLst>
              <a:ext uri="{FF2B5EF4-FFF2-40B4-BE49-F238E27FC236}">
                <a16:creationId xmlns:a16="http://schemas.microsoft.com/office/drawing/2014/main" id="{032BAC18-3B27-4725-8312-5C66CC4736D2}"/>
              </a:ext>
            </a:extLst>
          </p:cNvPr>
          <p:cNvSpPr/>
          <p:nvPr/>
        </p:nvSpPr>
        <p:spPr>
          <a:xfrm>
            <a:off x="224797" y="1362285"/>
            <a:ext cx="11663320" cy="3139321"/>
          </a:xfrm>
          <a:prstGeom prst="rect">
            <a:avLst/>
          </a:prstGeom>
        </p:spPr>
        <p:txBody>
          <a:bodyPr wrap="square">
            <a:spAutoFit/>
          </a:bodyPr>
          <a:lstStyle/>
          <a:p>
            <a:pPr marL="457200" indent="-457200">
              <a:buFont typeface="Wingdings" panose="05000000000000000000" pitchFamily="2" charset="2"/>
              <a:buChar char="q"/>
            </a:pPr>
            <a:r>
              <a:rPr lang="en-GB" altLang="en-US" sz="2200" dirty="0"/>
              <a:t>To promote connectivity with the Nottingham City Safeguarding Children Partnership, other key local authority departments and Designated Safeguarding Leads across the city</a:t>
            </a:r>
          </a:p>
          <a:p>
            <a:endParaRPr lang="en-GB" altLang="en-US" sz="2200" dirty="0"/>
          </a:p>
          <a:p>
            <a:pPr marL="457200" indent="-457200">
              <a:buFont typeface="Wingdings" panose="05000000000000000000" pitchFamily="2" charset="2"/>
              <a:buChar char="q"/>
            </a:pPr>
            <a:r>
              <a:rPr lang="en-GB" altLang="en-US" sz="2200" dirty="0"/>
              <a:t>Act as a conduit for policy updates </a:t>
            </a:r>
          </a:p>
          <a:p>
            <a:pPr marL="342900" indent="-342900">
              <a:buFont typeface="Wingdings" panose="05000000000000000000" pitchFamily="2" charset="2"/>
              <a:buChar char="q"/>
            </a:pPr>
            <a:endParaRPr lang="en-GB" altLang="en-US" sz="2200" dirty="0"/>
          </a:p>
          <a:p>
            <a:pPr marL="457200" indent="-457200">
              <a:buFont typeface="Wingdings" panose="05000000000000000000" pitchFamily="2" charset="2"/>
              <a:buChar char="q"/>
            </a:pPr>
            <a:r>
              <a:rPr lang="en-GB" altLang="en-US" sz="2200" dirty="0"/>
              <a:t>A network which demonstrates professional behaviours and mutual support </a:t>
            </a:r>
          </a:p>
          <a:p>
            <a:pPr marL="342900" indent="-342900">
              <a:buFont typeface="Wingdings" panose="05000000000000000000" pitchFamily="2" charset="2"/>
              <a:buChar char="q"/>
            </a:pPr>
            <a:endParaRPr lang="en-GB" altLang="en-US" sz="2200" dirty="0"/>
          </a:p>
          <a:p>
            <a:pPr marL="457200" indent="-457200">
              <a:buFont typeface="Wingdings" panose="05000000000000000000" pitchFamily="2" charset="2"/>
              <a:buChar char="q"/>
            </a:pPr>
            <a:r>
              <a:rPr lang="en-GB" altLang="en-US" sz="2200" dirty="0"/>
              <a:t>Sharing of pertinent local and national updates focusing on safeguarding priorities and emerging trends across the city of Nottingham</a:t>
            </a:r>
          </a:p>
        </p:txBody>
      </p:sp>
      <p:sp>
        <p:nvSpPr>
          <p:cNvPr id="5" name="Rectangle 4">
            <a:extLst>
              <a:ext uri="{FF2B5EF4-FFF2-40B4-BE49-F238E27FC236}">
                <a16:creationId xmlns:a16="http://schemas.microsoft.com/office/drawing/2014/main" id="{A22CF544-3AA5-4FAA-B56E-0AA18838F26A}"/>
              </a:ext>
            </a:extLst>
          </p:cNvPr>
          <p:cNvSpPr/>
          <p:nvPr/>
        </p:nvSpPr>
        <p:spPr>
          <a:xfrm>
            <a:off x="304799" y="266595"/>
            <a:ext cx="9390529" cy="769441"/>
          </a:xfrm>
          <a:prstGeom prst="rect">
            <a:avLst/>
          </a:prstGeom>
        </p:spPr>
        <p:txBody>
          <a:bodyPr wrap="square">
            <a:spAutoFit/>
          </a:bodyPr>
          <a:lstStyle/>
          <a:p>
            <a:r>
              <a:rPr lang="en-GB" altLang="en-US" sz="4400" b="1" dirty="0"/>
              <a:t>DSL Network Aims and Purpose </a:t>
            </a:r>
            <a:endParaRPr lang="en-GB" sz="4400" b="1" dirty="0"/>
          </a:p>
        </p:txBody>
      </p:sp>
      <p:pic>
        <p:nvPicPr>
          <p:cNvPr id="2056" name="Picture 8" descr="Your Business Relationships Hinge on Corporate Social Responsibility">
            <a:extLst>
              <a:ext uri="{FF2B5EF4-FFF2-40B4-BE49-F238E27FC236}">
                <a16:creationId xmlns:a16="http://schemas.microsoft.com/office/drawing/2014/main" id="{5A23B6CA-4BF4-498F-AB92-A8B06313C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1045">
            <a:off x="9787931" y="4402630"/>
            <a:ext cx="2134647" cy="119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40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5E70AA-8E9C-1838-3A7A-E1454BEBBCEE}"/>
              </a:ext>
            </a:extLst>
          </p:cNvPr>
          <p:cNvPicPr>
            <a:picLocks noChangeAspect="1"/>
          </p:cNvPicPr>
          <p:nvPr/>
        </p:nvPicPr>
        <p:blipFill>
          <a:blip r:embed="rId3"/>
          <a:stretch>
            <a:fillRect/>
          </a:stretch>
        </p:blipFill>
        <p:spPr>
          <a:xfrm>
            <a:off x="371475" y="1269814"/>
            <a:ext cx="1184193" cy="1388835"/>
          </a:xfrm>
          <a:prstGeom prst="rect">
            <a:avLst/>
          </a:prstGeom>
        </p:spPr>
      </p:pic>
      <p:pic>
        <p:nvPicPr>
          <p:cNvPr id="4" name="Picture 3">
            <a:extLst>
              <a:ext uri="{FF2B5EF4-FFF2-40B4-BE49-F238E27FC236}">
                <a16:creationId xmlns:a16="http://schemas.microsoft.com/office/drawing/2014/main" id="{A6EFBF9A-6BA3-ED0B-958A-AB7C5CF621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9574" y="1269813"/>
            <a:ext cx="1265097" cy="1388835"/>
          </a:xfrm>
          <a:prstGeom prst="rect">
            <a:avLst/>
          </a:prstGeom>
          <a:noFill/>
        </p:spPr>
      </p:pic>
      <p:pic>
        <p:nvPicPr>
          <p:cNvPr id="1026" name="Picture 2">
            <a:extLst>
              <a:ext uri="{FF2B5EF4-FFF2-40B4-BE49-F238E27FC236}">
                <a16:creationId xmlns:a16="http://schemas.microsoft.com/office/drawing/2014/main" id="{DB2E851F-9CBE-EF83-0771-5ED8FE7D4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8613" y="1269813"/>
            <a:ext cx="1323478" cy="138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erson smiling at the camera&#10;&#10;Description automatically generated">
            <a:extLst>
              <a:ext uri="{FF2B5EF4-FFF2-40B4-BE49-F238E27FC236}">
                <a16:creationId xmlns:a16="http://schemas.microsoft.com/office/drawing/2014/main" id="{32912918-7CB6-F4CA-7B66-5F453EA3E5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6033" y="1269812"/>
            <a:ext cx="1323478" cy="1388836"/>
          </a:xfrm>
          <a:prstGeom prst="rect">
            <a:avLst/>
          </a:prstGeom>
        </p:spPr>
      </p:pic>
      <p:pic>
        <p:nvPicPr>
          <p:cNvPr id="1027" name="Picture 1" descr="Jill Wilkinson">
            <a:extLst>
              <a:ext uri="{FF2B5EF4-FFF2-40B4-BE49-F238E27FC236}">
                <a16:creationId xmlns:a16="http://schemas.microsoft.com/office/drawing/2014/main" id="{1D50070D-C49D-B86C-ECF2-AA2596A5A7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3698" y="1269813"/>
            <a:ext cx="1357175" cy="138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 descr="https://s3.eu-west-1.wasabisys.com/cdn.confetti.ac.uk/wp-content/uploads/2023/06/15155902/Emma-Talbot.jpg">
            <a:extLst>
              <a:ext uri="{FF2B5EF4-FFF2-40B4-BE49-F238E27FC236}">
                <a16:creationId xmlns:a16="http://schemas.microsoft.com/office/drawing/2014/main" id="{08968AB4-3553-3617-ABD9-2028577D0A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475" y="2997674"/>
            <a:ext cx="1184193" cy="138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erson smiling at the camera&#10;&#10;Description automatically generated">
            <a:extLst>
              <a:ext uri="{FF2B5EF4-FFF2-40B4-BE49-F238E27FC236}">
                <a16:creationId xmlns:a16="http://schemas.microsoft.com/office/drawing/2014/main" id="{0A9FE3A8-A416-E8BB-EA76-A3D0B9398F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7070" y="2997674"/>
            <a:ext cx="1265097" cy="1388835"/>
          </a:xfrm>
          <a:prstGeom prst="rect">
            <a:avLst/>
          </a:prstGeom>
        </p:spPr>
      </p:pic>
      <p:pic>
        <p:nvPicPr>
          <p:cNvPr id="10" name="Picture 9">
            <a:extLst>
              <a:ext uri="{FF2B5EF4-FFF2-40B4-BE49-F238E27FC236}">
                <a16:creationId xmlns:a16="http://schemas.microsoft.com/office/drawing/2014/main" id="{EC2B08DB-630B-4454-6957-AF76FEFB8A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8255" y="2997673"/>
            <a:ext cx="1184193" cy="1388835"/>
          </a:xfrm>
          <a:prstGeom prst="rect">
            <a:avLst/>
          </a:prstGeom>
        </p:spPr>
      </p:pic>
      <p:pic>
        <p:nvPicPr>
          <p:cNvPr id="11" name="Picture 10">
            <a:extLst>
              <a:ext uri="{FF2B5EF4-FFF2-40B4-BE49-F238E27FC236}">
                <a16:creationId xmlns:a16="http://schemas.microsoft.com/office/drawing/2014/main" id="{31E77623-F57B-ED44-EB19-D8F322A0384E}"/>
              </a:ext>
            </a:extLst>
          </p:cNvPr>
          <p:cNvPicPr>
            <a:picLocks/>
          </p:cNvPicPr>
          <p:nvPr/>
        </p:nvPicPr>
        <p:blipFill rotWithShape="1">
          <a:blip r:embed="rId11">
            <a:extLst>
              <a:ext uri="{28A0092B-C50C-407E-A947-70E740481C1C}">
                <a14:useLocalDpi xmlns:a14="http://schemas.microsoft.com/office/drawing/2010/main" val="0"/>
              </a:ext>
            </a:extLst>
          </a:blip>
          <a:srcRect b="7222"/>
          <a:stretch/>
        </p:blipFill>
        <p:spPr bwMode="auto">
          <a:xfrm>
            <a:off x="5194413" y="2997672"/>
            <a:ext cx="1265097" cy="1388836"/>
          </a:xfrm>
          <a:prstGeom prst="rect">
            <a:avLst/>
          </a:prstGeom>
          <a:noFill/>
          <a:ln>
            <a:solidFill>
              <a:srgbClr val="F39200"/>
            </a:solidFill>
          </a:ln>
          <a:extLst>
            <a:ext uri="{53640926-AAD7-44D8-BBD7-CCE9431645EC}">
              <a14:shadowObscured xmlns:a14="http://schemas.microsoft.com/office/drawing/2010/main"/>
            </a:ext>
          </a:extLst>
        </p:spPr>
      </p:pic>
      <p:pic>
        <p:nvPicPr>
          <p:cNvPr id="13" name="Picture 12" descr="A person in a suit and tie&#10;&#10;Description automatically generated">
            <a:extLst>
              <a:ext uri="{FF2B5EF4-FFF2-40B4-BE49-F238E27FC236}">
                <a16:creationId xmlns:a16="http://schemas.microsoft.com/office/drawing/2014/main" id="{D911913B-B03E-B13E-43FC-B50A99B5CE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73699" y="2997672"/>
            <a:ext cx="1265098" cy="1388835"/>
          </a:xfrm>
          <a:prstGeom prst="rect">
            <a:avLst/>
          </a:prstGeom>
        </p:spPr>
      </p:pic>
      <p:sp>
        <p:nvSpPr>
          <p:cNvPr id="15" name="TextBox 14">
            <a:extLst>
              <a:ext uri="{FF2B5EF4-FFF2-40B4-BE49-F238E27FC236}">
                <a16:creationId xmlns:a16="http://schemas.microsoft.com/office/drawing/2014/main" id="{34C7010B-7217-C2F0-C62C-92E64F8AA629}"/>
              </a:ext>
            </a:extLst>
          </p:cNvPr>
          <p:cNvSpPr txBox="1"/>
          <p:nvPr/>
        </p:nvSpPr>
        <p:spPr>
          <a:xfrm>
            <a:off x="269360" y="284455"/>
            <a:ext cx="6504338" cy="646331"/>
          </a:xfrm>
          <a:prstGeom prst="rect">
            <a:avLst/>
          </a:prstGeom>
          <a:noFill/>
        </p:spPr>
        <p:txBody>
          <a:bodyPr wrap="square" rtlCol="0">
            <a:spAutoFit/>
          </a:bodyPr>
          <a:lstStyle/>
          <a:p>
            <a:r>
              <a:rPr lang="en-GB" sz="3600" b="1" dirty="0"/>
              <a:t>Education Subgroup members</a:t>
            </a:r>
          </a:p>
        </p:txBody>
      </p:sp>
      <p:sp>
        <p:nvSpPr>
          <p:cNvPr id="16" name="TextBox 15">
            <a:extLst>
              <a:ext uri="{FF2B5EF4-FFF2-40B4-BE49-F238E27FC236}">
                <a16:creationId xmlns:a16="http://schemas.microsoft.com/office/drawing/2014/main" id="{AF3D62C3-746D-CEE6-0363-9CE3377B8583}"/>
              </a:ext>
            </a:extLst>
          </p:cNvPr>
          <p:cNvSpPr txBox="1"/>
          <p:nvPr/>
        </p:nvSpPr>
        <p:spPr>
          <a:xfrm>
            <a:off x="269360" y="4904510"/>
            <a:ext cx="8799616" cy="1200329"/>
          </a:xfrm>
          <a:prstGeom prst="rect">
            <a:avLst/>
          </a:prstGeom>
          <a:noFill/>
        </p:spPr>
        <p:txBody>
          <a:bodyPr wrap="square" rtlCol="0">
            <a:spAutoFit/>
          </a:bodyPr>
          <a:lstStyle/>
          <a:p>
            <a:r>
              <a:rPr lang="en-GB" dirty="0"/>
              <a:t>There are over 25 subgroup members which cover the depth and breadth of the education sector including post 16 expertise. The subgroup are wanting further input from the education sector to shape what we explore as a group dedicated to enhancing safeguarding across the city- please contact us if you have any ideas!</a:t>
            </a:r>
          </a:p>
        </p:txBody>
      </p:sp>
      <p:pic>
        <p:nvPicPr>
          <p:cNvPr id="18" name="Picture 17" descr="A person smiling at the camera&#10;&#10;Description automatically generated">
            <a:extLst>
              <a:ext uri="{FF2B5EF4-FFF2-40B4-BE49-F238E27FC236}">
                <a16:creationId xmlns:a16="http://schemas.microsoft.com/office/drawing/2014/main" id="{F0C12656-B15E-E26E-00CB-10FC71CB6A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26952" y="1269812"/>
            <a:ext cx="1084047" cy="1388835"/>
          </a:xfrm>
          <a:prstGeom prst="rect">
            <a:avLst/>
          </a:prstGeom>
        </p:spPr>
      </p:pic>
      <p:pic>
        <p:nvPicPr>
          <p:cNvPr id="20" name="Picture 19" descr="A person smiling for a picture&#10;&#10;Description automatically generated">
            <a:extLst>
              <a:ext uri="{FF2B5EF4-FFF2-40B4-BE49-F238E27FC236}">
                <a16:creationId xmlns:a16="http://schemas.microsoft.com/office/drawing/2014/main" id="{EDD3EF31-7C9E-F9E5-4AE1-5465968D36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8374557" y="3032146"/>
            <a:ext cx="1388836" cy="1319886"/>
          </a:xfrm>
          <a:prstGeom prst="rect">
            <a:avLst/>
          </a:prstGeom>
        </p:spPr>
      </p:pic>
      <p:pic>
        <p:nvPicPr>
          <p:cNvPr id="2" name="Picture 1">
            <a:extLst>
              <a:ext uri="{FF2B5EF4-FFF2-40B4-BE49-F238E27FC236}">
                <a16:creationId xmlns:a16="http://schemas.microsoft.com/office/drawing/2014/main" id="{65BB22AF-8A33-465A-232A-D19B475F72CE}"/>
              </a:ext>
            </a:extLst>
          </p:cNvPr>
          <p:cNvPicPr/>
          <p:nvPr/>
        </p:nvPicPr>
        <p:blipFill>
          <a:blip r:embed="rId15"/>
          <a:stretch>
            <a:fillRect/>
          </a:stretch>
        </p:blipFill>
        <p:spPr>
          <a:xfrm>
            <a:off x="9976094" y="2997672"/>
            <a:ext cx="1265097" cy="1388835"/>
          </a:xfrm>
          <a:prstGeom prst="rect">
            <a:avLst/>
          </a:prstGeom>
        </p:spPr>
      </p:pic>
    </p:spTree>
    <p:extLst>
      <p:ext uri="{BB962C8B-B14F-4D97-AF65-F5344CB8AC3E}">
        <p14:creationId xmlns:p14="http://schemas.microsoft.com/office/powerpoint/2010/main" val="98862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39FAB4-1120-48E3-A7C0-BD87FCA5AEDB}"/>
              </a:ext>
            </a:extLst>
          </p:cNvPr>
          <p:cNvSpPr>
            <a:spLocks noGrp="1"/>
          </p:cNvSpPr>
          <p:nvPr>
            <p:ph type="body" sz="quarter" idx="10"/>
          </p:nvPr>
        </p:nvSpPr>
        <p:spPr/>
        <p:txBody>
          <a:bodyPr/>
          <a:lstStyle/>
          <a:p>
            <a:r>
              <a:rPr lang="en-US" dirty="0"/>
              <a:t>Education updates </a:t>
            </a:r>
          </a:p>
        </p:txBody>
      </p:sp>
      <p:sp>
        <p:nvSpPr>
          <p:cNvPr id="4" name="TextBox 3">
            <a:extLst>
              <a:ext uri="{FF2B5EF4-FFF2-40B4-BE49-F238E27FC236}">
                <a16:creationId xmlns:a16="http://schemas.microsoft.com/office/drawing/2014/main" id="{21111B17-3513-4127-93FB-99A1BCD7D41C}"/>
              </a:ext>
            </a:extLst>
          </p:cNvPr>
          <p:cNvSpPr txBox="1"/>
          <p:nvPr/>
        </p:nvSpPr>
        <p:spPr>
          <a:xfrm>
            <a:off x="551329" y="1492625"/>
            <a:ext cx="10905565" cy="3693319"/>
          </a:xfrm>
          <a:prstGeom prst="rect">
            <a:avLst/>
          </a:prstGeom>
          <a:noFill/>
        </p:spPr>
        <p:txBody>
          <a:bodyPr wrap="square" rtlCol="0">
            <a:spAutoFit/>
          </a:bodyPr>
          <a:lstStyle/>
          <a:p>
            <a:pPr marL="285750" indent="-285750">
              <a:buFont typeface="Arial" panose="020B0604020202020204" pitchFamily="34" charset="0"/>
              <a:buChar char="•"/>
            </a:pPr>
            <a:r>
              <a:rPr lang="en-GB" dirty="0"/>
              <a:t>New Head of SEND has joined Nottingham City Council – Mark Joshi, </a:t>
            </a:r>
            <a:r>
              <a:rPr lang="en-GB" dirty="0">
                <a:hlinkClick r:id="rId2"/>
              </a:rPr>
              <a:t>mark.joshi@nottinghamcity.gov.uk</a:t>
            </a:r>
            <a:endParaRPr lang="en-GB" dirty="0"/>
          </a:p>
          <a:p>
            <a:pPr marL="285750" indent="-285750">
              <a:buFont typeface="Arial" panose="020B0604020202020204" pitchFamily="34" charset="0"/>
              <a:buChar char="•"/>
            </a:pPr>
            <a:r>
              <a:rPr lang="en-GB" dirty="0"/>
              <a:t>Former Education Welfare Service Manager has left and the new Service Manager will be Sophie Coldrick. However, Sophie is currently on maternity leave so the role is being covered by the management team in that service area plus the Head of Service – Jennifer Hardy, </a:t>
            </a:r>
            <a:r>
              <a:rPr lang="en-GB" dirty="0">
                <a:hlinkClick r:id="rId3"/>
              </a:rPr>
              <a:t>Jennifer.hardy@nottinghamcity.gov.uk</a:t>
            </a:r>
            <a:r>
              <a:rPr lang="en-GB" dirty="0"/>
              <a:t> </a:t>
            </a:r>
          </a:p>
          <a:p>
            <a:pPr marL="285750" indent="-285750">
              <a:buFont typeface="Arial" panose="020B0604020202020204" pitchFamily="34" charset="0"/>
              <a:buChar char="•"/>
            </a:pPr>
            <a:r>
              <a:rPr lang="en-GB" dirty="0"/>
              <a:t>A weekly complex case panel meeting is held in Education every Monday and this panel considers children at risk of non attendance, permanent exclusion or SEN placement breakdown. When the panel is fully up and running, schools will be able to refer to this panel and the enquiry will be triaged as appropriate. Currently, the first referral route is for children not attending school due to their health needs and cases can be referred through the ‘Section 19’ form which has been shared with schools. The complex case process is managed by Anna Glozier and the referral email address is </a:t>
            </a:r>
            <a:r>
              <a:rPr lang="en-GB" dirty="0">
                <a:hlinkClick r:id="rId4"/>
              </a:rPr>
              <a:t>educationcomplexcase@nottinghamcity.gov.uk</a:t>
            </a:r>
            <a:r>
              <a:rPr lang="en-GB" dirty="0"/>
              <a:t> </a:t>
            </a:r>
          </a:p>
          <a:p>
            <a:pPr marL="285750" indent="-285750">
              <a:buFont typeface="Arial" panose="020B0604020202020204" pitchFamily="34" charset="0"/>
              <a:buChar char="•"/>
            </a:pPr>
            <a:r>
              <a:rPr lang="en-GB" dirty="0"/>
              <a:t>Education and Children’s colleagues are working with schools and the Education Sub Group of the Safeguarding Partnership to develop an Educational Neglect policy – which will be shared with schools </a:t>
            </a:r>
            <a:r>
              <a:rPr lang="en-GB"/>
              <a:t>this term.  </a:t>
            </a: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56894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39FAB4-1120-48E3-A7C0-BD87FCA5AEDB}"/>
              </a:ext>
            </a:extLst>
          </p:cNvPr>
          <p:cNvSpPr>
            <a:spLocks noGrp="1"/>
          </p:cNvSpPr>
          <p:nvPr>
            <p:ph type="body" sz="quarter" idx="10"/>
          </p:nvPr>
        </p:nvSpPr>
        <p:spPr>
          <a:xfrm>
            <a:off x="167425" y="234951"/>
            <a:ext cx="10174310" cy="777260"/>
          </a:xfrm>
        </p:spPr>
        <p:txBody>
          <a:bodyPr/>
          <a:lstStyle/>
          <a:p>
            <a:r>
              <a:rPr lang="en-US" dirty="0"/>
              <a:t>Youth Justice Service (YJS)</a:t>
            </a:r>
          </a:p>
        </p:txBody>
      </p:sp>
      <p:pic>
        <p:nvPicPr>
          <p:cNvPr id="4" name="Picture 11" descr="YJS Logo">
            <a:extLst>
              <a:ext uri="{FF2B5EF4-FFF2-40B4-BE49-F238E27FC236}">
                <a16:creationId xmlns:a16="http://schemas.microsoft.com/office/drawing/2014/main" id="{8EA304C7-633B-28EC-902F-438852A55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501" y="100803"/>
            <a:ext cx="797202" cy="71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5BACF3C-FD0F-DD2F-DE49-1F52B9E89561}"/>
              </a:ext>
            </a:extLst>
          </p:cNvPr>
          <p:cNvSpPr/>
          <p:nvPr/>
        </p:nvSpPr>
        <p:spPr>
          <a:xfrm>
            <a:off x="663930" y="1322408"/>
            <a:ext cx="10052236" cy="5172442"/>
          </a:xfrm>
          <a:prstGeom prst="rect">
            <a:avLst/>
          </a:prstGeom>
          <a:ln>
            <a:noFill/>
          </a:ln>
        </p:spPr>
        <p:txBody>
          <a:bodyPr wrap="square" numCol="1">
            <a:spAutoFit/>
          </a:bodyPr>
          <a:lstStyle/>
          <a:p>
            <a:pPr marL="342900" lvl="0" indent="-342900">
              <a:buFont typeface="Arial" panose="020B0604020202020204" pitchFamily="34" charset="0"/>
              <a:buChar char="•"/>
              <a:defRPr/>
            </a:pPr>
            <a:r>
              <a:rPr lang="en-GB" sz="2200" dirty="0"/>
              <a:t>More structured and consistent communication process informed by </a:t>
            </a:r>
            <a:r>
              <a:rPr lang="en-GB" sz="2200" u="sng" dirty="0">
                <a:solidFill>
                  <a:srgbClr val="0563C1"/>
                </a:solidFill>
                <a:latin typeface="Calibri" panose="020F0502020204030204" pitchFamily="34" charset="0"/>
                <a:ea typeface="Calibri" panose="020F0502020204030204" pitchFamily="34" charset="0"/>
                <a:hlinkClick r:id="rId4" tooltip="https://assets.publishing.service.gov.uk/media/65803fe31c0c2a000d18cf40/Working_together_to_safeguard_children_2023_-_statutory_guidance.pdf"/>
              </a:rPr>
              <a:t>Working together to safeguard children 2023</a:t>
            </a:r>
            <a:endParaRPr lang="en-GB" sz="2200" dirty="0"/>
          </a:p>
          <a:p>
            <a:pPr marL="342900" lvl="0" indent="-342900">
              <a:buFont typeface="Arial" panose="020B0604020202020204" pitchFamily="34" charset="0"/>
              <a:buChar char="•"/>
              <a:defRPr/>
            </a:pPr>
            <a:endParaRPr lang="en-GB" sz="1600" dirty="0"/>
          </a:p>
          <a:p>
            <a:pPr marL="342900" lvl="0" indent="-342900">
              <a:buFont typeface="Arial" panose="020B0604020202020204" pitchFamily="34" charset="0"/>
              <a:buChar char="•"/>
              <a:defRPr/>
            </a:pPr>
            <a:r>
              <a:rPr lang="en-GB" sz="2200" dirty="0"/>
              <a:t>Proforma template to be sent to schools as soon as the child becomes known to YJS to support provision of key information:</a:t>
            </a:r>
          </a:p>
          <a:p>
            <a:pPr marL="800100" lvl="1" indent="-342900">
              <a:buFont typeface="Courier New" panose="02070309020205020404" pitchFamily="49" charset="0"/>
              <a:buChar char="o"/>
              <a:defRPr/>
            </a:pPr>
            <a:r>
              <a:rPr lang="en-GB" sz="2200" dirty="0"/>
              <a:t>Reason for YJS involvement	</a:t>
            </a:r>
          </a:p>
          <a:p>
            <a:pPr marL="800100" lvl="1" indent="-342900">
              <a:buFont typeface="Courier New" panose="02070309020205020404" pitchFamily="49" charset="0"/>
              <a:buChar char="o"/>
              <a:defRPr/>
            </a:pPr>
            <a:r>
              <a:rPr lang="en-GB" sz="2200" dirty="0"/>
              <a:t>School knowledge of:</a:t>
            </a:r>
          </a:p>
          <a:p>
            <a:pPr lvl="1">
              <a:defRPr/>
            </a:pPr>
            <a:r>
              <a:rPr lang="en-GB" sz="2200" dirty="0"/>
              <a:t>		- attendance 		- behaviour		- academic abilities </a:t>
            </a:r>
          </a:p>
          <a:p>
            <a:pPr lvl="1">
              <a:defRPr/>
            </a:pPr>
            <a:r>
              <a:rPr lang="en-GB" sz="2200" dirty="0"/>
              <a:t>		- SEND			- pastoral support	- exclusions</a:t>
            </a:r>
          </a:p>
          <a:p>
            <a:pPr lvl="1">
              <a:defRPr/>
            </a:pPr>
            <a:r>
              <a:rPr lang="en-GB" sz="2200" dirty="0"/>
              <a:t>		- Timetable		- relationships with peers/adults</a:t>
            </a:r>
          </a:p>
          <a:p>
            <a:pPr lvl="1">
              <a:defRPr/>
            </a:pPr>
            <a:endParaRPr lang="en-GB" sz="1600" dirty="0"/>
          </a:p>
          <a:p>
            <a:pPr marL="342900" indent="-342900">
              <a:buFont typeface="Arial" panose="020B0604020202020204" pitchFamily="34" charset="0"/>
              <a:buChar char="•"/>
              <a:defRPr/>
            </a:pPr>
            <a:r>
              <a:rPr lang="en-GB" sz="2200" dirty="0"/>
              <a:t>Joint approach to safety planning and risk management including 3-way meetings</a:t>
            </a:r>
          </a:p>
          <a:p>
            <a:pPr marL="342900" indent="-342900">
              <a:buFont typeface="Arial" panose="020B0604020202020204" pitchFamily="34" charset="0"/>
              <a:buChar char="•"/>
              <a:defRPr/>
            </a:pPr>
            <a:endParaRPr lang="en-GB" sz="1600" dirty="0"/>
          </a:p>
          <a:p>
            <a:pPr marL="342900" indent="-342900">
              <a:buFont typeface="Arial" panose="020B0604020202020204" pitchFamily="34" charset="0"/>
              <a:buChar char="•"/>
              <a:defRPr/>
            </a:pPr>
            <a:r>
              <a:rPr lang="en-GB" sz="2200" dirty="0"/>
              <a:t>Develop better understanding of roles and responsibilities across YJS/education </a:t>
            </a:r>
          </a:p>
          <a:p>
            <a:pPr marL="342900" indent="-342900">
              <a:buFont typeface="Arial" panose="020B0604020202020204" pitchFamily="34" charset="0"/>
              <a:buChar char="•"/>
              <a:defRPr/>
            </a:pPr>
            <a:endParaRPr lang="en-GB" sz="2000" dirty="0"/>
          </a:p>
          <a:p>
            <a:pPr marL="457200">
              <a:lnSpc>
                <a:spcPct val="105000"/>
              </a:lnSpc>
            </a:pPr>
            <a:r>
              <a:rPr lang="en-GB" sz="16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10628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500"/>
                                        <p:tgtEl>
                                          <p:spTgt spid="7">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500"/>
                                        <p:tgtEl>
                                          <p:spTgt spid="7">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9" end="9"/>
                                            </p:txEl>
                                          </p:spTgt>
                                        </p:tgtEl>
                                        <p:attrNameLst>
                                          <p:attrName>style.visibility</p:attrName>
                                        </p:attrNameLst>
                                      </p:cBhvr>
                                      <p:to>
                                        <p:strVal val="visible"/>
                                      </p:to>
                                    </p:set>
                                    <p:animEffect transition="in" filter="fade">
                                      <p:cBhvr>
                                        <p:cTn id="36" dur="500"/>
                                        <p:tgtEl>
                                          <p:spTgt spid="7">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11" end="11"/>
                                            </p:txEl>
                                          </p:spTgt>
                                        </p:tgtEl>
                                        <p:attrNameLst>
                                          <p:attrName>style.visibility</p:attrName>
                                        </p:attrNameLst>
                                      </p:cBhvr>
                                      <p:to>
                                        <p:strVal val="visible"/>
                                      </p:to>
                                    </p:set>
                                    <p:animEffect transition="in" filter="fade">
                                      <p:cBhvr>
                                        <p:cTn id="41"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82AD5-2089-D8AE-77B0-956DEB1C26FD}"/>
              </a:ext>
            </a:extLst>
          </p:cNvPr>
          <p:cNvPicPr>
            <a:picLocks noChangeAspect="1"/>
          </p:cNvPicPr>
          <p:nvPr/>
        </p:nvPicPr>
        <p:blipFill>
          <a:blip r:embed="rId2"/>
          <a:stretch>
            <a:fillRect/>
          </a:stretch>
        </p:blipFill>
        <p:spPr>
          <a:xfrm>
            <a:off x="154379" y="412666"/>
            <a:ext cx="5557651" cy="5866410"/>
          </a:xfrm>
          <a:prstGeom prst="rect">
            <a:avLst/>
          </a:prstGeom>
        </p:spPr>
      </p:pic>
      <p:pic>
        <p:nvPicPr>
          <p:cNvPr id="6" name="Picture 5">
            <a:extLst>
              <a:ext uri="{FF2B5EF4-FFF2-40B4-BE49-F238E27FC236}">
                <a16:creationId xmlns:a16="http://schemas.microsoft.com/office/drawing/2014/main" id="{0655AE22-72C0-6DB6-6452-1ECE14632F5C}"/>
              </a:ext>
            </a:extLst>
          </p:cNvPr>
          <p:cNvPicPr>
            <a:picLocks noChangeAspect="1"/>
          </p:cNvPicPr>
          <p:nvPr/>
        </p:nvPicPr>
        <p:blipFill>
          <a:blip r:embed="rId3"/>
          <a:stretch>
            <a:fillRect/>
          </a:stretch>
        </p:blipFill>
        <p:spPr>
          <a:xfrm rot="955928">
            <a:off x="6007765" y="640915"/>
            <a:ext cx="4759103" cy="5559497"/>
          </a:xfrm>
          <a:prstGeom prst="rect">
            <a:avLst/>
          </a:prstGeom>
        </p:spPr>
      </p:pic>
    </p:spTree>
    <p:extLst>
      <p:ext uri="{BB962C8B-B14F-4D97-AF65-F5344CB8AC3E}">
        <p14:creationId xmlns:p14="http://schemas.microsoft.com/office/powerpoint/2010/main" val="23888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39FAB4-1120-48E3-A7C0-BD87FCA5AEDB}"/>
              </a:ext>
            </a:extLst>
          </p:cNvPr>
          <p:cNvSpPr>
            <a:spLocks noGrp="1"/>
          </p:cNvSpPr>
          <p:nvPr>
            <p:ph type="body" sz="quarter" idx="10"/>
          </p:nvPr>
        </p:nvSpPr>
        <p:spPr>
          <a:xfrm>
            <a:off x="167425" y="234951"/>
            <a:ext cx="10174310" cy="777260"/>
          </a:xfrm>
        </p:spPr>
        <p:txBody>
          <a:bodyPr/>
          <a:lstStyle/>
          <a:p>
            <a:r>
              <a:rPr lang="en-US" dirty="0"/>
              <a:t>YJS contacts and referrals</a:t>
            </a:r>
          </a:p>
        </p:txBody>
      </p:sp>
      <p:pic>
        <p:nvPicPr>
          <p:cNvPr id="4" name="Picture 11" descr="YJS Logo">
            <a:extLst>
              <a:ext uri="{FF2B5EF4-FFF2-40B4-BE49-F238E27FC236}">
                <a16:creationId xmlns:a16="http://schemas.microsoft.com/office/drawing/2014/main" id="{8EA304C7-633B-28EC-902F-438852A55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9439" y="110802"/>
            <a:ext cx="797202" cy="71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20112E30-2262-7FB4-5606-1487250F1407}"/>
              </a:ext>
            </a:extLst>
          </p:cNvPr>
          <p:cNvSpPr txBox="1">
            <a:spLocks/>
          </p:cNvSpPr>
          <p:nvPr/>
        </p:nvSpPr>
        <p:spPr>
          <a:xfrm>
            <a:off x="633181" y="1666902"/>
            <a:ext cx="11325497" cy="47208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For enquiries about this process, a specific child, or for information advice and guidance:</a:t>
            </a:r>
          </a:p>
          <a:p>
            <a:pPr marL="457200" lvl="1" indent="0">
              <a:buNone/>
            </a:pPr>
            <a:r>
              <a:rPr lang="en-US" dirty="0"/>
              <a:t>Look at our website </a:t>
            </a:r>
            <a:r>
              <a:rPr lang="en-US" sz="2000" dirty="0">
                <a:hlinkClick r:id="rId4"/>
              </a:rPr>
              <a:t>https://www.nottinghamcity.gov.uk/information-for-residents/children-and-families/welcome-to-the-youth-justice-service/</a:t>
            </a:r>
            <a:endParaRPr lang="en-US" sz="2000" dirty="0"/>
          </a:p>
          <a:p>
            <a:pPr marL="457200" lvl="1" indent="0">
              <a:buNone/>
            </a:pPr>
            <a:r>
              <a:rPr lang="en-US" sz="2000" dirty="0"/>
              <a:t>Email </a:t>
            </a:r>
            <a:r>
              <a:rPr lang="en-US" sz="2000" dirty="0">
                <a:hlinkClick r:id="rId5"/>
              </a:rPr>
              <a:t>T</a:t>
            </a:r>
            <a:r>
              <a:rPr lang="en-US" sz="2000" dirty="0">
                <a:hlinkClick r:id="rId6"/>
              </a:rPr>
              <a:t>homas.Cullen@nottinghamcity.gov.uk </a:t>
            </a:r>
            <a:r>
              <a:rPr lang="en-US" sz="2000" dirty="0"/>
              <a:t>or call 07432 721245</a:t>
            </a:r>
          </a:p>
          <a:p>
            <a:pPr marL="0" indent="0">
              <a:buNone/>
            </a:pPr>
            <a:endParaRPr lang="en-US" sz="2000" u="sng" dirty="0"/>
          </a:p>
          <a:p>
            <a:r>
              <a:rPr lang="en-US" dirty="0"/>
              <a:t>To enquire about, or make a referral to the YJS Prevention service (Targeted Youth Support):</a:t>
            </a:r>
          </a:p>
          <a:p>
            <a:pPr marL="457200" lvl="1" indent="0">
              <a:buNone/>
            </a:pPr>
            <a:r>
              <a:rPr lang="en-US" dirty="0"/>
              <a:t>Email </a:t>
            </a:r>
            <a:r>
              <a:rPr lang="en-US" dirty="0">
                <a:hlinkClick r:id="rId7"/>
              </a:rPr>
              <a:t>EVRHub@nottinghamcity.gov.uk</a:t>
            </a:r>
            <a:r>
              <a:rPr lang="en-US" dirty="0"/>
              <a:t> or call 0115 9159400 to speak to Kirsty Davison</a:t>
            </a:r>
          </a:p>
          <a:p>
            <a:endParaRPr lang="en-US" sz="2000" dirty="0"/>
          </a:p>
          <a:p>
            <a:r>
              <a:rPr lang="en-US" dirty="0"/>
              <a:t>For other queries: </a:t>
            </a:r>
          </a:p>
          <a:p>
            <a:pPr marL="457200" lvl="1" indent="0">
              <a:buNone/>
            </a:pPr>
            <a:r>
              <a:rPr lang="en-US" dirty="0"/>
              <a:t>Email </a:t>
            </a:r>
            <a:r>
              <a:rPr lang="en-US" u="sng" dirty="0">
                <a:hlinkClick r:id="rId8"/>
              </a:rPr>
              <a:t>YJS@Nottinghamcity.gov.uk</a:t>
            </a:r>
            <a:r>
              <a:rPr lang="en-US" dirty="0"/>
              <a:t> or call to speak to our Duty officer/Business support on 0115 9159400</a:t>
            </a:r>
          </a:p>
          <a:p>
            <a:endParaRPr lang="en-US" sz="2400" dirty="0"/>
          </a:p>
          <a:p>
            <a:pPr marL="0" indent="0">
              <a:buNone/>
            </a:pPr>
            <a:endParaRPr lang="en-US" sz="2400" dirty="0"/>
          </a:p>
          <a:p>
            <a:pPr marL="0"/>
            <a:endParaRPr lang="en-US" sz="2400" dirty="0"/>
          </a:p>
          <a:p>
            <a:endParaRPr lang="en-US" sz="2400" dirty="0"/>
          </a:p>
        </p:txBody>
      </p:sp>
    </p:spTree>
    <p:extLst>
      <p:ext uri="{BB962C8B-B14F-4D97-AF65-F5344CB8AC3E}">
        <p14:creationId xmlns:p14="http://schemas.microsoft.com/office/powerpoint/2010/main" val="370723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08000" y="0"/>
            <a:ext cx="12700000" cy="6934200"/>
          </a:xfrm>
          <a:custGeom>
            <a:avLst/>
            <a:gdLst/>
            <a:ahLst/>
            <a:cxnLst/>
            <a:rect l="l" t="t" r="r" b="b"/>
            <a:pathLst>
              <a:path w="14312348" h="10287000">
                <a:moveTo>
                  <a:pt x="0" y="0"/>
                </a:moveTo>
                <a:lnTo>
                  <a:pt x="14312348" y="0"/>
                </a:lnTo>
                <a:lnTo>
                  <a:pt x="14312348" y="10287000"/>
                </a:lnTo>
                <a:lnTo>
                  <a:pt x="0" y="10287000"/>
                </a:lnTo>
                <a:lnTo>
                  <a:pt x="0" y="0"/>
                </a:lnTo>
                <a:close/>
              </a:path>
            </a:pathLst>
          </a:custGeom>
          <a:blipFill>
            <a:blip r:embed="rId3" cstate="email">
              <a:alphaModFix amt="97000"/>
              <a:extLst>
                <a:ext uri="{28A0092B-C50C-407E-A947-70E740481C1C}">
                  <a14:useLocalDpi xmlns:a14="http://schemas.microsoft.com/office/drawing/2010/main"/>
                </a:ext>
              </a:extLst>
            </a:blip>
            <a:stretch>
              <a:fillRect/>
            </a:stretch>
          </a:blipFill>
        </p:spPr>
        <p:txBody>
          <a:bodyPr/>
          <a:lstStyle/>
          <a:p>
            <a:endParaRPr lang="en-GB"/>
          </a:p>
        </p:txBody>
      </p:sp>
      <p:sp>
        <p:nvSpPr>
          <p:cNvPr id="4" name="TextBox 4"/>
          <p:cNvSpPr txBox="1"/>
          <p:nvPr/>
        </p:nvSpPr>
        <p:spPr>
          <a:xfrm>
            <a:off x="4570065" y="1193800"/>
            <a:ext cx="2543871" cy="615553"/>
          </a:xfrm>
          <a:prstGeom prst="rect">
            <a:avLst/>
          </a:prstGeom>
        </p:spPr>
        <p:txBody>
          <a:bodyPr lIns="0" tIns="0" rIns="0" bIns="0" rtlCol="0" anchor="t">
            <a:spAutoFit/>
          </a:bodyPr>
          <a:lstStyle/>
          <a:p>
            <a:pPr defTabSz="609630">
              <a:lnSpc>
                <a:spcPts val="4800"/>
              </a:lnSpc>
            </a:pPr>
            <a:r>
              <a:rPr lang="en-US" sz="4000" dirty="0">
                <a:solidFill>
                  <a:srgbClr val="896AA5"/>
                </a:solidFill>
                <a:latin typeface="Raleway"/>
              </a:rPr>
              <a:t>Questions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8DD32D-B887-465A-BC03-678F602B91DE}"/>
              </a:ext>
            </a:extLst>
          </p:cNvPr>
          <p:cNvSpPr>
            <a:spLocks noGrp="1"/>
          </p:cNvSpPr>
          <p:nvPr>
            <p:ph type="body" sz="quarter" idx="10"/>
          </p:nvPr>
        </p:nvSpPr>
        <p:spPr>
          <a:xfrm>
            <a:off x="3319464" y="2745484"/>
            <a:ext cx="7859713" cy="683516"/>
          </a:xfrm>
        </p:spPr>
        <p:txBody>
          <a:bodyPr/>
          <a:lstStyle/>
          <a:p>
            <a:r>
              <a:rPr lang="en-GB" sz="5400" dirty="0"/>
              <a:t>BREAK</a:t>
            </a:r>
          </a:p>
        </p:txBody>
      </p:sp>
    </p:spTree>
    <p:extLst>
      <p:ext uri="{BB962C8B-B14F-4D97-AF65-F5344CB8AC3E}">
        <p14:creationId xmlns:p14="http://schemas.microsoft.com/office/powerpoint/2010/main" val="37079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53F84-28FB-F938-DE28-0CA36828996D}"/>
              </a:ext>
            </a:extLst>
          </p:cNvPr>
          <p:cNvSpPr>
            <a:spLocks noGrp="1"/>
          </p:cNvSpPr>
          <p:nvPr>
            <p:ph type="ctrTitle"/>
          </p:nvPr>
        </p:nvSpPr>
        <p:spPr/>
        <p:txBody>
          <a:bodyPr/>
          <a:lstStyle/>
          <a:p>
            <a:r>
              <a:rPr lang="en-GB" b="1" u="sng" dirty="0"/>
              <a:t>Strategy Discussions</a:t>
            </a:r>
          </a:p>
        </p:txBody>
      </p:sp>
      <p:pic>
        <p:nvPicPr>
          <p:cNvPr id="4098" name="Picture 3">
            <a:extLst>
              <a:ext uri="{FF2B5EF4-FFF2-40B4-BE49-F238E27FC236}">
                <a16:creationId xmlns:a16="http://schemas.microsoft.com/office/drawing/2014/main" id="{40FE4F8C-BE87-4A5A-9BA8-EBE18561C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466900"/>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545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72DA39-8FE1-FAC0-D7D3-A4A3592F8EDC}"/>
              </a:ext>
            </a:extLst>
          </p:cNvPr>
          <p:cNvSpPr>
            <a:spLocks noGrp="1"/>
          </p:cNvSpPr>
          <p:nvPr>
            <p:ph idx="1"/>
          </p:nvPr>
        </p:nvSpPr>
        <p:spPr>
          <a:xfrm>
            <a:off x="838200" y="1183941"/>
            <a:ext cx="10515600" cy="4351338"/>
          </a:xfrm>
        </p:spPr>
        <p:txBody>
          <a:bodyPr>
            <a:normAutofit fontScale="92500" lnSpcReduction="20000"/>
          </a:bodyPr>
          <a:lstStyle/>
          <a:p>
            <a:pPr>
              <a:lnSpc>
                <a:spcPct val="115000"/>
              </a:lnSpc>
              <a:spcAft>
                <a:spcPts val="1000"/>
              </a:spcAft>
            </a:pP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15000"/>
              </a:lnSpc>
              <a:spcAft>
                <a:spcPts val="1000"/>
              </a:spcAft>
              <a:buNone/>
            </a:pPr>
            <a:r>
              <a:rPr lang="en-GB" b="1" dirty="0"/>
              <a:t>Detective Inspector Amy </a:t>
            </a:r>
            <a:r>
              <a:rPr lang="en-GB" b="1" dirty="0" err="1"/>
              <a:t>Revill</a:t>
            </a:r>
            <a:r>
              <a:rPr lang="en-GB" b="1" dirty="0"/>
              <a:t> </a:t>
            </a:r>
            <a:br>
              <a:rPr lang="en-GB" dirty="0"/>
            </a:br>
            <a:r>
              <a:rPr lang="en-GB" dirty="0"/>
              <a:t>Multi-Agency Safeguarding Hub (MASH) and Internet Child Exploitation Team (ICET)</a:t>
            </a:r>
            <a:br>
              <a:rPr lang="en-GB" dirty="0"/>
            </a:br>
            <a:br>
              <a:rPr lang="en-GB" dirty="0"/>
            </a:br>
            <a:r>
              <a:rPr lang="en-GB" b="1" dirty="0"/>
              <a:t>Rachel </a:t>
            </a:r>
            <a:r>
              <a:rPr lang="en-GB" b="1" dirty="0" err="1"/>
              <a:t>Eltoft-Prest</a:t>
            </a:r>
            <a:br>
              <a:rPr lang="en-GB" dirty="0"/>
            </a:br>
            <a:r>
              <a:rPr lang="en-GB" dirty="0"/>
              <a:t>Acting Safeguarding Service Manager (MASH Health)</a:t>
            </a:r>
            <a:br>
              <a:rPr lang="en-GB" dirty="0"/>
            </a:br>
            <a:br>
              <a:rPr lang="en-GB" dirty="0"/>
            </a:br>
            <a:r>
              <a:rPr lang="en-GB" b="1" dirty="0"/>
              <a:t>Richard McCrea</a:t>
            </a:r>
            <a:br>
              <a:rPr lang="en-GB" dirty="0"/>
            </a:br>
            <a:r>
              <a:rPr lang="en-GB" dirty="0"/>
              <a:t>Interim Service Management Duty and Assessment</a:t>
            </a:r>
            <a:endParaRPr lang="en-GB" sz="4000" dirty="0"/>
          </a:p>
        </p:txBody>
      </p:sp>
      <p:pic>
        <p:nvPicPr>
          <p:cNvPr id="4" name="Picture 3">
            <a:extLst>
              <a:ext uri="{FF2B5EF4-FFF2-40B4-BE49-F238E27FC236}">
                <a16:creationId xmlns:a16="http://schemas.microsoft.com/office/drawing/2014/main" id="{CF232893-BC74-481D-97DE-0B0039572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1681" y="284956"/>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908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67D6-9F42-7046-AF46-B80773432152}"/>
              </a:ext>
            </a:extLst>
          </p:cNvPr>
          <p:cNvSpPr>
            <a:spLocks noGrp="1"/>
          </p:cNvSpPr>
          <p:nvPr>
            <p:ph type="title"/>
          </p:nvPr>
        </p:nvSpPr>
        <p:spPr/>
        <p:txBody>
          <a:bodyPr/>
          <a:lstStyle/>
          <a:p>
            <a:r>
              <a:rPr lang="en-GB" b="1" u="sng" dirty="0"/>
              <a:t>Learning Objectives </a:t>
            </a:r>
          </a:p>
        </p:txBody>
      </p:sp>
      <p:sp>
        <p:nvSpPr>
          <p:cNvPr id="3" name="Content Placeholder 2">
            <a:extLst>
              <a:ext uri="{FF2B5EF4-FFF2-40B4-BE49-F238E27FC236}">
                <a16:creationId xmlns:a16="http://schemas.microsoft.com/office/drawing/2014/main" id="{DC72DA39-8FE1-FAC0-D7D3-A4A3592F8EDC}"/>
              </a:ext>
            </a:extLst>
          </p:cNvPr>
          <p:cNvSpPr>
            <a:spLocks noGrp="1"/>
          </p:cNvSpPr>
          <p:nvPr>
            <p:ph idx="1"/>
          </p:nvPr>
        </p:nvSpPr>
        <p:spPr/>
        <p:txBody>
          <a:bodyPr/>
          <a:lstStyle/>
          <a:p>
            <a:pPr>
              <a:lnSpc>
                <a:spcPct val="115000"/>
              </a:lnSpc>
              <a:spcAft>
                <a:spcPts val="1000"/>
              </a:spcAft>
            </a:pPr>
            <a:endParaRPr lang="en-GB" sz="3200" kern="100" dirty="0">
              <a:effectLst/>
              <a:ea typeface="Calibri" panose="020F0502020204030204" pitchFamily="34" charset="0"/>
              <a:cs typeface="Times New Roman" panose="02020603050405020304" pitchFamily="18" charset="0"/>
            </a:endParaRPr>
          </a:p>
          <a:p>
            <a:pPr>
              <a:lnSpc>
                <a:spcPct val="115000"/>
              </a:lnSpc>
              <a:spcAft>
                <a:spcPts val="1000"/>
              </a:spcAft>
            </a:pPr>
            <a:r>
              <a:rPr lang="en-GB" sz="3200" kern="100" dirty="0">
                <a:effectLst/>
                <a:ea typeface="Calibri" panose="020F0502020204030204" pitchFamily="34" charset="0"/>
                <a:cs typeface="Times New Roman" panose="02020603050405020304" pitchFamily="18" charset="0"/>
              </a:rPr>
              <a:t>What is a strategy discussion?</a:t>
            </a:r>
          </a:p>
          <a:p>
            <a:pPr>
              <a:lnSpc>
                <a:spcPct val="115000"/>
              </a:lnSpc>
              <a:spcAft>
                <a:spcPts val="1000"/>
              </a:spcAft>
            </a:pPr>
            <a:r>
              <a:rPr lang="en-GB" sz="3200" kern="100" dirty="0">
                <a:effectLst/>
                <a:ea typeface="Calibri" panose="020F0502020204030204" pitchFamily="34" charset="0"/>
                <a:cs typeface="Times New Roman" panose="02020603050405020304" pitchFamily="18" charset="0"/>
              </a:rPr>
              <a:t>How can Education assist to achieve the best outcomes? </a:t>
            </a:r>
            <a:endParaRPr lang="en-GB" sz="3200" kern="100" dirty="0">
              <a:ea typeface="Calibri" panose="020F0502020204030204" pitchFamily="34" charset="0"/>
              <a:cs typeface="Times New Roman" panose="02020603050405020304" pitchFamily="18" charset="0"/>
            </a:endParaRPr>
          </a:p>
          <a:p>
            <a:pPr>
              <a:lnSpc>
                <a:spcPct val="115000"/>
              </a:lnSpc>
              <a:spcAft>
                <a:spcPts val="1000"/>
              </a:spcAft>
            </a:pPr>
            <a:r>
              <a:rPr lang="en-GB" sz="3200" kern="100" dirty="0">
                <a:effectLst/>
                <a:ea typeface="Calibri" panose="020F0502020204030204" pitchFamily="34" charset="0"/>
                <a:cs typeface="Times New Roman" panose="02020603050405020304" pitchFamily="18" charset="0"/>
              </a:rPr>
              <a:t>The life of a referral to social care?</a:t>
            </a:r>
          </a:p>
          <a:p>
            <a:endParaRPr lang="en-GB" dirty="0"/>
          </a:p>
        </p:txBody>
      </p:sp>
      <p:pic>
        <p:nvPicPr>
          <p:cNvPr id="4" name="Picture 3">
            <a:extLst>
              <a:ext uri="{FF2B5EF4-FFF2-40B4-BE49-F238E27FC236}">
                <a16:creationId xmlns:a16="http://schemas.microsoft.com/office/drawing/2014/main" id="{CF232893-BC74-481D-97DE-0B0039572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9504" y="365125"/>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82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A7499D-F8D5-40FD-87D3-969973CD4A47}"/>
              </a:ext>
            </a:extLst>
          </p:cNvPr>
          <p:cNvSpPr>
            <a:spLocks noGrp="1"/>
          </p:cNvSpPr>
          <p:nvPr>
            <p:ph type="body" sz="quarter" idx="10"/>
          </p:nvPr>
        </p:nvSpPr>
        <p:spPr/>
        <p:txBody>
          <a:bodyPr/>
          <a:lstStyle/>
          <a:p>
            <a:r>
              <a:rPr lang="en-GB" dirty="0"/>
              <a:t>Network content-agenda</a:t>
            </a:r>
          </a:p>
        </p:txBody>
      </p:sp>
      <p:graphicFrame>
        <p:nvGraphicFramePr>
          <p:cNvPr id="6" name="Table 5">
            <a:extLst>
              <a:ext uri="{FF2B5EF4-FFF2-40B4-BE49-F238E27FC236}">
                <a16:creationId xmlns:a16="http://schemas.microsoft.com/office/drawing/2014/main" id="{A0412913-EF0C-CC2D-4D28-D1F43EAF54CE}"/>
              </a:ext>
            </a:extLst>
          </p:cNvPr>
          <p:cNvGraphicFramePr>
            <a:graphicFrameLocks noGrp="1"/>
          </p:cNvGraphicFramePr>
          <p:nvPr>
            <p:extLst>
              <p:ext uri="{D42A27DB-BD31-4B8C-83A1-F6EECF244321}">
                <p14:modId xmlns:p14="http://schemas.microsoft.com/office/powerpoint/2010/main" val="3424959191"/>
              </p:ext>
            </p:extLst>
          </p:nvPr>
        </p:nvGraphicFramePr>
        <p:xfrm>
          <a:off x="401452" y="1101968"/>
          <a:ext cx="8647928" cy="5169878"/>
        </p:xfrm>
        <a:graphic>
          <a:graphicData uri="http://schemas.openxmlformats.org/drawingml/2006/table">
            <a:tbl>
              <a:tblPr firstRow="1" firstCol="1" bandRow="1">
                <a:tableStyleId>{5C22544A-7EE6-4342-B048-85BDC9FD1C3A}</a:tableStyleId>
              </a:tblPr>
              <a:tblGrid>
                <a:gridCol w="510395">
                  <a:extLst>
                    <a:ext uri="{9D8B030D-6E8A-4147-A177-3AD203B41FA5}">
                      <a16:colId xmlns:a16="http://schemas.microsoft.com/office/drawing/2014/main" val="929028987"/>
                    </a:ext>
                  </a:extLst>
                </a:gridCol>
                <a:gridCol w="895519">
                  <a:extLst>
                    <a:ext uri="{9D8B030D-6E8A-4147-A177-3AD203B41FA5}">
                      <a16:colId xmlns:a16="http://schemas.microsoft.com/office/drawing/2014/main" val="3904062340"/>
                    </a:ext>
                  </a:extLst>
                </a:gridCol>
                <a:gridCol w="3928259">
                  <a:extLst>
                    <a:ext uri="{9D8B030D-6E8A-4147-A177-3AD203B41FA5}">
                      <a16:colId xmlns:a16="http://schemas.microsoft.com/office/drawing/2014/main" val="474455782"/>
                    </a:ext>
                  </a:extLst>
                </a:gridCol>
                <a:gridCol w="3313755">
                  <a:extLst>
                    <a:ext uri="{9D8B030D-6E8A-4147-A177-3AD203B41FA5}">
                      <a16:colId xmlns:a16="http://schemas.microsoft.com/office/drawing/2014/main" val="3381768382"/>
                    </a:ext>
                  </a:extLst>
                </a:gridCol>
              </a:tblGrid>
              <a:tr h="251170">
                <a:tc>
                  <a:txBody>
                    <a:bodyPr/>
                    <a:lstStyle/>
                    <a:p>
                      <a:pPr algn="l">
                        <a:lnSpc>
                          <a:spcPct val="150000"/>
                        </a:lnSpc>
                      </a:pPr>
                      <a:r>
                        <a:rPr lang="en-GB" sz="1200">
                          <a:effectLst/>
                        </a:rPr>
                        <a:t>No</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nchor="ctr"/>
                </a:tc>
                <a:tc>
                  <a:txBody>
                    <a:bodyPr/>
                    <a:lstStyle/>
                    <a:p>
                      <a:pPr algn="l">
                        <a:lnSpc>
                          <a:spcPct val="150000"/>
                        </a:lnSpc>
                      </a:pPr>
                      <a:r>
                        <a:rPr lang="en-GB" sz="1200">
                          <a:effectLst/>
                        </a:rPr>
                        <a:t> </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tc>
                  <a:txBody>
                    <a:bodyPr/>
                    <a:lstStyle/>
                    <a:p>
                      <a:pPr algn="l">
                        <a:lnSpc>
                          <a:spcPct val="150000"/>
                        </a:lnSpc>
                      </a:pPr>
                      <a:r>
                        <a:rPr lang="en-GB" sz="1200" dirty="0">
                          <a:effectLst/>
                        </a:rPr>
                        <a:t>Agenda Items</a:t>
                      </a:r>
                      <a:endParaRPr lang="en-GB" sz="8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nchor="ctr"/>
                </a:tc>
                <a:tc>
                  <a:txBody>
                    <a:bodyPr/>
                    <a:lstStyle/>
                    <a:p>
                      <a:pPr marL="474345" indent="-474345" algn="l">
                        <a:lnSpc>
                          <a:spcPct val="150000"/>
                        </a:lnSpc>
                      </a:pPr>
                      <a:r>
                        <a:rPr lang="en-GB" sz="1200">
                          <a:effectLst/>
                        </a:rPr>
                        <a:t>Speaker</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nchor="ctr"/>
                </a:tc>
                <a:extLst>
                  <a:ext uri="{0D108BD9-81ED-4DB2-BD59-A6C34878D82A}">
                    <a16:rowId xmlns:a16="http://schemas.microsoft.com/office/drawing/2014/main" val="1612549201"/>
                  </a:ext>
                </a:extLst>
              </a:tr>
              <a:tr h="1529557">
                <a:tc>
                  <a:txBody>
                    <a:bodyPr/>
                    <a:lstStyle/>
                    <a:p>
                      <a:pPr algn="l">
                        <a:lnSpc>
                          <a:spcPct val="150000"/>
                        </a:lnSpc>
                      </a:pPr>
                      <a:r>
                        <a:rPr lang="en-GB" sz="1200">
                          <a:effectLst/>
                        </a:rPr>
                        <a:t>1</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nchor="ctr"/>
                </a:tc>
                <a:tc>
                  <a:txBody>
                    <a:bodyPr/>
                    <a:lstStyle/>
                    <a:p>
                      <a:pPr algn="l">
                        <a:lnSpc>
                          <a:spcPct val="150000"/>
                        </a:lnSpc>
                      </a:pPr>
                      <a:r>
                        <a:rPr lang="en-GB" sz="1200">
                          <a:effectLst/>
                        </a:rPr>
                        <a:t>09:30-09:45</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tc>
                  <a:txBody>
                    <a:bodyPr/>
                    <a:lstStyle/>
                    <a:p>
                      <a:pPr algn="l">
                        <a:lnSpc>
                          <a:spcPct val="150000"/>
                        </a:lnSpc>
                      </a:pPr>
                      <a:r>
                        <a:rPr lang="en-GB" sz="1200">
                          <a:effectLst/>
                        </a:rPr>
                        <a:t>Welcome and Outline</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tc>
                  <a:txBody>
                    <a:bodyPr/>
                    <a:lstStyle/>
                    <a:p>
                      <a:pPr algn="l"/>
                      <a:r>
                        <a:rPr lang="en-GB" sz="1200" dirty="0">
                          <a:effectLst/>
                        </a:rPr>
                        <a:t>John Matravers, Head of Safeguarding Children’s Integrated Services-Nottingham City Council and Nicholas Lee, Director of Education Services</a:t>
                      </a:r>
                      <a:endParaRPr lang="en-GB" sz="800" dirty="0">
                        <a:effectLst/>
                      </a:endParaRPr>
                    </a:p>
                    <a:p>
                      <a:pPr algn="l"/>
                      <a:r>
                        <a:rPr lang="en-GB" sz="1200" dirty="0">
                          <a:effectLst/>
                        </a:rPr>
                        <a:t> </a:t>
                      </a:r>
                      <a:endParaRPr lang="en-GB" sz="8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extLst>
                  <a:ext uri="{0D108BD9-81ED-4DB2-BD59-A6C34878D82A}">
                    <a16:rowId xmlns:a16="http://schemas.microsoft.com/office/drawing/2014/main" val="2007906759"/>
                  </a:ext>
                </a:extLst>
              </a:tr>
              <a:tr h="1092540">
                <a:tc>
                  <a:txBody>
                    <a:bodyPr/>
                    <a:lstStyle/>
                    <a:p>
                      <a:pPr algn="l">
                        <a:lnSpc>
                          <a:spcPct val="150000"/>
                        </a:lnSpc>
                      </a:pPr>
                      <a:r>
                        <a:rPr lang="en-GB" sz="1200">
                          <a:effectLst/>
                        </a:rPr>
                        <a:t>2</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nchor="ctr"/>
                </a:tc>
                <a:tc>
                  <a:txBody>
                    <a:bodyPr/>
                    <a:lstStyle/>
                    <a:p>
                      <a:pPr algn="l"/>
                      <a:r>
                        <a:rPr lang="en-GB" sz="1200">
                          <a:effectLst/>
                        </a:rPr>
                        <a:t>09:45-</a:t>
                      </a:r>
                      <a:endParaRPr lang="en-GB" sz="800">
                        <a:effectLst/>
                      </a:endParaRPr>
                    </a:p>
                    <a:p>
                      <a:pPr algn="l"/>
                      <a:r>
                        <a:rPr lang="en-GB" sz="1200">
                          <a:effectLst/>
                        </a:rPr>
                        <a:t>10:10</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tc>
                  <a:txBody>
                    <a:bodyPr/>
                    <a:lstStyle/>
                    <a:p>
                      <a:pPr algn="l"/>
                      <a:r>
                        <a:rPr lang="en-GB" sz="1200">
                          <a:effectLst/>
                        </a:rPr>
                        <a:t>National and Local Updates</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tc>
                  <a:txBody>
                    <a:bodyPr/>
                    <a:lstStyle/>
                    <a:p>
                      <a:pPr algn="l"/>
                      <a:r>
                        <a:rPr lang="en-GB" sz="1200">
                          <a:effectLst/>
                        </a:rPr>
                        <a:t>Ben Osifo, NCSCP Business Manager and Claire Maclean, School and Education Safeguarding Coordinator </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extLst>
                  <a:ext uri="{0D108BD9-81ED-4DB2-BD59-A6C34878D82A}">
                    <a16:rowId xmlns:a16="http://schemas.microsoft.com/office/drawing/2014/main" val="2173546665"/>
                  </a:ext>
                </a:extLst>
              </a:tr>
              <a:tr h="492781">
                <a:tc>
                  <a:txBody>
                    <a:bodyPr/>
                    <a:lstStyle/>
                    <a:p>
                      <a:pPr algn="l">
                        <a:lnSpc>
                          <a:spcPct val="150000"/>
                        </a:lnSpc>
                      </a:pPr>
                      <a:r>
                        <a:rPr lang="en-GB" sz="1200">
                          <a:effectLst/>
                        </a:rPr>
                        <a:t>4</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nchor="ctr"/>
                </a:tc>
                <a:tc>
                  <a:txBody>
                    <a:bodyPr/>
                    <a:lstStyle/>
                    <a:p>
                      <a:pPr algn="l"/>
                      <a:r>
                        <a:rPr lang="en-GB" sz="1200">
                          <a:effectLst/>
                        </a:rPr>
                        <a:t>10:10- 10:30</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tc>
                  <a:txBody>
                    <a:bodyPr/>
                    <a:lstStyle/>
                    <a:p>
                      <a:pPr algn="l"/>
                      <a:r>
                        <a:rPr lang="en-GB" sz="1200">
                          <a:effectLst/>
                        </a:rPr>
                        <a:t>Break</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tc>
                  <a:txBody>
                    <a:bodyPr/>
                    <a:lstStyle/>
                    <a:p>
                      <a:pPr algn="l"/>
                      <a:r>
                        <a:rPr lang="en-GB" sz="1200">
                          <a:effectLst/>
                        </a:rPr>
                        <a:t> </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extLst>
                  <a:ext uri="{0D108BD9-81ED-4DB2-BD59-A6C34878D82A}">
                    <a16:rowId xmlns:a16="http://schemas.microsoft.com/office/drawing/2014/main" val="1812203685"/>
                  </a:ext>
                </a:extLst>
              </a:tr>
              <a:tr h="1311049">
                <a:tc>
                  <a:txBody>
                    <a:bodyPr/>
                    <a:lstStyle/>
                    <a:p>
                      <a:pPr algn="l">
                        <a:lnSpc>
                          <a:spcPct val="150000"/>
                        </a:lnSpc>
                      </a:pPr>
                      <a:r>
                        <a:rPr lang="en-GB" sz="1200">
                          <a:effectLst/>
                        </a:rPr>
                        <a:t>5</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nchor="ctr"/>
                </a:tc>
                <a:tc>
                  <a:txBody>
                    <a:bodyPr/>
                    <a:lstStyle/>
                    <a:p>
                      <a:pPr algn="l"/>
                      <a:r>
                        <a:rPr lang="en-GB" sz="1200">
                          <a:effectLst/>
                        </a:rPr>
                        <a:t>10:30-11:50</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tc>
                  <a:txBody>
                    <a:bodyPr/>
                    <a:lstStyle/>
                    <a:p>
                      <a:pPr algn="l"/>
                      <a:r>
                        <a:rPr lang="en-GB" sz="1200">
                          <a:effectLst/>
                        </a:rPr>
                        <a:t>Strategy Discussions</a:t>
                      </a:r>
                      <a:endParaRPr lang="en-GB" sz="800">
                        <a:effectLst/>
                      </a:endParaRPr>
                    </a:p>
                    <a:p>
                      <a:pPr algn="l"/>
                      <a:r>
                        <a:rPr lang="en-GB" sz="1200">
                          <a:effectLst/>
                        </a:rPr>
                        <a:t> </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tc>
                  <a:txBody>
                    <a:bodyPr/>
                    <a:lstStyle/>
                    <a:p>
                      <a:pPr algn="l"/>
                      <a:r>
                        <a:rPr lang="en-GB" sz="1200">
                          <a:effectLst/>
                        </a:rPr>
                        <a:t>A Revill, Detective Inspector, R Eltoft-Prest, Acting Safeguarding Service Manager (MASH Health) and R McCrea, Acting Duty Service Manager</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extLst>
                  <a:ext uri="{0D108BD9-81ED-4DB2-BD59-A6C34878D82A}">
                    <a16:rowId xmlns:a16="http://schemas.microsoft.com/office/drawing/2014/main" val="2330914758"/>
                  </a:ext>
                </a:extLst>
              </a:tr>
              <a:tr h="492781">
                <a:tc>
                  <a:txBody>
                    <a:bodyPr/>
                    <a:lstStyle/>
                    <a:p>
                      <a:pPr algn="l">
                        <a:lnSpc>
                          <a:spcPct val="150000"/>
                        </a:lnSpc>
                      </a:pPr>
                      <a:r>
                        <a:rPr lang="en-GB" sz="1200">
                          <a:effectLst/>
                        </a:rPr>
                        <a:t>6</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nchor="ctr"/>
                </a:tc>
                <a:tc>
                  <a:txBody>
                    <a:bodyPr/>
                    <a:lstStyle/>
                    <a:p>
                      <a:pPr algn="l"/>
                      <a:r>
                        <a:rPr lang="en-GB" sz="1200">
                          <a:effectLst/>
                        </a:rPr>
                        <a:t>11:50-12:00</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tc>
                  <a:txBody>
                    <a:bodyPr/>
                    <a:lstStyle/>
                    <a:p>
                      <a:pPr algn="l"/>
                      <a:r>
                        <a:rPr lang="en-GB" sz="1200">
                          <a:effectLst/>
                        </a:rPr>
                        <a:t>Close</a:t>
                      </a:r>
                      <a:endParaRPr lang="en-GB" sz="80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tc>
                  <a:txBody>
                    <a:bodyPr/>
                    <a:lstStyle/>
                    <a:p>
                      <a:pPr algn="l"/>
                      <a:r>
                        <a:rPr lang="en-GB" sz="1200" dirty="0">
                          <a:effectLst/>
                        </a:rPr>
                        <a:t> </a:t>
                      </a:r>
                      <a:endParaRPr lang="en-GB" sz="8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0299" marR="50299" marT="0" marB="0"/>
                </a:tc>
                <a:extLst>
                  <a:ext uri="{0D108BD9-81ED-4DB2-BD59-A6C34878D82A}">
                    <a16:rowId xmlns:a16="http://schemas.microsoft.com/office/drawing/2014/main" val="2584178495"/>
                  </a:ext>
                </a:extLst>
              </a:tr>
            </a:tbl>
          </a:graphicData>
        </a:graphic>
      </p:graphicFrame>
    </p:spTree>
    <p:extLst>
      <p:ext uri="{BB962C8B-B14F-4D97-AF65-F5344CB8AC3E}">
        <p14:creationId xmlns:p14="http://schemas.microsoft.com/office/powerpoint/2010/main" val="273407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A0FDD-8CF4-C671-D46A-2073EEE596BC}"/>
              </a:ext>
            </a:extLst>
          </p:cNvPr>
          <p:cNvSpPr>
            <a:spLocks noGrp="1"/>
          </p:cNvSpPr>
          <p:nvPr>
            <p:ph type="title"/>
          </p:nvPr>
        </p:nvSpPr>
        <p:spPr>
          <a:xfrm>
            <a:off x="298939" y="284956"/>
            <a:ext cx="10515600" cy="1325563"/>
          </a:xfrm>
        </p:spPr>
        <p:txBody>
          <a:bodyPr/>
          <a:lstStyle/>
          <a:p>
            <a:r>
              <a:rPr lang="en-US" b="1" u="sng" dirty="0"/>
              <a:t>Nottingham City Multi Agency Safeguarding Hub (MASH) </a:t>
            </a:r>
            <a:endParaRPr lang="en-GB" b="1" u="sng" dirty="0"/>
          </a:p>
        </p:txBody>
      </p:sp>
      <p:sp>
        <p:nvSpPr>
          <p:cNvPr id="3" name="Content Placeholder 2">
            <a:extLst>
              <a:ext uri="{FF2B5EF4-FFF2-40B4-BE49-F238E27FC236}">
                <a16:creationId xmlns:a16="http://schemas.microsoft.com/office/drawing/2014/main" id="{E20D1726-9C70-48DE-CD9F-1599B45A57B0}"/>
              </a:ext>
            </a:extLst>
          </p:cNvPr>
          <p:cNvSpPr>
            <a:spLocks noGrp="1"/>
          </p:cNvSpPr>
          <p:nvPr>
            <p:ph idx="1"/>
          </p:nvPr>
        </p:nvSpPr>
        <p:spPr>
          <a:xfrm>
            <a:off x="298939" y="2221706"/>
            <a:ext cx="11150295" cy="4351338"/>
          </a:xfrm>
        </p:spPr>
        <p:txBody>
          <a:bodyPr>
            <a:normAutofit fontScale="92500" lnSpcReduction="10000"/>
          </a:bodyPr>
          <a:lstStyle/>
          <a:p>
            <a:pPr marL="0" indent="0">
              <a:buNone/>
            </a:pPr>
            <a:r>
              <a:rPr lang="en-GB" b="1" dirty="0"/>
              <a:t>Overview of City MASH</a:t>
            </a:r>
          </a:p>
          <a:p>
            <a:pPr lvl="1"/>
            <a:r>
              <a:rPr lang="en-GB" dirty="0"/>
              <a:t>Integrated service focused on safeguarding children and young people</a:t>
            </a:r>
          </a:p>
          <a:p>
            <a:pPr lvl="1"/>
            <a:r>
              <a:rPr lang="en-GB" dirty="0"/>
              <a:t>Comines information sharing to identify risks and strengths in families</a:t>
            </a:r>
          </a:p>
          <a:p>
            <a:pPr lvl="1"/>
            <a:r>
              <a:rPr lang="en-GB" dirty="0"/>
              <a:t>Ensures timely and proportionate interventions to enhance safety</a:t>
            </a:r>
          </a:p>
          <a:p>
            <a:pPr lvl="1"/>
            <a:r>
              <a:rPr lang="en-US" dirty="0"/>
              <a:t>Key Partner Agencies: Co-located team includes: Police, Health Services, Children’s Integrated Services and Probation</a:t>
            </a:r>
            <a:endParaRPr lang="en-GB" dirty="0"/>
          </a:p>
          <a:p>
            <a:pPr marL="457200" lvl="1" indent="0">
              <a:buNone/>
            </a:pPr>
            <a:endParaRPr lang="en-GB" dirty="0"/>
          </a:p>
          <a:p>
            <a:pPr marL="0" indent="0">
              <a:buNone/>
            </a:pPr>
            <a:r>
              <a:rPr lang="en-US" b="1" dirty="0"/>
              <a:t>Benefits of Integrated Approach</a:t>
            </a:r>
            <a:endParaRPr lang="en-US" dirty="0"/>
          </a:p>
          <a:p>
            <a:pPr>
              <a:buFont typeface="Arial" panose="020B0604020202020204" pitchFamily="34" charset="0"/>
              <a:buChar char="•"/>
            </a:pPr>
            <a:r>
              <a:rPr lang="en-US" dirty="0"/>
              <a:t>Enhances communication between agencies.</a:t>
            </a:r>
          </a:p>
          <a:p>
            <a:pPr>
              <a:buFont typeface="Arial" panose="020B0604020202020204" pitchFamily="34" charset="0"/>
              <a:buChar char="•"/>
            </a:pPr>
            <a:r>
              <a:rPr lang="en-US" dirty="0"/>
              <a:t>Promotes a comprehensive understanding of each child's situation.</a:t>
            </a:r>
          </a:p>
          <a:p>
            <a:pPr>
              <a:buFont typeface="Arial" panose="020B0604020202020204" pitchFamily="34" charset="0"/>
              <a:buChar char="•"/>
            </a:pPr>
            <a:r>
              <a:rPr lang="en-US" dirty="0"/>
              <a:t>Maximizes the effectiveness of interventions to ensure child safety.</a:t>
            </a:r>
          </a:p>
          <a:p>
            <a:pPr marL="457200" lvl="1" indent="0">
              <a:buNone/>
            </a:pPr>
            <a:endParaRPr lang="en-GB" dirty="0"/>
          </a:p>
          <a:p>
            <a:endParaRPr lang="en-GB" dirty="0"/>
          </a:p>
        </p:txBody>
      </p:sp>
      <p:pic>
        <p:nvPicPr>
          <p:cNvPr id="4" name="Picture 3">
            <a:extLst>
              <a:ext uri="{FF2B5EF4-FFF2-40B4-BE49-F238E27FC236}">
                <a16:creationId xmlns:a16="http://schemas.microsoft.com/office/drawing/2014/main" id="{AB858F2F-FC3C-4913-8CA0-9A7EE10AB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4597" y="232172"/>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309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75094-8186-CBB8-50C4-02986E125127}"/>
              </a:ext>
            </a:extLst>
          </p:cNvPr>
          <p:cNvSpPr>
            <a:spLocks noGrp="1"/>
          </p:cNvSpPr>
          <p:nvPr>
            <p:ph type="title"/>
          </p:nvPr>
        </p:nvSpPr>
        <p:spPr>
          <a:xfrm>
            <a:off x="-310661" y="353402"/>
            <a:ext cx="10515600" cy="1325563"/>
          </a:xfrm>
        </p:spPr>
        <p:txBody>
          <a:bodyPr/>
          <a:lstStyle/>
          <a:p>
            <a:pPr marL="0" indent="0" algn="ctr">
              <a:buNone/>
            </a:pPr>
            <a:r>
              <a:rPr lang="en-US" b="1" u="sng" dirty="0"/>
              <a:t>Working Together 2023: Strategy Discussion</a:t>
            </a:r>
            <a:endParaRPr lang="en-GB" b="1" u="sng" dirty="0"/>
          </a:p>
        </p:txBody>
      </p:sp>
      <p:sp>
        <p:nvSpPr>
          <p:cNvPr id="3" name="Content Placeholder 2">
            <a:extLst>
              <a:ext uri="{FF2B5EF4-FFF2-40B4-BE49-F238E27FC236}">
                <a16:creationId xmlns:a16="http://schemas.microsoft.com/office/drawing/2014/main" id="{704B0750-135A-03F3-2409-8F4AFCD845FA}"/>
              </a:ext>
            </a:extLst>
          </p:cNvPr>
          <p:cNvSpPr>
            <a:spLocks noGrp="1"/>
          </p:cNvSpPr>
          <p:nvPr>
            <p:ph idx="1"/>
          </p:nvPr>
        </p:nvSpPr>
        <p:spPr>
          <a:xfrm>
            <a:off x="510089" y="2013194"/>
            <a:ext cx="10515600" cy="4351338"/>
          </a:xfrm>
        </p:spPr>
        <p:txBody>
          <a:bodyPr>
            <a:normAutofit fontScale="85000" lnSpcReduction="20000"/>
          </a:bodyPr>
          <a:lstStyle/>
          <a:p>
            <a:pPr marL="0" indent="0">
              <a:buNone/>
            </a:pPr>
            <a:r>
              <a:rPr lang="en-US" dirty="0"/>
              <a:t>Where information gathered during an assessment result in the lead practitioner and social work qualified practice supervisor or manager suspecting that the child is suffering or likely to suffer significant harm, the local authority should hold a strategy discussion to enable it to decide, with other agencies, whether it must initiate enquiries under section 47 of the Children Act 1989. (Working Together to Safeguard Children 2023)</a:t>
            </a:r>
          </a:p>
          <a:p>
            <a:pPr marL="0" indent="0">
              <a:buNone/>
            </a:pPr>
            <a:endParaRPr lang="en-US" dirty="0"/>
          </a:p>
          <a:p>
            <a:pPr marL="0" indent="0">
              <a:buNone/>
            </a:pPr>
            <a:r>
              <a:rPr lang="en-GB" dirty="0"/>
              <a:t>This might take the form of a </a:t>
            </a:r>
            <a:r>
              <a:rPr lang="en-GB" dirty="0" err="1"/>
              <a:t>multi-agency</a:t>
            </a:r>
            <a:r>
              <a:rPr lang="en-GB" dirty="0"/>
              <a:t> meeting or phone calls and more than one discussion may be necessary. </a:t>
            </a:r>
          </a:p>
          <a:p>
            <a:pPr marL="0" indent="0">
              <a:buNone/>
            </a:pPr>
            <a:endParaRPr lang="en-GB" dirty="0"/>
          </a:p>
          <a:p>
            <a:pPr marL="0" indent="0">
              <a:buNone/>
            </a:pPr>
            <a:r>
              <a:rPr lang="en-GB" dirty="0"/>
              <a:t>A strategy discussion can take place following a referral or at any other time, including during the assessment process and when new information is received on an already open case.</a:t>
            </a:r>
          </a:p>
          <a:p>
            <a:endParaRPr lang="en-GB" dirty="0"/>
          </a:p>
        </p:txBody>
      </p:sp>
      <p:pic>
        <p:nvPicPr>
          <p:cNvPr id="4" name="Picture 3">
            <a:extLst>
              <a:ext uri="{FF2B5EF4-FFF2-40B4-BE49-F238E27FC236}">
                <a16:creationId xmlns:a16="http://schemas.microsoft.com/office/drawing/2014/main" id="{8513935E-CBBF-4776-899F-D751016B2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5689" y="273233"/>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349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D47A2-AE2D-4685-AAB0-AC6A1BE31784}"/>
              </a:ext>
            </a:extLst>
          </p:cNvPr>
          <p:cNvSpPr>
            <a:spLocks noGrp="1"/>
          </p:cNvSpPr>
          <p:nvPr>
            <p:ph type="title"/>
          </p:nvPr>
        </p:nvSpPr>
        <p:spPr>
          <a:xfrm>
            <a:off x="275493" y="500062"/>
            <a:ext cx="10515600" cy="1325563"/>
          </a:xfrm>
        </p:spPr>
        <p:txBody>
          <a:bodyPr/>
          <a:lstStyle/>
          <a:p>
            <a:r>
              <a:rPr lang="en-GB" b="1" u="sng" dirty="0"/>
              <a:t>When to convene a Strategy Discussion</a:t>
            </a:r>
            <a:br>
              <a:rPr lang="en-GB" dirty="0"/>
            </a:br>
            <a:endParaRPr lang="en-GB" dirty="0"/>
          </a:p>
        </p:txBody>
      </p:sp>
      <p:sp>
        <p:nvSpPr>
          <p:cNvPr id="3" name="Content Placeholder 2">
            <a:extLst>
              <a:ext uri="{FF2B5EF4-FFF2-40B4-BE49-F238E27FC236}">
                <a16:creationId xmlns:a16="http://schemas.microsoft.com/office/drawing/2014/main" id="{9DE6B3F5-EFD0-45E4-8328-10D6CA13A524}"/>
              </a:ext>
            </a:extLst>
          </p:cNvPr>
          <p:cNvSpPr>
            <a:spLocks noGrp="1"/>
          </p:cNvSpPr>
          <p:nvPr>
            <p:ph idx="1"/>
          </p:nvPr>
        </p:nvSpPr>
        <p:spPr>
          <a:xfrm>
            <a:off x="282074" y="1996900"/>
            <a:ext cx="10515600" cy="4351338"/>
          </a:xfrm>
        </p:spPr>
        <p:txBody>
          <a:bodyPr>
            <a:normAutofit/>
          </a:bodyPr>
          <a:lstStyle/>
          <a:p>
            <a:r>
              <a:rPr lang="en-GB" dirty="0"/>
              <a:t>Where the is reasonable cause to suspect that a child or unborn child is suffering, or is likely to suffer, significant harm</a:t>
            </a:r>
          </a:p>
          <a:p>
            <a:pPr marL="0" indent="0">
              <a:buNone/>
            </a:pPr>
            <a:r>
              <a:rPr lang="en-GB" dirty="0"/>
              <a:t> </a:t>
            </a:r>
          </a:p>
          <a:p>
            <a:r>
              <a:rPr lang="en-GB" dirty="0"/>
              <a:t>A strategy discussion is co-ordinated and chaired by a Children’s Social Care Team Manager – this can be from the Emergency Duty Team, Assessment Service, Fieldwork Services, Looked after Team and  Children’s Disability Team</a:t>
            </a:r>
          </a:p>
          <a:p>
            <a:endParaRPr lang="en-GB" dirty="0"/>
          </a:p>
        </p:txBody>
      </p:sp>
      <p:pic>
        <p:nvPicPr>
          <p:cNvPr id="4" name="Picture 3">
            <a:extLst>
              <a:ext uri="{FF2B5EF4-FFF2-40B4-BE49-F238E27FC236}">
                <a16:creationId xmlns:a16="http://schemas.microsoft.com/office/drawing/2014/main" id="{C8DB0DA1-37BC-4917-9F21-3C0242CA8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8458" y="339725"/>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214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6612-6782-4855-8C92-A53F9253724C}"/>
              </a:ext>
            </a:extLst>
          </p:cNvPr>
          <p:cNvSpPr>
            <a:spLocks noGrp="1"/>
          </p:cNvSpPr>
          <p:nvPr>
            <p:ph type="title"/>
          </p:nvPr>
        </p:nvSpPr>
        <p:spPr>
          <a:xfrm>
            <a:off x="427893" y="434678"/>
            <a:ext cx="10515600" cy="1325563"/>
          </a:xfrm>
        </p:spPr>
        <p:txBody>
          <a:bodyPr/>
          <a:lstStyle/>
          <a:p>
            <a:r>
              <a:rPr lang="en-GB" b="1" u="sng" dirty="0"/>
              <a:t>What is the purpose of a Strategy Discussion?</a:t>
            </a:r>
          </a:p>
        </p:txBody>
      </p:sp>
      <p:sp>
        <p:nvSpPr>
          <p:cNvPr id="3" name="Content Placeholder 2">
            <a:extLst>
              <a:ext uri="{FF2B5EF4-FFF2-40B4-BE49-F238E27FC236}">
                <a16:creationId xmlns:a16="http://schemas.microsoft.com/office/drawing/2014/main" id="{3C937BC9-F92E-4554-9CFC-453BDC893B34}"/>
              </a:ext>
            </a:extLst>
          </p:cNvPr>
          <p:cNvSpPr>
            <a:spLocks noGrp="1"/>
          </p:cNvSpPr>
          <p:nvPr>
            <p:ph idx="1"/>
          </p:nvPr>
        </p:nvSpPr>
        <p:spPr>
          <a:xfrm>
            <a:off x="334242" y="2376609"/>
            <a:ext cx="11317641" cy="4351338"/>
          </a:xfrm>
        </p:spPr>
        <p:txBody>
          <a:bodyPr>
            <a:normAutofit fontScale="85000" lnSpcReduction="20000"/>
          </a:bodyPr>
          <a:lstStyle/>
          <a:p>
            <a:r>
              <a:rPr lang="en-US" dirty="0"/>
              <a:t>The purpose is to share relevant information on the child/family, in order to achieve a </a:t>
            </a:r>
            <a:r>
              <a:rPr lang="en-US" dirty="0" err="1"/>
              <a:t>multi-agency</a:t>
            </a:r>
            <a:r>
              <a:rPr lang="en-US" dirty="0"/>
              <a:t> decision regarding threshold for S.47 Enquiries and to co-ordinate a timely response.</a:t>
            </a:r>
          </a:p>
          <a:p>
            <a:endParaRPr lang="en-US" dirty="0"/>
          </a:p>
          <a:p>
            <a:r>
              <a:rPr lang="en-GB" dirty="0"/>
              <a:t>Section 47 of the Children Act 1989 in the UK allows local authorities to investigate when there's reasonable cause to suspect that a child is suffering, or is likely to suffer, </a:t>
            </a:r>
            <a:r>
              <a:rPr lang="en-GB" b="1" dirty="0"/>
              <a:t>significant harm</a:t>
            </a:r>
            <a:r>
              <a:rPr lang="en-GB" dirty="0"/>
              <a:t>.</a:t>
            </a:r>
          </a:p>
          <a:p>
            <a:endParaRPr lang="en-US" dirty="0"/>
          </a:p>
          <a:p>
            <a:r>
              <a:rPr lang="en-US" dirty="0"/>
              <a:t>Threshold of needs document details level’s of need, it is not a </a:t>
            </a:r>
            <a:r>
              <a:rPr lang="en-US" dirty="0" err="1"/>
              <a:t>definative</a:t>
            </a:r>
            <a:r>
              <a:rPr lang="en-US" dirty="0"/>
              <a:t> list but provides examples. </a:t>
            </a:r>
          </a:p>
          <a:p>
            <a:endParaRPr lang="en-US" dirty="0"/>
          </a:p>
          <a:p>
            <a:r>
              <a:rPr lang="en-US" dirty="0"/>
              <a:t>Agree to undertake either a single or joint Social Care/Police investigation (S.47 Enquiries)</a:t>
            </a:r>
          </a:p>
          <a:p>
            <a:endParaRPr lang="en-US" dirty="0"/>
          </a:p>
          <a:p>
            <a:pPr marL="0" indent="0">
              <a:buNone/>
            </a:pPr>
            <a:endParaRPr lang="en-GB" dirty="0"/>
          </a:p>
        </p:txBody>
      </p:sp>
      <p:pic>
        <p:nvPicPr>
          <p:cNvPr id="4" name="Picture 3">
            <a:extLst>
              <a:ext uri="{FF2B5EF4-FFF2-40B4-BE49-F238E27FC236}">
                <a16:creationId xmlns:a16="http://schemas.microsoft.com/office/drawing/2014/main" id="{A13E0A37-22F6-4D6A-87CF-63AA694EF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3493" y="354509"/>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971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C74C-BE0B-6689-CDBD-C76C63BB90FD}"/>
              </a:ext>
            </a:extLst>
          </p:cNvPr>
          <p:cNvSpPr>
            <a:spLocks noGrp="1"/>
          </p:cNvSpPr>
          <p:nvPr>
            <p:ph type="title"/>
          </p:nvPr>
        </p:nvSpPr>
        <p:spPr>
          <a:xfrm>
            <a:off x="381000" y="500062"/>
            <a:ext cx="10515600" cy="1325563"/>
          </a:xfrm>
        </p:spPr>
        <p:txBody>
          <a:bodyPr/>
          <a:lstStyle/>
          <a:p>
            <a:r>
              <a:rPr lang="en-GB" b="1" u="sng" dirty="0"/>
              <a:t>Role of Social care in Strategy Discussion</a:t>
            </a:r>
          </a:p>
        </p:txBody>
      </p:sp>
      <p:sp>
        <p:nvSpPr>
          <p:cNvPr id="3" name="Content Placeholder 2">
            <a:extLst>
              <a:ext uri="{FF2B5EF4-FFF2-40B4-BE49-F238E27FC236}">
                <a16:creationId xmlns:a16="http://schemas.microsoft.com/office/drawing/2014/main" id="{81AEE5E7-0115-3253-2B9B-B5DCD263F652}"/>
              </a:ext>
            </a:extLst>
          </p:cNvPr>
          <p:cNvSpPr>
            <a:spLocks noGrp="1"/>
          </p:cNvSpPr>
          <p:nvPr>
            <p:ph idx="1"/>
          </p:nvPr>
        </p:nvSpPr>
        <p:spPr>
          <a:xfrm>
            <a:off x="381000" y="2696370"/>
            <a:ext cx="11635154" cy="4351338"/>
          </a:xfrm>
        </p:spPr>
        <p:txBody>
          <a:bodyPr/>
          <a:lstStyle/>
          <a:p>
            <a:r>
              <a:rPr lang="en-GB" dirty="0"/>
              <a:t>Current involvement </a:t>
            </a:r>
          </a:p>
          <a:p>
            <a:r>
              <a:rPr lang="en-GB" dirty="0"/>
              <a:t>Previous assessment undertaken </a:t>
            </a:r>
          </a:p>
          <a:p>
            <a:r>
              <a:rPr lang="en-GB" dirty="0"/>
              <a:t>Previous social care history with consideration of CIN planning, CP planning or Legal Planning</a:t>
            </a:r>
          </a:p>
          <a:p>
            <a:r>
              <a:rPr lang="en-GB" dirty="0"/>
              <a:t>Assessments on Exploitation pathways such as Child Sexual Exploitation (CSE) /Child Criminal Exploitation (CCE) </a:t>
            </a:r>
          </a:p>
          <a:p>
            <a:endParaRPr lang="en-GB" dirty="0"/>
          </a:p>
        </p:txBody>
      </p:sp>
      <p:pic>
        <p:nvPicPr>
          <p:cNvPr id="4" name="Picture 3">
            <a:extLst>
              <a:ext uri="{FF2B5EF4-FFF2-40B4-BE49-F238E27FC236}">
                <a16:creationId xmlns:a16="http://schemas.microsoft.com/office/drawing/2014/main" id="{4484C37C-F37E-49D1-A6F5-341E58720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6600" y="500062"/>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290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AABD-2F58-4641-B80C-DEC6CEA5D79A}"/>
              </a:ext>
            </a:extLst>
          </p:cNvPr>
          <p:cNvSpPr>
            <a:spLocks noGrp="1"/>
          </p:cNvSpPr>
          <p:nvPr>
            <p:ph type="title"/>
          </p:nvPr>
        </p:nvSpPr>
        <p:spPr>
          <a:xfrm>
            <a:off x="510089" y="883068"/>
            <a:ext cx="10515600" cy="1325563"/>
          </a:xfrm>
        </p:spPr>
        <p:txBody>
          <a:bodyPr/>
          <a:lstStyle/>
          <a:p>
            <a:r>
              <a:rPr lang="en-GB" b="1" u="sng" dirty="0"/>
              <a:t>Role of police in Strategy Discussion</a:t>
            </a:r>
          </a:p>
        </p:txBody>
      </p:sp>
      <p:sp>
        <p:nvSpPr>
          <p:cNvPr id="3" name="Content Placeholder 2">
            <a:extLst>
              <a:ext uri="{FF2B5EF4-FFF2-40B4-BE49-F238E27FC236}">
                <a16:creationId xmlns:a16="http://schemas.microsoft.com/office/drawing/2014/main" id="{925B325A-4732-4940-BE73-BE201DF80F9D}"/>
              </a:ext>
            </a:extLst>
          </p:cNvPr>
          <p:cNvSpPr>
            <a:spLocks noGrp="1"/>
          </p:cNvSpPr>
          <p:nvPr>
            <p:ph idx="1"/>
          </p:nvPr>
        </p:nvSpPr>
        <p:spPr>
          <a:xfrm>
            <a:off x="615461" y="3015631"/>
            <a:ext cx="10515600" cy="4351338"/>
          </a:xfrm>
        </p:spPr>
        <p:txBody>
          <a:bodyPr/>
          <a:lstStyle/>
          <a:p>
            <a:pPr marL="0" indent="0">
              <a:buNone/>
            </a:pPr>
            <a:r>
              <a:rPr lang="en-GB" dirty="0"/>
              <a:t>To share the recent and relevant information held by the Police to determine the level of risk and inform the agencies present so informed decisions can be made National data</a:t>
            </a:r>
          </a:p>
          <a:p>
            <a:endParaRPr lang="en-GB" dirty="0"/>
          </a:p>
        </p:txBody>
      </p:sp>
      <p:pic>
        <p:nvPicPr>
          <p:cNvPr id="4" name="Picture 3">
            <a:extLst>
              <a:ext uri="{FF2B5EF4-FFF2-40B4-BE49-F238E27FC236}">
                <a16:creationId xmlns:a16="http://schemas.microsoft.com/office/drawing/2014/main" id="{887B9B3C-6758-4944-A23E-66F8DD539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3875" y="478622"/>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199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81EB-8DDD-4DD6-8989-8E5C29B2B454}"/>
              </a:ext>
            </a:extLst>
          </p:cNvPr>
          <p:cNvSpPr>
            <a:spLocks noGrp="1"/>
          </p:cNvSpPr>
          <p:nvPr>
            <p:ph type="title"/>
          </p:nvPr>
        </p:nvSpPr>
        <p:spPr>
          <a:xfrm>
            <a:off x="542173" y="412018"/>
            <a:ext cx="10515600" cy="1325563"/>
          </a:xfrm>
        </p:spPr>
        <p:txBody>
          <a:bodyPr/>
          <a:lstStyle/>
          <a:p>
            <a:r>
              <a:rPr lang="en-GB" b="1" u="sng" dirty="0"/>
              <a:t>Role of Health in Strategy Discussion</a:t>
            </a:r>
          </a:p>
        </p:txBody>
      </p:sp>
      <p:sp>
        <p:nvSpPr>
          <p:cNvPr id="3" name="Content Placeholder 2">
            <a:extLst>
              <a:ext uri="{FF2B5EF4-FFF2-40B4-BE49-F238E27FC236}">
                <a16:creationId xmlns:a16="http://schemas.microsoft.com/office/drawing/2014/main" id="{F93AC336-BFCF-4B6A-82C7-1CA7FBC29779}"/>
              </a:ext>
            </a:extLst>
          </p:cNvPr>
          <p:cNvSpPr>
            <a:spLocks noGrp="1"/>
          </p:cNvSpPr>
          <p:nvPr>
            <p:ph idx="1"/>
          </p:nvPr>
        </p:nvSpPr>
        <p:spPr>
          <a:xfrm>
            <a:off x="404446" y="2062040"/>
            <a:ext cx="10515600" cy="4351338"/>
          </a:xfrm>
        </p:spPr>
        <p:txBody>
          <a:bodyPr>
            <a:normAutofit fontScale="25000" lnSpcReduction="20000"/>
          </a:bodyPr>
          <a:lstStyle/>
          <a:p>
            <a:pPr>
              <a:lnSpc>
                <a:spcPct val="120000"/>
              </a:lnSpc>
            </a:pPr>
            <a:r>
              <a:rPr lang="en-GB" sz="7200" dirty="0"/>
              <a:t>Health often hold key information about CYP and families which will impact on risk assessment and decision-making. For example:</a:t>
            </a:r>
          </a:p>
          <a:p>
            <a:pPr lvl="1">
              <a:lnSpc>
                <a:spcPct val="120000"/>
              </a:lnSpc>
              <a:buFont typeface="Courier New" panose="02070309020205020404" pitchFamily="49" charset="0"/>
              <a:buChar char="o"/>
            </a:pPr>
            <a:r>
              <a:rPr lang="en-GB" sz="7200" dirty="0"/>
              <a:t>family health, </a:t>
            </a:r>
          </a:p>
          <a:p>
            <a:pPr lvl="1">
              <a:lnSpc>
                <a:spcPct val="120000"/>
              </a:lnSpc>
              <a:buFont typeface="Courier New" panose="02070309020205020404" pitchFamily="49" charset="0"/>
              <a:buChar char="o"/>
            </a:pPr>
            <a:r>
              <a:rPr lang="en-GB" sz="7200" dirty="0"/>
              <a:t>maternity health, </a:t>
            </a:r>
          </a:p>
          <a:p>
            <a:pPr lvl="1">
              <a:lnSpc>
                <a:spcPct val="120000"/>
              </a:lnSpc>
              <a:buFont typeface="Courier New" panose="02070309020205020404" pitchFamily="49" charset="0"/>
              <a:buChar char="o"/>
            </a:pPr>
            <a:r>
              <a:rPr lang="en-GB" sz="7200" dirty="0"/>
              <a:t>school health, </a:t>
            </a:r>
          </a:p>
          <a:p>
            <a:pPr lvl="1">
              <a:lnSpc>
                <a:spcPct val="120000"/>
              </a:lnSpc>
              <a:buFont typeface="Courier New" panose="02070309020205020404" pitchFamily="49" charset="0"/>
              <a:buChar char="o"/>
            </a:pPr>
            <a:r>
              <a:rPr lang="en-GB" sz="7200" dirty="0"/>
              <a:t>mental health, </a:t>
            </a:r>
          </a:p>
          <a:p>
            <a:pPr lvl="1">
              <a:lnSpc>
                <a:spcPct val="120000"/>
              </a:lnSpc>
              <a:buFont typeface="Courier New" panose="02070309020205020404" pitchFamily="49" charset="0"/>
              <a:buChar char="o"/>
            </a:pPr>
            <a:r>
              <a:rPr lang="en-GB" sz="7200" dirty="0"/>
              <a:t>specialist services </a:t>
            </a:r>
          </a:p>
          <a:p>
            <a:pPr lvl="1">
              <a:lnSpc>
                <a:spcPct val="120000"/>
              </a:lnSpc>
              <a:buFont typeface="Courier New" panose="02070309020205020404" pitchFamily="49" charset="0"/>
              <a:buChar char="o"/>
            </a:pPr>
            <a:r>
              <a:rPr lang="en-GB" sz="7200" dirty="0"/>
              <a:t>domestic abuse and violence </a:t>
            </a:r>
          </a:p>
          <a:p>
            <a:pPr lvl="1">
              <a:lnSpc>
                <a:spcPct val="120000"/>
              </a:lnSpc>
              <a:buFont typeface="Courier New" panose="02070309020205020404" pitchFamily="49" charset="0"/>
              <a:buChar char="o"/>
            </a:pPr>
            <a:r>
              <a:rPr lang="en-GB" sz="7200" dirty="0"/>
              <a:t>substance misuse</a:t>
            </a:r>
          </a:p>
          <a:p>
            <a:pPr>
              <a:lnSpc>
                <a:spcPct val="120000"/>
              </a:lnSpc>
            </a:pPr>
            <a:r>
              <a:rPr lang="en-GB" sz="7200" dirty="0"/>
              <a:t>Can support with understanding about the appropriateness or otherwise of medical assessments, and explain the benefits that arise from assessing previously unmanaged health matters that may be further evidence of neglect or maltreatment</a:t>
            </a:r>
          </a:p>
          <a:p>
            <a:endParaRPr lang="en-GB" dirty="0"/>
          </a:p>
        </p:txBody>
      </p:sp>
      <p:pic>
        <p:nvPicPr>
          <p:cNvPr id="4" name="Picture 3">
            <a:extLst>
              <a:ext uri="{FF2B5EF4-FFF2-40B4-BE49-F238E27FC236}">
                <a16:creationId xmlns:a16="http://schemas.microsoft.com/office/drawing/2014/main" id="{A862D557-1B7E-4882-AAE0-76C555445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0046" y="412018"/>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090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15BA-E801-413E-B784-74AA03545A34}"/>
              </a:ext>
            </a:extLst>
          </p:cNvPr>
          <p:cNvSpPr>
            <a:spLocks noGrp="1"/>
          </p:cNvSpPr>
          <p:nvPr>
            <p:ph type="title"/>
          </p:nvPr>
        </p:nvSpPr>
        <p:spPr>
          <a:xfrm>
            <a:off x="510089" y="500062"/>
            <a:ext cx="10515600" cy="1325563"/>
          </a:xfrm>
        </p:spPr>
        <p:txBody>
          <a:bodyPr/>
          <a:lstStyle/>
          <a:p>
            <a:r>
              <a:rPr lang="en-GB" b="1" u="sng" dirty="0"/>
              <a:t>How can education support in Strategy Discussions</a:t>
            </a:r>
          </a:p>
        </p:txBody>
      </p:sp>
      <p:sp>
        <p:nvSpPr>
          <p:cNvPr id="3" name="Content Placeholder 2">
            <a:extLst>
              <a:ext uri="{FF2B5EF4-FFF2-40B4-BE49-F238E27FC236}">
                <a16:creationId xmlns:a16="http://schemas.microsoft.com/office/drawing/2014/main" id="{D810DDED-3337-40A2-853B-D1C0A2EC57AE}"/>
              </a:ext>
            </a:extLst>
          </p:cNvPr>
          <p:cNvSpPr>
            <a:spLocks noGrp="1"/>
          </p:cNvSpPr>
          <p:nvPr>
            <p:ph idx="1"/>
          </p:nvPr>
        </p:nvSpPr>
        <p:spPr>
          <a:xfrm>
            <a:off x="638907" y="2898400"/>
            <a:ext cx="9161585" cy="4351338"/>
          </a:xfrm>
        </p:spPr>
        <p:txBody>
          <a:bodyPr/>
          <a:lstStyle/>
          <a:p>
            <a:r>
              <a:rPr lang="en-GB" dirty="0"/>
              <a:t>Breakout discussion:</a:t>
            </a:r>
          </a:p>
          <a:p>
            <a:endParaRPr lang="en-GB" dirty="0"/>
          </a:p>
          <a:p>
            <a:pPr marL="0" indent="0">
              <a:buNone/>
            </a:pPr>
            <a:r>
              <a:rPr lang="en-GB" dirty="0"/>
              <a:t>In small groups discuss the type of information that school may hold that may be useful during social care intervention and a strategy discussion.</a:t>
            </a:r>
          </a:p>
        </p:txBody>
      </p:sp>
      <p:pic>
        <p:nvPicPr>
          <p:cNvPr id="4" name="Picture 3">
            <a:extLst>
              <a:ext uri="{FF2B5EF4-FFF2-40B4-BE49-F238E27FC236}">
                <a16:creationId xmlns:a16="http://schemas.microsoft.com/office/drawing/2014/main" id="{6F048509-04CC-4E3D-B007-B5C0A82DE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674" y="419893"/>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031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2410-818D-80DE-8E5C-214B167D7B9A}"/>
              </a:ext>
            </a:extLst>
          </p:cNvPr>
          <p:cNvSpPr>
            <a:spLocks noGrp="1"/>
          </p:cNvSpPr>
          <p:nvPr>
            <p:ph type="title"/>
          </p:nvPr>
        </p:nvSpPr>
        <p:spPr>
          <a:xfrm>
            <a:off x="282074" y="500062"/>
            <a:ext cx="10515600" cy="1325563"/>
          </a:xfrm>
        </p:spPr>
        <p:txBody>
          <a:bodyPr/>
          <a:lstStyle/>
          <a:p>
            <a:r>
              <a:rPr lang="en-GB" b="1" u="sng" dirty="0"/>
              <a:t>Role of education</a:t>
            </a:r>
          </a:p>
        </p:txBody>
      </p:sp>
      <p:sp>
        <p:nvSpPr>
          <p:cNvPr id="3" name="Content Placeholder 2">
            <a:extLst>
              <a:ext uri="{FF2B5EF4-FFF2-40B4-BE49-F238E27FC236}">
                <a16:creationId xmlns:a16="http://schemas.microsoft.com/office/drawing/2014/main" id="{63F857FC-88BB-ABB1-E080-EA6CD5C9F35F}"/>
              </a:ext>
            </a:extLst>
          </p:cNvPr>
          <p:cNvSpPr>
            <a:spLocks noGrp="1"/>
          </p:cNvSpPr>
          <p:nvPr>
            <p:ph idx="1"/>
          </p:nvPr>
        </p:nvSpPr>
        <p:spPr>
          <a:xfrm>
            <a:off x="328246" y="2055516"/>
            <a:ext cx="10515600" cy="4351338"/>
          </a:xfrm>
        </p:spPr>
        <p:txBody>
          <a:bodyPr/>
          <a:lstStyle/>
          <a:p>
            <a:r>
              <a:rPr lang="en-US" dirty="0"/>
              <a:t>Shares insights on individual behavior, academic performance, and social interactions.</a:t>
            </a:r>
          </a:p>
          <a:p>
            <a:r>
              <a:rPr lang="en-US" dirty="0"/>
              <a:t>Assists in identifying risks and protective factors based on students' behaviors and needs.</a:t>
            </a:r>
          </a:p>
          <a:p>
            <a:r>
              <a:rPr lang="en-US" dirty="0"/>
              <a:t>Support in engagement with parents and families, and help families understand.</a:t>
            </a:r>
          </a:p>
          <a:p>
            <a:r>
              <a:rPr lang="en-US" dirty="0"/>
              <a:t>Shares information about incidents or concerns that may require police or social care intervention. </a:t>
            </a:r>
          </a:p>
          <a:p>
            <a:r>
              <a:rPr lang="en-US" dirty="0"/>
              <a:t>Share Special Education needs</a:t>
            </a:r>
            <a:endParaRPr lang="en-GB" dirty="0"/>
          </a:p>
        </p:txBody>
      </p:sp>
      <p:pic>
        <p:nvPicPr>
          <p:cNvPr id="4" name="Picture 3">
            <a:extLst>
              <a:ext uri="{FF2B5EF4-FFF2-40B4-BE49-F238E27FC236}">
                <a16:creationId xmlns:a16="http://schemas.microsoft.com/office/drawing/2014/main" id="{83F11BE2-744A-47E5-A971-FA85B582F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1904" y="232438"/>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325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55AF-1FC8-4FC2-83B1-98C17C90F6F4}"/>
              </a:ext>
            </a:extLst>
          </p:cNvPr>
          <p:cNvSpPr>
            <a:spLocks noGrp="1"/>
          </p:cNvSpPr>
          <p:nvPr>
            <p:ph type="title"/>
          </p:nvPr>
        </p:nvSpPr>
        <p:spPr>
          <a:xfrm>
            <a:off x="-283029" y="209096"/>
            <a:ext cx="9963509" cy="1616529"/>
          </a:xfrm>
        </p:spPr>
        <p:txBody>
          <a:bodyPr>
            <a:normAutofit/>
          </a:bodyPr>
          <a:lstStyle/>
          <a:p>
            <a:pPr algn="ctr"/>
            <a:r>
              <a:rPr lang="en-GB" sz="4000" b="1" u="sng" dirty="0"/>
              <a:t>Strategy Discussion Performance</a:t>
            </a:r>
          </a:p>
        </p:txBody>
      </p:sp>
      <p:pic>
        <p:nvPicPr>
          <p:cNvPr id="7" name="Picture 6">
            <a:extLst>
              <a:ext uri="{FF2B5EF4-FFF2-40B4-BE49-F238E27FC236}">
                <a16:creationId xmlns:a16="http://schemas.microsoft.com/office/drawing/2014/main" id="{27B6C697-C07D-401D-8354-664185025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1681" y="339725"/>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9A32D97D-D196-4D32-8945-727E82CE690C}"/>
              </a:ext>
            </a:extLst>
          </p:cNvPr>
          <p:cNvSpPr>
            <a:spLocks noGrp="1"/>
          </p:cNvSpPr>
          <p:nvPr>
            <p:ph idx="1"/>
          </p:nvPr>
        </p:nvSpPr>
        <p:spPr/>
        <p:txBody>
          <a:bodyPr>
            <a:normAutofit lnSpcReduction="10000"/>
          </a:bodyPr>
          <a:lstStyle/>
          <a:p>
            <a:r>
              <a:rPr lang="en-GB" dirty="0"/>
              <a:t>In 23/24 financial year </a:t>
            </a:r>
            <a:r>
              <a:rPr lang="en-GB" sz="2800" b="0" i="0" u="none" strike="noStrike" dirty="0">
                <a:solidFill>
                  <a:srgbClr val="000000"/>
                </a:solidFill>
                <a:effectLst/>
                <a:latin typeface="Calibri" panose="020F0502020204030204" pitchFamily="34" charset="0"/>
              </a:rPr>
              <a:t>1114 strategy discussions were held </a:t>
            </a:r>
            <a:endParaRPr lang="en-GB" dirty="0"/>
          </a:p>
          <a:p>
            <a:r>
              <a:rPr lang="en-GB" dirty="0"/>
              <a:t>In 23/24 financial year, 65% of Strategy Discussions were attended by Education</a:t>
            </a:r>
          </a:p>
          <a:p>
            <a:pPr marL="0" indent="0">
              <a:buNone/>
            </a:pPr>
            <a:endParaRPr lang="en-GB" dirty="0"/>
          </a:p>
          <a:p>
            <a:pPr marL="0" indent="0">
              <a:buNone/>
            </a:pPr>
            <a:r>
              <a:rPr lang="en-GB" dirty="0"/>
              <a:t>Our aim is to improve this attendance, as presence and input from an educational representative is vital to inform decision making for children deemed to be at risk of significant harm. </a:t>
            </a:r>
          </a:p>
          <a:p>
            <a:pPr marL="0" indent="0">
              <a:buNone/>
            </a:pPr>
            <a:r>
              <a:rPr lang="en-GB" dirty="0"/>
              <a:t>Alongside Strategy Discussions, a DSL or suitable representative are expected to attend social care led/ multiagency meetings on all occasions </a:t>
            </a:r>
            <a:r>
              <a:rPr lang="en-GB" dirty="0" err="1"/>
              <a:t>eg</a:t>
            </a:r>
            <a:r>
              <a:rPr lang="en-GB" dirty="0"/>
              <a:t> CIN reviews and ICPC’s. </a:t>
            </a:r>
          </a:p>
        </p:txBody>
      </p:sp>
    </p:spTree>
    <p:extLst>
      <p:ext uri="{BB962C8B-B14F-4D97-AF65-F5344CB8AC3E}">
        <p14:creationId xmlns:p14="http://schemas.microsoft.com/office/powerpoint/2010/main" val="3344146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on't Forget to Take Care of Yourself! Tips for Parents During the COVID  Pandemic. - Autism Therapy Chicago: ABA Therapy for Children with Autism"/>
          <p:cNvPicPr>
            <a:picLocks noChangeAspect="1" noChangeArrowheads="1"/>
          </p:cNvPicPr>
          <p:nvPr/>
        </p:nvPicPr>
        <p:blipFill rotWithShape="1">
          <a:blip r:embed="rId3">
            <a:extLst>
              <a:ext uri="{28A0092B-C50C-407E-A947-70E740481C1C}">
                <a14:useLocalDpi xmlns:a14="http://schemas.microsoft.com/office/drawing/2010/main" val="0"/>
              </a:ext>
            </a:extLst>
          </a:blip>
          <a:srcRect t="13631" b="7149"/>
          <a:stretch/>
        </p:blipFill>
        <p:spPr bwMode="auto">
          <a:xfrm>
            <a:off x="1010953" y="1072606"/>
            <a:ext cx="9699170" cy="505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08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A767-6283-3170-837C-182E5342B0BA}"/>
              </a:ext>
            </a:extLst>
          </p:cNvPr>
          <p:cNvSpPr>
            <a:spLocks noGrp="1"/>
          </p:cNvSpPr>
          <p:nvPr>
            <p:ph type="title"/>
          </p:nvPr>
        </p:nvSpPr>
        <p:spPr>
          <a:xfrm>
            <a:off x="369277" y="500062"/>
            <a:ext cx="10515600" cy="1325563"/>
          </a:xfrm>
        </p:spPr>
        <p:txBody>
          <a:bodyPr/>
          <a:lstStyle/>
          <a:p>
            <a:r>
              <a:rPr lang="en-GB" b="1" u="sng" dirty="0"/>
              <a:t>Signs of Safety</a:t>
            </a:r>
          </a:p>
        </p:txBody>
      </p:sp>
      <p:sp>
        <p:nvSpPr>
          <p:cNvPr id="3" name="Content Placeholder 2">
            <a:extLst>
              <a:ext uri="{FF2B5EF4-FFF2-40B4-BE49-F238E27FC236}">
                <a16:creationId xmlns:a16="http://schemas.microsoft.com/office/drawing/2014/main" id="{D86015E2-1CE6-9AE4-A983-4840999CB7E5}"/>
              </a:ext>
            </a:extLst>
          </p:cNvPr>
          <p:cNvSpPr>
            <a:spLocks noGrp="1"/>
          </p:cNvSpPr>
          <p:nvPr>
            <p:ph idx="1"/>
          </p:nvPr>
        </p:nvSpPr>
        <p:spPr>
          <a:xfrm>
            <a:off x="697523" y="2611071"/>
            <a:ext cx="10515600" cy="4351338"/>
          </a:xfrm>
        </p:spPr>
        <p:txBody>
          <a:bodyPr/>
          <a:lstStyle/>
          <a:p>
            <a:r>
              <a:rPr lang="en-GB" dirty="0"/>
              <a:t>Signs of Safety is the overarching practice framework for all our work with children and families. It describes a purposeful and collaborative way of working with families to secure the best outcomes for children and young people.</a:t>
            </a:r>
          </a:p>
          <a:p>
            <a:endParaRPr lang="en-GB" dirty="0"/>
          </a:p>
        </p:txBody>
      </p:sp>
      <p:pic>
        <p:nvPicPr>
          <p:cNvPr id="4" name="Picture 3">
            <a:extLst>
              <a:ext uri="{FF2B5EF4-FFF2-40B4-BE49-F238E27FC236}">
                <a16:creationId xmlns:a16="http://schemas.microsoft.com/office/drawing/2014/main" id="{F25EC84A-9BC5-4192-AF52-4A90390EB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4877" y="500062"/>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6315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F06F2-3A98-47B5-ABB5-B68F58AD162C}"/>
              </a:ext>
            </a:extLst>
          </p:cNvPr>
          <p:cNvSpPr>
            <a:spLocks noGrp="1"/>
          </p:cNvSpPr>
          <p:nvPr>
            <p:ph type="title"/>
          </p:nvPr>
        </p:nvSpPr>
        <p:spPr>
          <a:xfrm>
            <a:off x="427893" y="446401"/>
            <a:ext cx="10515600" cy="1325563"/>
          </a:xfrm>
        </p:spPr>
        <p:txBody>
          <a:bodyPr/>
          <a:lstStyle/>
          <a:p>
            <a:r>
              <a:rPr lang="en-GB" b="1" u="sng" dirty="0"/>
              <a:t>Key features of Signs of Safety</a:t>
            </a:r>
          </a:p>
        </p:txBody>
      </p:sp>
      <p:sp>
        <p:nvSpPr>
          <p:cNvPr id="7" name="Content Placeholder 6">
            <a:extLst>
              <a:ext uri="{FF2B5EF4-FFF2-40B4-BE49-F238E27FC236}">
                <a16:creationId xmlns:a16="http://schemas.microsoft.com/office/drawing/2014/main" id="{FEF1832C-AA62-42F0-A16D-DA83A3A31B0E}"/>
              </a:ext>
            </a:extLst>
          </p:cNvPr>
          <p:cNvSpPr>
            <a:spLocks noGrp="1"/>
          </p:cNvSpPr>
          <p:nvPr>
            <p:ph idx="1"/>
          </p:nvPr>
        </p:nvSpPr>
        <p:spPr>
          <a:xfrm>
            <a:off x="720969" y="2210410"/>
            <a:ext cx="10515600" cy="4351338"/>
          </a:xfrm>
        </p:spPr>
        <p:txBody>
          <a:bodyPr/>
          <a:lstStyle/>
          <a:p>
            <a:r>
              <a:rPr lang="en-GB" dirty="0"/>
              <a:t>Danger Statements</a:t>
            </a:r>
          </a:p>
          <a:p>
            <a:endParaRPr lang="en-GB" dirty="0"/>
          </a:p>
          <a:p>
            <a:r>
              <a:rPr lang="en-GB" dirty="0"/>
              <a:t>Safety Goal</a:t>
            </a:r>
          </a:p>
          <a:p>
            <a:endParaRPr lang="en-GB" dirty="0"/>
          </a:p>
          <a:p>
            <a:r>
              <a:rPr lang="en-GB" dirty="0"/>
              <a:t>Safety Planning</a:t>
            </a:r>
          </a:p>
          <a:p>
            <a:pPr marL="0" indent="0">
              <a:buNone/>
            </a:pPr>
            <a:endParaRPr lang="en-GB" dirty="0"/>
          </a:p>
          <a:p>
            <a:r>
              <a:rPr lang="en-GB" dirty="0"/>
              <a:t>Scaling</a:t>
            </a:r>
          </a:p>
        </p:txBody>
      </p:sp>
      <p:pic>
        <p:nvPicPr>
          <p:cNvPr id="4" name="Picture 3">
            <a:extLst>
              <a:ext uri="{FF2B5EF4-FFF2-40B4-BE49-F238E27FC236}">
                <a16:creationId xmlns:a16="http://schemas.microsoft.com/office/drawing/2014/main" id="{00E573FF-CA33-46C9-B45E-2A5ADD9CF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9870" y="366232"/>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485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0F5C-5E71-3780-77D7-48CC8F1A7A86}"/>
              </a:ext>
            </a:extLst>
          </p:cNvPr>
          <p:cNvSpPr>
            <a:spLocks noGrp="1"/>
          </p:cNvSpPr>
          <p:nvPr>
            <p:ph type="title"/>
          </p:nvPr>
        </p:nvSpPr>
        <p:spPr>
          <a:xfrm>
            <a:off x="392723" y="392984"/>
            <a:ext cx="10515600" cy="1325563"/>
          </a:xfrm>
        </p:spPr>
        <p:txBody>
          <a:bodyPr/>
          <a:lstStyle/>
          <a:p>
            <a:r>
              <a:rPr lang="en-GB" b="1" u="sng" dirty="0"/>
              <a:t>Meet the Family </a:t>
            </a:r>
          </a:p>
        </p:txBody>
      </p:sp>
      <p:sp>
        <p:nvSpPr>
          <p:cNvPr id="3" name="Content Placeholder 2">
            <a:extLst>
              <a:ext uri="{FF2B5EF4-FFF2-40B4-BE49-F238E27FC236}">
                <a16:creationId xmlns:a16="http://schemas.microsoft.com/office/drawing/2014/main" id="{6B43B97C-27DA-AB57-87E4-E26B314B4A8B}"/>
              </a:ext>
            </a:extLst>
          </p:cNvPr>
          <p:cNvSpPr>
            <a:spLocks noGrp="1"/>
          </p:cNvSpPr>
          <p:nvPr>
            <p:ph idx="1"/>
          </p:nvPr>
        </p:nvSpPr>
        <p:spPr>
          <a:xfrm>
            <a:off x="333251" y="2254355"/>
            <a:ext cx="10575071" cy="4351338"/>
          </a:xfrm>
        </p:spPr>
        <p:txBody>
          <a:bodyPr>
            <a:normAutofit lnSpcReduction="10000"/>
          </a:bodyPr>
          <a:lstStyle/>
          <a:p>
            <a:pPr marL="0" indent="0">
              <a:buNone/>
            </a:pPr>
            <a:r>
              <a:rPr lang="en-GB" dirty="0"/>
              <a:t>•	</a:t>
            </a:r>
            <a:r>
              <a:rPr lang="en-GB" b="1" dirty="0"/>
              <a:t>Chloe</a:t>
            </a:r>
            <a:r>
              <a:rPr lang="en-GB" dirty="0"/>
              <a:t>: An 11-year-old girl who resides with her mother, her 	mother’s partner (stepfather), and her 15-year-old brother, 	Alex</a:t>
            </a:r>
          </a:p>
          <a:p>
            <a:pPr marL="0" indent="0">
              <a:buNone/>
            </a:pPr>
            <a:r>
              <a:rPr lang="en-GB" dirty="0"/>
              <a:t>•	</a:t>
            </a:r>
            <a:r>
              <a:rPr lang="en-GB" b="1" dirty="0"/>
              <a:t>Alex</a:t>
            </a:r>
            <a:r>
              <a:rPr lang="en-GB" dirty="0"/>
              <a:t>: A 15-year-old boy, Chloe’s older brother.</a:t>
            </a:r>
          </a:p>
          <a:p>
            <a:pPr marL="0" indent="0">
              <a:buNone/>
            </a:pPr>
            <a:r>
              <a:rPr lang="en-GB" dirty="0"/>
              <a:t>•	</a:t>
            </a:r>
            <a:r>
              <a:rPr lang="en-GB" b="1" dirty="0"/>
              <a:t>Janine</a:t>
            </a:r>
            <a:r>
              <a:rPr lang="en-GB" dirty="0"/>
              <a:t>: Mother for Alex and Chloe. She is in a new 	relationship with her partner, Nick</a:t>
            </a:r>
          </a:p>
          <a:p>
            <a:pPr marL="0" indent="0">
              <a:buNone/>
            </a:pPr>
            <a:r>
              <a:rPr lang="en-GB" dirty="0"/>
              <a:t>•	</a:t>
            </a:r>
            <a:r>
              <a:rPr lang="en-GB" b="1" dirty="0"/>
              <a:t>Nick</a:t>
            </a:r>
            <a:r>
              <a:rPr lang="en-GB" dirty="0"/>
              <a:t>: Recently moved in with the family. He is not the 	biological father of Alex and Chloe</a:t>
            </a:r>
          </a:p>
          <a:p>
            <a:pPr marL="0" indent="0">
              <a:buNone/>
            </a:pPr>
            <a:r>
              <a:rPr lang="en-GB" dirty="0"/>
              <a:t>•	</a:t>
            </a:r>
            <a:r>
              <a:rPr lang="en-GB" b="1" dirty="0"/>
              <a:t>Den</a:t>
            </a:r>
            <a:r>
              <a:rPr lang="en-GB" dirty="0"/>
              <a:t>: Father to both Alex and Chloe. His contact with the 	children is sporadic and inconsistent.</a:t>
            </a:r>
          </a:p>
          <a:p>
            <a:endParaRPr lang="en-GB" dirty="0"/>
          </a:p>
        </p:txBody>
      </p:sp>
      <p:pic>
        <p:nvPicPr>
          <p:cNvPr id="4" name="Picture 3">
            <a:extLst>
              <a:ext uri="{FF2B5EF4-FFF2-40B4-BE49-F238E27FC236}">
                <a16:creationId xmlns:a16="http://schemas.microsoft.com/office/drawing/2014/main" id="{17B29429-D7BB-42BA-AD66-01A0F1A32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7781" y="392984"/>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674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3431-D3F1-0A7F-654E-2E2B7233B531}"/>
              </a:ext>
            </a:extLst>
          </p:cNvPr>
          <p:cNvSpPr>
            <a:spLocks noGrp="1"/>
          </p:cNvSpPr>
          <p:nvPr>
            <p:ph type="title"/>
          </p:nvPr>
        </p:nvSpPr>
        <p:spPr>
          <a:xfrm>
            <a:off x="310662" y="481570"/>
            <a:ext cx="10515600" cy="1325563"/>
          </a:xfrm>
        </p:spPr>
        <p:txBody>
          <a:bodyPr/>
          <a:lstStyle/>
          <a:p>
            <a:r>
              <a:rPr lang="en-GB" b="1" u="sng" dirty="0"/>
              <a:t>Young person shares….</a:t>
            </a:r>
          </a:p>
        </p:txBody>
      </p:sp>
      <p:sp>
        <p:nvSpPr>
          <p:cNvPr id="3" name="Content Placeholder 2">
            <a:extLst>
              <a:ext uri="{FF2B5EF4-FFF2-40B4-BE49-F238E27FC236}">
                <a16:creationId xmlns:a16="http://schemas.microsoft.com/office/drawing/2014/main" id="{FF1E2F7F-42F4-1518-F4D4-C9C47E9F9AA8}"/>
              </a:ext>
            </a:extLst>
          </p:cNvPr>
          <p:cNvSpPr>
            <a:spLocks noGrp="1"/>
          </p:cNvSpPr>
          <p:nvPr>
            <p:ph idx="1"/>
          </p:nvPr>
        </p:nvSpPr>
        <p:spPr>
          <a:xfrm>
            <a:off x="310662" y="2114847"/>
            <a:ext cx="11060588" cy="4351338"/>
          </a:xfrm>
        </p:spPr>
        <p:txBody>
          <a:bodyPr>
            <a:normAutofit fontScale="92500" lnSpcReduction="20000"/>
          </a:bodyPr>
          <a:lstStyle/>
          <a:p>
            <a:pPr marL="0" indent="0">
              <a:buNone/>
            </a:pPr>
            <a:r>
              <a:rPr lang="en-GB" dirty="0"/>
              <a:t>Chloe attended primary school this morning and was seen by her class teacher. Upon arrival to school, she was noted to be more quiet than usual. She answered her name to the register but did not look at her teacher. In the afternoon, whilst getting changed for PE, it was noticed that Chloe had an injury including skin discolouration to her back. She was reluctant to talk about what happened and stated that everything was fine at home. </a:t>
            </a:r>
          </a:p>
          <a:p>
            <a:pPr marL="0" indent="0">
              <a:buNone/>
            </a:pPr>
            <a:endParaRPr lang="en-GB" dirty="0"/>
          </a:p>
          <a:p>
            <a:pPr marL="0" indent="0">
              <a:buNone/>
            </a:pPr>
            <a:r>
              <a:rPr lang="en-GB" dirty="0"/>
              <a:t>During a telephone call to mother, it was shared that Chloe bruises easily, she has seen the GP, and concerns were minimised. </a:t>
            </a:r>
          </a:p>
          <a:p>
            <a:pPr marL="0" indent="0">
              <a:buNone/>
            </a:pPr>
            <a:endParaRPr lang="en-GB" dirty="0"/>
          </a:p>
          <a:p>
            <a:pPr marL="0" indent="0">
              <a:buNone/>
            </a:pPr>
            <a:r>
              <a:rPr lang="en-GB" dirty="0"/>
              <a:t>Her attendance at school is good at 92% but parents can be difficult to engage. It is noted that her brother, Alex, has permission to pick her up from school. </a:t>
            </a:r>
          </a:p>
          <a:p>
            <a:endParaRPr lang="en-GB" dirty="0"/>
          </a:p>
        </p:txBody>
      </p:sp>
      <p:pic>
        <p:nvPicPr>
          <p:cNvPr id="4" name="Picture 3">
            <a:extLst>
              <a:ext uri="{FF2B5EF4-FFF2-40B4-BE49-F238E27FC236}">
                <a16:creationId xmlns:a16="http://schemas.microsoft.com/office/drawing/2014/main" id="{7E5D4BE2-12A9-4150-8AA1-F6BCBBC37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262" y="298031"/>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538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E2CA-927B-2039-2B3D-8038538609C3}"/>
              </a:ext>
            </a:extLst>
          </p:cNvPr>
          <p:cNvSpPr>
            <a:spLocks noGrp="1"/>
          </p:cNvSpPr>
          <p:nvPr>
            <p:ph type="title"/>
          </p:nvPr>
        </p:nvSpPr>
        <p:spPr>
          <a:xfrm>
            <a:off x="381000" y="434678"/>
            <a:ext cx="10515600" cy="1325563"/>
          </a:xfrm>
        </p:spPr>
        <p:txBody>
          <a:bodyPr/>
          <a:lstStyle/>
          <a:p>
            <a:r>
              <a:rPr lang="en-US" b="1" u="sng" dirty="0"/>
              <a:t>What are your considerations at this point?</a:t>
            </a:r>
            <a:endParaRPr lang="en-GB" b="1" u="sng" dirty="0"/>
          </a:p>
        </p:txBody>
      </p:sp>
      <p:sp>
        <p:nvSpPr>
          <p:cNvPr id="3" name="Content Placeholder 2">
            <a:extLst>
              <a:ext uri="{FF2B5EF4-FFF2-40B4-BE49-F238E27FC236}">
                <a16:creationId xmlns:a16="http://schemas.microsoft.com/office/drawing/2014/main" id="{CF53558C-C94E-7A19-DF72-1AAA793A655B}"/>
              </a:ext>
            </a:extLst>
          </p:cNvPr>
          <p:cNvSpPr>
            <a:spLocks noGrp="1"/>
          </p:cNvSpPr>
          <p:nvPr>
            <p:ph idx="1"/>
          </p:nvPr>
        </p:nvSpPr>
        <p:spPr>
          <a:xfrm>
            <a:off x="510089" y="2185821"/>
            <a:ext cx="10515600" cy="4351338"/>
          </a:xfrm>
        </p:spPr>
        <p:txBody>
          <a:bodyPr>
            <a:normAutofit lnSpcReduction="10000"/>
          </a:bodyPr>
          <a:lstStyle/>
          <a:p>
            <a:r>
              <a:rPr lang="en-US" dirty="0"/>
              <a:t>Breakout discussion:</a:t>
            </a:r>
          </a:p>
          <a:p>
            <a:endParaRPr lang="en-US" dirty="0"/>
          </a:p>
          <a:p>
            <a:pPr>
              <a:buFont typeface="Courier New" panose="02070309020205020404" pitchFamily="49" charset="0"/>
              <a:buChar char="o"/>
            </a:pPr>
            <a:r>
              <a:rPr lang="en-US" dirty="0"/>
              <a:t>What are your considerations at this point?</a:t>
            </a:r>
          </a:p>
          <a:p>
            <a:pPr>
              <a:buFont typeface="Courier New" panose="02070309020205020404" pitchFamily="49" charset="0"/>
              <a:buChar char="o"/>
            </a:pPr>
            <a:r>
              <a:rPr lang="en-US" dirty="0"/>
              <a:t>What questions can be asked at this point to strengthen a referral to social care?</a:t>
            </a:r>
          </a:p>
          <a:p>
            <a:pPr>
              <a:buFont typeface="Courier New" panose="02070309020205020404" pitchFamily="49" charset="0"/>
              <a:buChar char="o"/>
            </a:pPr>
            <a:r>
              <a:rPr lang="en-US" dirty="0"/>
              <a:t>What should happen next?</a:t>
            </a:r>
          </a:p>
          <a:p>
            <a:endParaRPr lang="en-US" dirty="0"/>
          </a:p>
          <a:p>
            <a:endParaRPr lang="en-US" dirty="0"/>
          </a:p>
          <a:p>
            <a:pPr marL="0" indent="0">
              <a:buNone/>
            </a:pPr>
            <a:r>
              <a:rPr lang="en-US" dirty="0"/>
              <a:t> </a:t>
            </a:r>
            <a:endParaRPr lang="en-GB" dirty="0"/>
          </a:p>
        </p:txBody>
      </p:sp>
      <p:pic>
        <p:nvPicPr>
          <p:cNvPr id="4" name="Picture 3">
            <a:extLst>
              <a:ext uri="{FF2B5EF4-FFF2-40B4-BE49-F238E27FC236}">
                <a16:creationId xmlns:a16="http://schemas.microsoft.com/office/drawing/2014/main" id="{AC637AC4-B308-4164-BEF2-872069F9C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6600" y="434678"/>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196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51765-E0D6-477A-A942-C8C6DFD3B987}"/>
              </a:ext>
            </a:extLst>
          </p:cNvPr>
          <p:cNvSpPr>
            <a:spLocks noGrp="1"/>
          </p:cNvSpPr>
          <p:nvPr>
            <p:ph type="title"/>
          </p:nvPr>
        </p:nvSpPr>
        <p:spPr>
          <a:xfrm>
            <a:off x="369277" y="500062"/>
            <a:ext cx="10515600" cy="1325563"/>
          </a:xfrm>
        </p:spPr>
        <p:txBody>
          <a:bodyPr/>
          <a:lstStyle/>
          <a:p>
            <a:r>
              <a:rPr lang="en-GB" b="1" u="sng" dirty="0"/>
              <a:t>When would school contact Police directly?</a:t>
            </a:r>
          </a:p>
        </p:txBody>
      </p:sp>
      <p:sp>
        <p:nvSpPr>
          <p:cNvPr id="3" name="Content Placeholder 2">
            <a:extLst>
              <a:ext uri="{FF2B5EF4-FFF2-40B4-BE49-F238E27FC236}">
                <a16:creationId xmlns:a16="http://schemas.microsoft.com/office/drawing/2014/main" id="{09819ACD-DB76-4989-9CBB-27A6C8274BF5}"/>
              </a:ext>
            </a:extLst>
          </p:cNvPr>
          <p:cNvSpPr>
            <a:spLocks noGrp="1"/>
          </p:cNvSpPr>
          <p:nvPr>
            <p:ph idx="1"/>
          </p:nvPr>
        </p:nvSpPr>
        <p:spPr>
          <a:xfrm>
            <a:off x="282074" y="2669138"/>
            <a:ext cx="10515600" cy="4351338"/>
          </a:xfrm>
        </p:spPr>
        <p:txBody>
          <a:bodyPr/>
          <a:lstStyle/>
          <a:p>
            <a:r>
              <a:rPr lang="en-GB" sz="2800" dirty="0">
                <a:effectLst/>
                <a:latin typeface="Calibri" panose="020F0502020204030204" pitchFamily="34" charset="0"/>
                <a:ea typeface="Calibri" panose="020F0502020204030204" pitchFamily="34" charset="0"/>
              </a:rPr>
              <a:t>Do you need an immediate response?</a:t>
            </a:r>
          </a:p>
          <a:p>
            <a:r>
              <a:rPr lang="en-GB" sz="2800" dirty="0">
                <a:effectLst/>
                <a:latin typeface="Calibri" panose="020F0502020204030204" pitchFamily="34" charset="0"/>
                <a:ea typeface="Calibri" panose="020F0502020204030204" pitchFamily="34" charset="0"/>
              </a:rPr>
              <a:t>If not, please report through the MASH this ensures the most appropriately trained resource will be allocated. </a:t>
            </a:r>
          </a:p>
          <a:p>
            <a:r>
              <a:rPr lang="en-GB" sz="2800" dirty="0">
                <a:effectLst/>
                <a:latin typeface="Calibri" panose="020F0502020204030204" pitchFamily="34" charset="0"/>
                <a:ea typeface="Calibri" panose="020F0502020204030204" pitchFamily="34" charset="0"/>
              </a:rPr>
              <a:t>Reporting via the Police Control Room and MASH creates a duplicated response</a:t>
            </a:r>
          </a:p>
          <a:p>
            <a:pPr marL="0" indent="0">
              <a:buNone/>
            </a:pPr>
            <a:endParaRPr lang="en-GB" dirty="0"/>
          </a:p>
        </p:txBody>
      </p:sp>
      <p:pic>
        <p:nvPicPr>
          <p:cNvPr id="4" name="Picture 3">
            <a:extLst>
              <a:ext uri="{FF2B5EF4-FFF2-40B4-BE49-F238E27FC236}">
                <a16:creationId xmlns:a16="http://schemas.microsoft.com/office/drawing/2014/main" id="{F72A4B4F-80EA-4291-AACC-AA063870D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674" y="500062"/>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453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97A4-75A9-4A2A-C3AD-AB9C502E81E3}"/>
              </a:ext>
            </a:extLst>
          </p:cNvPr>
          <p:cNvSpPr>
            <a:spLocks noGrp="1"/>
          </p:cNvSpPr>
          <p:nvPr>
            <p:ph type="title"/>
          </p:nvPr>
        </p:nvSpPr>
        <p:spPr>
          <a:xfrm>
            <a:off x="98951" y="644628"/>
            <a:ext cx="2723147" cy="4367296"/>
          </a:xfrm>
        </p:spPr>
        <p:txBody>
          <a:bodyPr/>
          <a:lstStyle/>
          <a:p>
            <a:r>
              <a:rPr lang="en-GB" b="1" u="sng" dirty="0"/>
              <a:t>What happens to a Referral?</a:t>
            </a:r>
          </a:p>
        </p:txBody>
      </p:sp>
      <p:pic>
        <p:nvPicPr>
          <p:cNvPr id="273" name="Picture 272">
            <a:extLst>
              <a:ext uri="{FF2B5EF4-FFF2-40B4-BE49-F238E27FC236}">
                <a16:creationId xmlns:a16="http://schemas.microsoft.com/office/drawing/2014/main" id="{E45B9C0D-48F1-4284-93B4-5B953C511970}"/>
              </a:ext>
            </a:extLst>
          </p:cNvPr>
          <p:cNvPicPr>
            <a:picLocks noChangeAspect="1"/>
          </p:cNvPicPr>
          <p:nvPr/>
        </p:nvPicPr>
        <p:blipFill>
          <a:blip r:embed="rId3"/>
          <a:stretch>
            <a:fillRect/>
          </a:stretch>
        </p:blipFill>
        <p:spPr>
          <a:xfrm>
            <a:off x="3070133" y="301541"/>
            <a:ext cx="8798879" cy="6195512"/>
          </a:xfrm>
          <a:prstGeom prst="rect">
            <a:avLst/>
          </a:prstGeom>
        </p:spPr>
      </p:pic>
    </p:spTree>
    <p:extLst>
      <p:ext uri="{BB962C8B-B14F-4D97-AF65-F5344CB8AC3E}">
        <p14:creationId xmlns:p14="http://schemas.microsoft.com/office/powerpoint/2010/main" val="17619856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C5A39-377F-A8C1-27A0-6C7C0C08BEBF}"/>
              </a:ext>
            </a:extLst>
          </p:cNvPr>
          <p:cNvSpPr>
            <a:spLocks noGrp="1"/>
          </p:cNvSpPr>
          <p:nvPr>
            <p:ph type="title"/>
          </p:nvPr>
        </p:nvSpPr>
        <p:spPr>
          <a:xfrm>
            <a:off x="369277" y="505016"/>
            <a:ext cx="10515600" cy="1325563"/>
          </a:xfrm>
        </p:spPr>
        <p:txBody>
          <a:bodyPr/>
          <a:lstStyle/>
          <a:p>
            <a:r>
              <a:rPr lang="en-GB" b="1" u="sng" dirty="0"/>
              <a:t>Organising a Strategy Discussion</a:t>
            </a:r>
          </a:p>
        </p:txBody>
      </p:sp>
      <p:sp>
        <p:nvSpPr>
          <p:cNvPr id="3" name="Content Placeholder 2">
            <a:extLst>
              <a:ext uri="{FF2B5EF4-FFF2-40B4-BE49-F238E27FC236}">
                <a16:creationId xmlns:a16="http://schemas.microsoft.com/office/drawing/2014/main" id="{653F320A-DE6C-9804-1B56-84F8A3224052}"/>
              </a:ext>
            </a:extLst>
          </p:cNvPr>
          <p:cNvSpPr>
            <a:spLocks noGrp="1"/>
          </p:cNvSpPr>
          <p:nvPr>
            <p:ph idx="1"/>
          </p:nvPr>
        </p:nvSpPr>
        <p:spPr>
          <a:xfrm>
            <a:off x="369277" y="2376610"/>
            <a:ext cx="10515600" cy="4351338"/>
          </a:xfrm>
        </p:spPr>
        <p:txBody>
          <a:bodyPr/>
          <a:lstStyle/>
          <a:p>
            <a:r>
              <a:rPr lang="en-GB" sz="2600" kern="100" dirty="0">
                <a:effectLst/>
                <a:ea typeface="Calibri" panose="020F0502020204030204" pitchFamily="34" charset="0"/>
                <a:cs typeface="Times New Roman" panose="02020603050405020304" pitchFamily="18" charset="0"/>
              </a:rPr>
              <a:t>Strategy Discussion convened how would this happen? </a:t>
            </a:r>
          </a:p>
          <a:p>
            <a:pPr>
              <a:lnSpc>
                <a:spcPct val="115000"/>
              </a:lnSpc>
              <a:spcAft>
                <a:spcPts val="1000"/>
              </a:spcAft>
            </a:pPr>
            <a:r>
              <a:rPr lang="en-GB" sz="2600" kern="100" dirty="0">
                <a:effectLst/>
                <a:ea typeface="Calibri" panose="020F0502020204030204" pitchFamily="34" charset="0"/>
                <a:cs typeface="Times New Roman" panose="02020603050405020304" pitchFamily="18" charset="0"/>
              </a:rPr>
              <a:t>Health representatives, does a paediatrician need to attend? </a:t>
            </a:r>
          </a:p>
          <a:p>
            <a:pPr>
              <a:lnSpc>
                <a:spcPct val="115000"/>
              </a:lnSpc>
              <a:spcAft>
                <a:spcPts val="1000"/>
              </a:spcAft>
            </a:pPr>
            <a:r>
              <a:rPr lang="en-GB" sz="2600" kern="100" dirty="0">
                <a:ea typeface="Calibri" panose="020F0502020204030204" pitchFamily="34" charset="0"/>
                <a:cs typeface="Times New Roman" panose="02020603050405020304" pitchFamily="18" charset="0"/>
              </a:rPr>
              <a:t>Police </a:t>
            </a:r>
            <a:endParaRPr lang="en-GB" sz="2600" kern="100" dirty="0">
              <a:effectLst/>
              <a:ea typeface="Calibri" panose="020F0502020204030204" pitchFamily="34" charset="0"/>
              <a:cs typeface="Times New Roman" panose="02020603050405020304" pitchFamily="18" charset="0"/>
            </a:endParaRPr>
          </a:p>
          <a:p>
            <a:pPr>
              <a:lnSpc>
                <a:spcPct val="115000"/>
              </a:lnSpc>
              <a:spcAft>
                <a:spcPts val="1000"/>
              </a:spcAft>
            </a:pPr>
            <a:r>
              <a:rPr lang="en-GB" sz="2600" kern="100" dirty="0">
                <a:ea typeface="Calibri" panose="020F0502020204030204" pitchFamily="34" charset="0"/>
                <a:cs typeface="Times New Roman" panose="02020603050405020304" pitchFamily="18" charset="0"/>
              </a:rPr>
              <a:t>Education representative </a:t>
            </a:r>
            <a:endParaRPr lang="en-GB" sz="2600" kern="100" dirty="0">
              <a:effectLst/>
              <a:ea typeface="Calibri" panose="020F0502020204030204" pitchFamily="34" charset="0"/>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492F5053-B3EE-4426-A182-45725334A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4877" y="617695"/>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221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3123-845C-E895-02CD-6F1C6BE6A58C}"/>
              </a:ext>
            </a:extLst>
          </p:cNvPr>
          <p:cNvSpPr>
            <a:spLocks noGrp="1"/>
          </p:cNvSpPr>
          <p:nvPr>
            <p:ph type="title"/>
          </p:nvPr>
        </p:nvSpPr>
        <p:spPr>
          <a:xfrm>
            <a:off x="193431" y="224448"/>
            <a:ext cx="10515600" cy="1325563"/>
          </a:xfrm>
        </p:spPr>
        <p:txBody>
          <a:bodyPr/>
          <a:lstStyle/>
          <a:p>
            <a:r>
              <a:rPr lang="en-GB" b="1" u="sng" dirty="0"/>
              <a:t>Health Representatives</a:t>
            </a:r>
          </a:p>
        </p:txBody>
      </p:sp>
      <p:sp>
        <p:nvSpPr>
          <p:cNvPr id="3" name="Content Placeholder 2">
            <a:extLst>
              <a:ext uri="{FF2B5EF4-FFF2-40B4-BE49-F238E27FC236}">
                <a16:creationId xmlns:a16="http://schemas.microsoft.com/office/drawing/2014/main" id="{CA21202E-7BC3-9FD0-2AF9-D230411EC9FA}"/>
              </a:ext>
            </a:extLst>
          </p:cNvPr>
          <p:cNvSpPr>
            <a:spLocks noGrp="1"/>
          </p:cNvSpPr>
          <p:nvPr>
            <p:ph idx="1"/>
          </p:nvPr>
        </p:nvSpPr>
        <p:spPr>
          <a:xfrm>
            <a:off x="282074" y="1993220"/>
            <a:ext cx="10515600" cy="4351338"/>
          </a:xfrm>
        </p:spPr>
        <p:txBody>
          <a:bodyPr>
            <a:normAutofit lnSpcReduction="10000"/>
          </a:bodyPr>
          <a:lstStyle/>
          <a:p>
            <a:r>
              <a:rPr lang="en-GB" dirty="0"/>
              <a:t>MASH Health – provide an overview of available health information</a:t>
            </a:r>
          </a:p>
          <a:p>
            <a:pPr marL="0" indent="0">
              <a:buNone/>
            </a:pPr>
            <a:r>
              <a:rPr lang="en-GB" dirty="0"/>
              <a:t>                            - signpost to relevant health professionals</a:t>
            </a:r>
          </a:p>
          <a:p>
            <a:pPr marL="0" indent="0">
              <a:buNone/>
            </a:pPr>
            <a:r>
              <a:rPr lang="en-GB" dirty="0"/>
              <a:t>                            - share information with relevant services</a:t>
            </a:r>
          </a:p>
          <a:p>
            <a:r>
              <a:rPr lang="en-GB" dirty="0"/>
              <a:t>GP and Community Services</a:t>
            </a:r>
          </a:p>
          <a:p>
            <a:r>
              <a:rPr lang="en-GB" dirty="0"/>
              <a:t>Paediatrician – suspected abusive injury, concerns around CSA, or the child has a health condition where immediate advice is required. </a:t>
            </a:r>
          </a:p>
          <a:p>
            <a:r>
              <a:rPr lang="en-GB" dirty="0"/>
              <a:t>Out of hours: access to health information is limited   but a senior paediatrician is always available. </a:t>
            </a:r>
          </a:p>
          <a:p>
            <a:r>
              <a:rPr lang="en-GB" dirty="0"/>
              <a:t>EMCYPSAS</a:t>
            </a:r>
          </a:p>
        </p:txBody>
      </p:sp>
      <p:pic>
        <p:nvPicPr>
          <p:cNvPr id="4" name="Picture 3">
            <a:extLst>
              <a:ext uri="{FF2B5EF4-FFF2-40B4-BE49-F238E27FC236}">
                <a16:creationId xmlns:a16="http://schemas.microsoft.com/office/drawing/2014/main" id="{5C672B13-F2A9-4A23-8B7C-B9A786B85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5351" y="373115"/>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3160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B4F0F-C9AE-0C47-1B67-0F0FB71A100D}"/>
              </a:ext>
            </a:extLst>
          </p:cNvPr>
          <p:cNvSpPr>
            <a:spLocks noGrp="1"/>
          </p:cNvSpPr>
          <p:nvPr>
            <p:ph type="title"/>
          </p:nvPr>
        </p:nvSpPr>
        <p:spPr>
          <a:xfrm>
            <a:off x="369276" y="355112"/>
            <a:ext cx="10515600" cy="1325563"/>
          </a:xfrm>
        </p:spPr>
        <p:txBody>
          <a:bodyPr/>
          <a:lstStyle/>
          <a:p>
            <a:r>
              <a:rPr lang="en-GB" b="1" u="sng" dirty="0"/>
              <a:t>Child Protection Medicals</a:t>
            </a:r>
          </a:p>
        </p:txBody>
      </p:sp>
      <p:sp>
        <p:nvSpPr>
          <p:cNvPr id="3" name="Content Placeholder 2">
            <a:extLst>
              <a:ext uri="{FF2B5EF4-FFF2-40B4-BE49-F238E27FC236}">
                <a16:creationId xmlns:a16="http://schemas.microsoft.com/office/drawing/2014/main" id="{37117C7B-D462-EDD8-1DE8-23AEF6F55223}"/>
              </a:ext>
            </a:extLst>
          </p:cNvPr>
          <p:cNvSpPr>
            <a:spLocks noGrp="1"/>
          </p:cNvSpPr>
          <p:nvPr>
            <p:ph idx="1"/>
          </p:nvPr>
        </p:nvSpPr>
        <p:spPr>
          <a:xfrm>
            <a:off x="369276" y="1918326"/>
            <a:ext cx="10515600" cy="5102087"/>
          </a:xfrm>
        </p:spPr>
        <p:txBody>
          <a:bodyPr>
            <a:normAutofit lnSpcReduction="10000"/>
          </a:bodyPr>
          <a:lstStyle/>
          <a:p>
            <a:r>
              <a:rPr lang="en-GB" dirty="0"/>
              <a:t>A child protection (CP) medical assessment is a comprehensive assessment.</a:t>
            </a:r>
          </a:p>
          <a:p>
            <a:r>
              <a:rPr lang="en-GB" dirty="0"/>
              <a:t>Strategy Discussions must consider, in consultation with the Consultant Paediatrician, the appropriateness and the timing of a CP medical assessment. </a:t>
            </a:r>
          </a:p>
          <a:p>
            <a:r>
              <a:rPr lang="en-GB" dirty="0"/>
              <a:t>CP medical clinic operates between 1-5pm. </a:t>
            </a:r>
          </a:p>
          <a:p>
            <a:r>
              <a:rPr lang="en-GB" dirty="0"/>
              <a:t>The CP medical investigation is only a part of the overall multi-agency assessment to assess the safety and well-being of a CYP.</a:t>
            </a:r>
          </a:p>
          <a:p>
            <a:r>
              <a:rPr lang="en-GB" dirty="0"/>
              <a:t>Only doctors who have gained appropriate informed consent may physically examine the whole child. All other staff should only note any visible marks or injuries on a body map and record, date and sign details in the child's file. </a:t>
            </a:r>
          </a:p>
        </p:txBody>
      </p:sp>
      <p:pic>
        <p:nvPicPr>
          <p:cNvPr id="4" name="Picture 3">
            <a:extLst>
              <a:ext uri="{FF2B5EF4-FFF2-40B4-BE49-F238E27FC236}">
                <a16:creationId xmlns:a16="http://schemas.microsoft.com/office/drawing/2014/main" id="{7E2B6BB0-4C23-4CBD-897A-F16145F2C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8487" y="355112"/>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246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54182" y="150868"/>
            <a:ext cx="8652880" cy="858125"/>
          </a:xfrm>
        </p:spPr>
        <p:txBody>
          <a:bodyPr/>
          <a:lstStyle/>
          <a:p>
            <a:r>
              <a:rPr lang="en-GB" sz="3800" dirty="0">
                <a:latin typeface="Calibri" panose="020F0502020204030204" pitchFamily="34" charset="0"/>
                <a:cs typeface="Calibri" panose="020F0502020204030204" pitchFamily="34" charset="0"/>
              </a:rPr>
              <a:t>National and Local Safeguarding Updates</a:t>
            </a:r>
          </a:p>
        </p:txBody>
      </p:sp>
      <p:sp>
        <p:nvSpPr>
          <p:cNvPr id="2" name="TextBox 1"/>
          <p:cNvSpPr txBox="1"/>
          <p:nvPr/>
        </p:nvSpPr>
        <p:spPr>
          <a:xfrm>
            <a:off x="554182" y="1667804"/>
            <a:ext cx="10640291" cy="4122154"/>
          </a:xfrm>
          <a:prstGeom prst="rect">
            <a:avLst/>
          </a:prstGeom>
          <a:noFill/>
        </p:spPr>
        <p:txBody>
          <a:bodyPr wrap="square" rtlCol="0">
            <a:spAutoFit/>
          </a:bodyPr>
          <a:lstStyle/>
          <a:p>
            <a:r>
              <a:rPr lang="en-GB" sz="3600" b="1" dirty="0"/>
              <a:t>Ben Osifo</a:t>
            </a:r>
          </a:p>
          <a:p>
            <a:r>
              <a:rPr lang="en-GB" sz="3600" b="1" dirty="0">
                <a:effectLst/>
                <a:latin typeface="Calibri" panose="020F0502020204030204" pitchFamily="34" charset="0"/>
                <a:ea typeface="Calibri" panose="020F0502020204030204" pitchFamily="34" charset="0"/>
              </a:rPr>
              <a:t>Business Manager NCSCP</a:t>
            </a:r>
          </a:p>
          <a:p>
            <a:endParaRPr lang="en-GB" sz="1600" b="1" dirty="0">
              <a:latin typeface="Calibri" panose="020F0502020204030204" pitchFamily="34" charset="0"/>
              <a:ea typeface="Calibri" panose="020F0502020204030204" pitchFamily="34" charset="0"/>
            </a:endParaRPr>
          </a:p>
          <a:p>
            <a:pPr>
              <a:lnSpc>
                <a:spcPct val="90000"/>
              </a:lnSpc>
              <a:spcBef>
                <a:spcPts val="1000"/>
              </a:spcBef>
              <a:defRPr/>
            </a:pPr>
            <a:endParaRPr kumimoji="0" lang="en-GB" sz="36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Arial" panose="020B0604020202020204" pitchFamily="34" charset="0"/>
            </a:endParaRPr>
          </a:p>
          <a:p>
            <a:pPr>
              <a:lnSpc>
                <a:spcPct val="90000"/>
              </a:lnSpc>
              <a:spcBef>
                <a:spcPts val="1000"/>
              </a:spcBef>
              <a:defRPr/>
            </a:pPr>
            <a:r>
              <a:rPr kumimoji="0" lang="en-GB" sz="32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hlinkClick r:id="rId3"/>
              </a:rPr>
              <a:t>@</a:t>
            </a:r>
            <a:r>
              <a:rPr kumimoji="0" lang="en-GB"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hlinkClick r:id="rId3"/>
              </a:rPr>
              <a:t>NottinghamCSCP</a:t>
            </a:r>
            <a:endParaRPr kumimoji="0" lang="en-GB"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endParaRPr lang="en-GB" sz="3600" b="1" dirty="0">
              <a:effectLst/>
              <a:latin typeface="Calibri" panose="020F0502020204030204" pitchFamily="34" charset="0"/>
              <a:ea typeface="Calibri" panose="020F0502020204030204" pitchFamily="34" charset="0"/>
            </a:endParaRPr>
          </a:p>
          <a:p>
            <a:endParaRPr lang="en-GB" sz="3200" b="1" dirty="0"/>
          </a:p>
          <a:p>
            <a:endParaRPr lang="en-GB" sz="2800" b="1" dirty="0"/>
          </a:p>
        </p:txBody>
      </p:sp>
    </p:spTree>
    <p:extLst>
      <p:ext uri="{BB962C8B-B14F-4D97-AF65-F5344CB8AC3E}">
        <p14:creationId xmlns:p14="http://schemas.microsoft.com/office/powerpoint/2010/main" val="24199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FCDE-FB5F-14A6-61EC-2D8AB2816795}"/>
              </a:ext>
            </a:extLst>
          </p:cNvPr>
          <p:cNvSpPr>
            <a:spLocks noGrp="1"/>
          </p:cNvSpPr>
          <p:nvPr>
            <p:ph type="title"/>
          </p:nvPr>
        </p:nvSpPr>
        <p:spPr>
          <a:xfrm>
            <a:off x="381000" y="247894"/>
            <a:ext cx="10515600" cy="1325563"/>
          </a:xfrm>
        </p:spPr>
        <p:txBody>
          <a:bodyPr/>
          <a:lstStyle/>
          <a:p>
            <a:r>
              <a:rPr lang="en-US" b="1" u="sng" dirty="0"/>
              <a:t>Preparing for a Strategy Discussion </a:t>
            </a:r>
            <a:endParaRPr lang="en-GB" b="1" u="sng" dirty="0"/>
          </a:p>
        </p:txBody>
      </p:sp>
      <p:sp>
        <p:nvSpPr>
          <p:cNvPr id="3" name="Content Placeholder 2">
            <a:extLst>
              <a:ext uri="{FF2B5EF4-FFF2-40B4-BE49-F238E27FC236}">
                <a16:creationId xmlns:a16="http://schemas.microsoft.com/office/drawing/2014/main" id="{5EEEA8E9-959D-6F04-0CD7-05F16F463A64}"/>
              </a:ext>
            </a:extLst>
          </p:cNvPr>
          <p:cNvSpPr>
            <a:spLocks noGrp="1"/>
          </p:cNvSpPr>
          <p:nvPr>
            <p:ph idx="1"/>
          </p:nvPr>
        </p:nvSpPr>
        <p:spPr>
          <a:xfrm>
            <a:off x="510089" y="2013194"/>
            <a:ext cx="10515600" cy="4351338"/>
          </a:xfrm>
        </p:spPr>
        <p:txBody>
          <a:bodyPr>
            <a:normAutofit fontScale="92500" lnSpcReduction="20000"/>
          </a:bodyPr>
          <a:lstStyle/>
          <a:p>
            <a:r>
              <a:rPr lang="en-US" dirty="0"/>
              <a:t>All professionals attending a strategy discussion should consider the following  questions prior to the Strategy Discussion:</a:t>
            </a:r>
          </a:p>
          <a:p>
            <a:r>
              <a:rPr lang="en-US" dirty="0"/>
              <a:t>What is the contextual information relevant to the concern?</a:t>
            </a:r>
          </a:p>
          <a:p>
            <a:r>
              <a:rPr lang="en-US" dirty="0"/>
              <a:t>Is there evidence to suggest the child is suffering or is likely to suffer from significant harm? If so, please state the nature of harm.</a:t>
            </a:r>
          </a:p>
          <a:p>
            <a:r>
              <a:rPr lang="en-US" dirty="0"/>
              <a:t>Is there evidence that this harm is attributable to anything the parents/</a:t>
            </a:r>
            <a:r>
              <a:rPr lang="en-US" dirty="0" err="1"/>
              <a:t>carers</a:t>
            </a:r>
            <a:r>
              <a:rPr lang="en-US" dirty="0"/>
              <a:t> have done?</a:t>
            </a:r>
          </a:p>
          <a:p>
            <a:r>
              <a:rPr lang="en-US" dirty="0"/>
              <a:t>Is there evidence that this harm will be ongoing?</a:t>
            </a:r>
          </a:p>
          <a:p>
            <a:r>
              <a:rPr lang="en-US" dirty="0"/>
              <a:t>What outcomes do we want the Strategy Discussion to achieve?</a:t>
            </a:r>
          </a:p>
          <a:p>
            <a:r>
              <a:rPr lang="en-US" dirty="0"/>
              <a:t>If it is not possible to attend, all invitees should provide relevant information considering the questions above</a:t>
            </a:r>
            <a:endParaRPr lang="en-GB" dirty="0"/>
          </a:p>
        </p:txBody>
      </p:sp>
      <p:pic>
        <p:nvPicPr>
          <p:cNvPr id="4" name="Picture 3">
            <a:extLst>
              <a:ext uri="{FF2B5EF4-FFF2-40B4-BE49-F238E27FC236}">
                <a16:creationId xmlns:a16="http://schemas.microsoft.com/office/drawing/2014/main" id="{9299B11A-4B0D-4D17-A68D-2DEB5DD03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6763" y="307426"/>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744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67CC-CBA8-4AD4-B989-0629C3CCA540}"/>
              </a:ext>
            </a:extLst>
          </p:cNvPr>
          <p:cNvSpPr>
            <a:spLocks noGrp="1"/>
          </p:cNvSpPr>
          <p:nvPr>
            <p:ph type="title"/>
          </p:nvPr>
        </p:nvSpPr>
        <p:spPr>
          <a:xfrm>
            <a:off x="310662" y="306510"/>
            <a:ext cx="10515600" cy="1325563"/>
          </a:xfrm>
        </p:spPr>
        <p:txBody>
          <a:bodyPr/>
          <a:lstStyle/>
          <a:p>
            <a:r>
              <a:rPr lang="en-US" b="1" u="sng" dirty="0"/>
              <a:t>How is the strategy discussion structured? </a:t>
            </a:r>
            <a:endParaRPr lang="en-GB" b="1" u="sng" dirty="0"/>
          </a:p>
        </p:txBody>
      </p:sp>
      <p:sp>
        <p:nvSpPr>
          <p:cNvPr id="3" name="Content Placeholder 2">
            <a:extLst>
              <a:ext uri="{FF2B5EF4-FFF2-40B4-BE49-F238E27FC236}">
                <a16:creationId xmlns:a16="http://schemas.microsoft.com/office/drawing/2014/main" id="{1168F687-7899-435A-AE82-98C68A14930B}"/>
              </a:ext>
            </a:extLst>
          </p:cNvPr>
          <p:cNvSpPr>
            <a:spLocks noGrp="1"/>
          </p:cNvSpPr>
          <p:nvPr>
            <p:ph idx="1"/>
          </p:nvPr>
        </p:nvSpPr>
        <p:spPr>
          <a:xfrm>
            <a:off x="310662" y="1989748"/>
            <a:ext cx="10515600" cy="4351338"/>
          </a:xfrm>
        </p:spPr>
        <p:txBody>
          <a:bodyPr/>
          <a:lstStyle/>
          <a:p>
            <a:pPr marL="0" indent="0">
              <a:buNone/>
            </a:pPr>
            <a:r>
              <a:rPr lang="en-GB" dirty="0"/>
              <a:t>Chair to outline reason for strategy discussion including why there is reasonable cause to suspect the child is suffering or is likely to suffer significant harm. </a:t>
            </a:r>
          </a:p>
          <a:p>
            <a:pPr marL="0" indent="0">
              <a:buNone/>
            </a:pPr>
            <a:endParaRPr lang="en-GB" dirty="0"/>
          </a:p>
          <a:p>
            <a:pPr marL="0" indent="0">
              <a:buNone/>
            </a:pPr>
            <a:r>
              <a:rPr lang="en-GB" dirty="0"/>
              <a:t>If known, what has the child/children communicated/told us they would like to happen? This is about setting a context, provide a narrative but be clear regarding the risks. It is important to list them and give reasons, all attendees views should be clearly recorded</a:t>
            </a:r>
          </a:p>
        </p:txBody>
      </p:sp>
      <p:pic>
        <p:nvPicPr>
          <p:cNvPr id="4" name="Picture 3">
            <a:extLst>
              <a:ext uri="{FF2B5EF4-FFF2-40B4-BE49-F238E27FC236}">
                <a16:creationId xmlns:a16="http://schemas.microsoft.com/office/drawing/2014/main" id="{F863BB56-1C9C-4C60-A6E0-943632B28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7101" y="306510"/>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162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8C799-BF86-425F-9F0B-4E86AA33E869}"/>
              </a:ext>
            </a:extLst>
          </p:cNvPr>
          <p:cNvSpPr>
            <a:spLocks noGrp="1"/>
          </p:cNvSpPr>
          <p:nvPr>
            <p:ph type="title"/>
          </p:nvPr>
        </p:nvSpPr>
        <p:spPr>
          <a:xfrm>
            <a:off x="357554" y="374942"/>
            <a:ext cx="10515600" cy="1325563"/>
          </a:xfrm>
        </p:spPr>
        <p:txBody>
          <a:bodyPr/>
          <a:lstStyle/>
          <a:p>
            <a:r>
              <a:rPr lang="en-GB" b="1" u="sng" dirty="0"/>
              <a:t>Case Study </a:t>
            </a:r>
          </a:p>
        </p:txBody>
      </p:sp>
      <p:sp>
        <p:nvSpPr>
          <p:cNvPr id="3" name="Content Placeholder 2">
            <a:extLst>
              <a:ext uri="{FF2B5EF4-FFF2-40B4-BE49-F238E27FC236}">
                <a16:creationId xmlns:a16="http://schemas.microsoft.com/office/drawing/2014/main" id="{8800E8D9-629B-4583-852A-A512A83F1D9E}"/>
              </a:ext>
            </a:extLst>
          </p:cNvPr>
          <p:cNvSpPr>
            <a:spLocks noGrp="1"/>
          </p:cNvSpPr>
          <p:nvPr>
            <p:ph idx="1"/>
          </p:nvPr>
        </p:nvSpPr>
        <p:spPr>
          <a:xfrm>
            <a:off x="451337" y="2163762"/>
            <a:ext cx="11095893" cy="4351338"/>
          </a:xfrm>
        </p:spPr>
        <p:txBody>
          <a:bodyPr>
            <a:normAutofit fontScale="92500" lnSpcReduction="20000"/>
          </a:bodyPr>
          <a:lstStyle/>
          <a:p>
            <a:pPr marL="0" indent="0">
              <a:buNone/>
            </a:pPr>
            <a:r>
              <a:rPr lang="en-GB" dirty="0"/>
              <a:t>Chair to ask each attending professional whether they believe there are sufficient grounds to initiate enquiries under s47 Children Act 1989 and to consider, in their view:</a:t>
            </a:r>
          </a:p>
          <a:p>
            <a:pPr marL="0" indent="0">
              <a:buNone/>
            </a:pPr>
            <a:r>
              <a:rPr lang="en-GB" dirty="0"/>
              <a:t>• Is there evidence to suggest the child is suffering or is likely to suffer from significant harm? If so, please state the nature of harm.</a:t>
            </a:r>
          </a:p>
          <a:p>
            <a:pPr marL="0" indent="0">
              <a:buNone/>
            </a:pPr>
            <a:r>
              <a:rPr lang="en-GB" dirty="0"/>
              <a:t>• Is there evidence that this harm is substantial/significant/severe?</a:t>
            </a:r>
          </a:p>
          <a:p>
            <a:pPr marL="0" indent="0">
              <a:buNone/>
            </a:pPr>
            <a:r>
              <a:rPr lang="en-GB" dirty="0"/>
              <a:t>• Is there evidence that this harm is attributable to anything the parents/carers have done or not done?</a:t>
            </a:r>
          </a:p>
          <a:p>
            <a:pPr marL="0" indent="0">
              <a:buNone/>
            </a:pPr>
            <a:r>
              <a:rPr lang="en-GB" dirty="0"/>
              <a:t>• Is there evidence that this harm will be ongoing?</a:t>
            </a:r>
          </a:p>
          <a:p>
            <a:pPr marL="0" indent="0">
              <a:buNone/>
            </a:pPr>
            <a:endParaRPr lang="en-GB" dirty="0"/>
          </a:p>
          <a:p>
            <a:pPr marL="0" indent="0">
              <a:buNone/>
            </a:pPr>
            <a:r>
              <a:rPr lang="en-GB" b="1" dirty="0"/>
              <a:t>The chair should also ask all attendees for the Signs of Safety Score.</a:t>
            </a:r>
          </a:p>
        </p:txBody>
      </p:sp>
      <p:pic>
        <p:nvPicPr>
          <p:cNvPr id="4" name="Picture 3">
            <a:extLst>
              <a:ext uri="{FF2B5EF4-FFF2-40B4-BE49-F238E27FC236}">
                <a16:creationId xmlns:a16="http://schemas.microsoft.com/office/drawing/2014/main" id="{73B9C428-05D5-43A5-B906-A01425D85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0859" y="374942"/>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837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21CF7-08AF-44C4-BC2A-1562C092AE32}"/>
              </a:ext>
            </a:extLst>
          </p:cNvPr>
          <p:cNvSpPr>
            <a:spLocks noGrp="1"/>
          </p:cNvSpPr>
          <p:nvPr>
            <p:ph type="title"/>
          </p:nvPr>
        </p:nvSpPr>
        <p:spPr>
          <a:xfrm>
            <a:off x="310662" y="434678"/>
            <a:ext cx="10515600" cy="1325563"/>
          </a:xfrm>
        </p:spPr>
        <p:txBody>
          <a:bodyPr/>
          <a:lstStyle/>
          <a:p>
            <a:r>
              <a:rPr lang="en-GB" b="1" u="sng" dirty="0"/>
              <a:t>What would be your views for the outcome?</a:t>
            </a:r>
          </a:p>
        </p:txBody>
      </p:sp>
      <p:sp>
        <p:nvSpPr>
          <p:cNvPr id="3" name="Content Placeholder 2">
            <a:extLst>
              <a:ext uri="{FF2B5EF4-FFF2-40B4-BE49-F238E27FC236}">
                <a16:creationId xmlns:a16="http://schemas.microsoft.com/office/drawing/2014/main" id="{F7D16E34-65FA-4E44-8A0F-524A93788ED7}"/>
              </a:ext>
            </a:extLst>
          </p:cNvPr>
          <p:cNvSpPr>
            <a:spLocks noGrp="1"/>
          </p:cNvSpPr>
          <p:nvPr>
            <p:ph idx="1"/>
          </p:nvPr>
        </p:nvSpPr>
        <p:spPr>
          <a:xfrm>
            <a:off x="627185" y="2349308"/>
            <a:ext cx="10515600" cy="4351338"/>
          </a:xfrm>
        </p:spPr>
        <p:txBody>
          <a:bodyPr/>
          <a:lstStyle/>
          <a:p>
            <a:pPr marL="0" indent="0">
              <a:buNone/>
            </a:pPr>
            <a:r>
              <a:rPr lang="en-GB" dirty="0"/>
              <a:t>Breakout discussion: In small groups please discuss the information that has been shared and consider what your view would be towards s.47?</a:t>
            </a:r>
          </a:p>
          <a:p>
            <a:pPr marL="0" indent="0">
              <a:buNone/>
            </a:pPr>
            <a:endParaRPr lang="en-GB" dirty="0"/>
          </a:p>
          <a:p>
            <a:r>
              <a:rPr lang="en-GB" dirty="0"/>
              <a:t>Please consider the worries and any strengths</a:t>
            </a:r>
          </a:p>
          <a:p>
            <a:r>
              <a:rPr lang="en-GB" dirty="0"/>
              <a:t>Signs of Safety scoring and rationale- why? </a:t>
            </a:r>
          </a:p>
        </p:txBody>
      </p:sp>
      <p:pic>
        <p:nvPicPr>
          <p:cNvPr id="4" name="Picture 3">
            <a:extLst>
              <a:ext uri="{FF2B5EF4-FFF2-40B4-BE49-F238E27FC236}">
                <a16:creationId xmlns:a16="http://schemas.microsoft.com/office/drawing/2014/main" id="{E544883C-3D26-40A6-8E8A-93DF5473F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7101" y="434678"/>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4514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2A9F-3FCA-4237-87A2-A9A9572EE2AC}"/>
              </a:ext>
            </a:extLst>
          </p:cNvPr>
          <p:cNvSpPr>
            <a:spLocks noGrp="1"/>
          </p:cNvSpPr>
          <p:nvPr>
            <p:ph type="title"/>
          </p:nvPr>
        </p:nvSpPr>
        <p:spPr>
          <a:xfrm>
            <a:off x="252046" y="341679"/>
            <a:ext cx="10515600" cy="1325563"/>
          </a:xfrm>
        </p:spPr>
        <p:txBody>
          <a:bodyPr/>
          <a:lstStyle/>
          <a:p>
            <a:r>
              <a:rPr lang="en-GB" b="1" u="sng" dirty="0"/>
              <a:t>Information from Alternative Provision </a:t>
            </a:r>
          </a:p>
        </p:txBody>
      </p:sp>
      <p:sp>
        <p:nvSpPr>
          <p:cNvPr id="3" name="Content Placeholder 2">
            <a:extLst>
              <a:ext uri="{FF2B5EF4-FFF2-40B4-BE49-F238E27FC236}">
                <a16:creationId xmlns:a16="http://schemas.microsoft.com/office/drawing/2014/main" id="{7010047C-E3BE-4985-B438-E1D22B2BDA89}"/>
              </a:ext>
            </a:extLst>
          </p:cNvPr>
          <p:cNvSpPr>
            <a:spLocks noGrp="1"/>
          </p:cNvSpPr>
          <p:nvPr>
            <p:ph idx="1"/>
          </p:nvPr>
        </p:nvSpPr>
        <p:spPr>
          <a:xfrm>
            <a:off x="439616" y="2048363"/>
            <a:ext cx="10515600" cy="4351338"/>
          </a:xfrm>
        </p:spPr>
        <p:txBody>
          <a:bodyPr>
            <a:normAutofit/>
          </a:bodyPr>
          <a:lstStyle/>
          <a:p>
            <a:r>
              <a:rPr lang="en-GB" dirty="0"/>
              <a:t>Alex’s grades have been inconsistent, with recent reports indicating a drop in performance in English and Maths. </a:t>
            </a:r>
          </a:p>
          <a:p>
            <a:r>
              <a:rPr lang="en-GB" dirty="0"/>
              <a:t>Alex sometimes resorts to disruptive behaviour in class, possibly as a way to gain attention</a:t>
            </a:r>
          </a:p>
          <a:p>
            <a:r>
              <a:rPr lang="en-GB" dirty="0"/>
              <a:t>He finds enjoyment in sports, and physical activity help improve his mood and engagement.</a:t>
            </a:r>
          </a:p>
          <a:p>
            <a:r>
              <a:rPr lang="en-GB" dirty="0"/>
              <a:t>Alex speaks highly of his little sister.</a:t>
            </a:r>
          </a:p>
          <a:p>
            <a:r>
              <a:rPr lang="en-GB" dirty="0"/>
              <a:t>Alex has been observed with some bruising, but has shared that this was from play fighting with a friend </a:t>
            </a:r>
          </a:p>
          <a:p>
            <a:endParaRPr lang="en-GB" dirty="0"/>
          </a:p>
        </p:txBody>
      </p:sp>
      <p:pic>
        <p:nvPicPr>
          <p:cNvPr id="4" name="Picture 3">
            <a:extLst>
              <a:ext uri="{FF2B5EF4-FFF2-40B4-BE49-F238E27FC236}">
                <a16:creationId xmlns:a16="http://schemas.microsoft.com/office/drawing/2014/main" id="{4DFC37D2-1E72-21FA-A235-604124599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6424" y="458299"/>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891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ACF5-DC74-4CC4-B226-91198845FB5A}"/>
              </a:ext>
            </a:extLst>
          </p:cNvPr>
          <p:cNvSpPr>
            <a:spLocks noGrp="1"/>
          </p:cNvSpPr>
          <p:nvPr>
            <p:ph type="title"/>
          </p:nvPr>
        </p:nvSpPr>
        <p:spPr>
          <a:xfrm>
            <a:off x="510089" y="298031"/>
            <a:ext cx="10515600" cy="1325563"/>
          </a:xfrm>
        </p:spPr>
        <p:txBody>
          <a:bodyPr/>
          <a:lstStyle/>
          <a:p>
            <a:r>
              <a:rPr lang="en-GB" b="1" u="sng" dirty="0"/>
              <a:t>Agreeing Outcomes</a:t>
            </a:r>
          </a:p>
        </p:txBody>
      </p:sp>
      <p:sp>
        <p:nvSpPr>
          <p:cNvPr id="3" name="Content Placeholder 2">
            <a:extLst>
              <a:ext uri="{FF2B5EF4-FFF2-40B4-BE49-F238E27FC236}">
                <a16:creationId xmlns:a16="http://schemas.microsoft.com/office/drawing/2014/main" id="{6AC2DD51-9D45-4059-910E-E29B9E0E3B6C}"/>
              </a:ext>
            </a:extLst>
          </p:cNvPr>
          <p:cNvSpPr>
            <a:spLocks noGrp="1"/>
          </p:cNvSpPr>
          <p:nvPr>
            <p:ph idx="1"/>
          </p:nvPr>
        </p:nvSpPr>
        <p:spPr>
          <a:xfrm>
            <a:off x="510089" y="2024917"/>
            <a:ext cx="10515600" cy="4351338"/>
          </a:xfrm>
        </p:spPr>
        <p:txBody>
          <a:bodyPr/>
          <a:lstStyle/>
          <a:p>
            <a:pPr marL="0" indent="0">
              <a:buNone/>
            </a:pPr>
            <a:r>
              <a:rPr lang="en-GB" dirty="0"/>
              <a:t>Meeting attendees to agree a multiagency action plan based on the needs of the child (under s17 or s47 of the Children Act 1989). Chair to invite professionals present to identify support from their services to contribute to the multi-disciplinary plan.</a:t>
            </a:r>
          </a:p>
          <a:p>
            <a:pPr marL="0" indent="0">
              <a:buNone/>
            </a:pPr>
            <a:endParaRPr lang="en-GB" dirty="0"/>
          </a:p>
          <a:p>
            <a:pPr marL="0" indent="0">
              <a:buNone/>
            </a:pPr>
            <a:r>
              <a:rPr lang="en-GB" dirty="0"/>
              <a:t>Where there is not unanimous agreement amongst the professionals present about the need to initiate enquiries under s47 this should be clearly recorded. The rationale for the strategy discussion outcome should also be clearly recorded. </a:t>
            </a:r>
          </a:p>
        </p:txBody>
      </p:sp>
      <p:pic>
        <p:nvPicPr>
          <p:cNvPr id="4" name="Picture 3">
            <a:extLst>
              <a:ext uri="{FF2B5EF4-FFF2-40B4-BE49-F238E27FC236}">
                <a16:creationId xmlns:a16="http://schemas.microsoft.com/office/drawing/2014/main" id="{9840F0F3-A559-448D-BD41-A4944282F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5689" y="298031"/>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30017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B102-23E0-4AB4-B444-78649E7391DE}"/>
              </a:ext>
            </a:extLst>
          </p:cNvPr>
          <p:cNvSpPr>
            <a:spLocks noGrp="1"/>
          </p:cNvSpPr>
          <p:nvPr>
            <p:ph type="title"/>
          </p:nvPr>
        </p:nvSpPr>
        <p:spPr>
          <a:xfrm>
            <a:off x="510089" y="500062"/>
            <a:ext cx="10515600" cy="1325563"/>
          </a:xfrm>
        </p:spPr>
        <p:txBody>
          <a:bodyPr>
            <a:normAutofit/>
          </a:bodyPr>
          <a:lstStyle/>
          <a:p>
            <a:r>
              <a:rPr lang="en-GB" b="1" u="sng" dirty="0"/>
              <a:t>School support during Section 47 enquiry </a:t>
            </a:r>
            <a:br>
              <a:rPr lang="en-GB" dirty="0"/>
            </a:br>
            <a:endParaRPr lang="en-GB" dirty="0"/>
          </a:p>
        </p:txBody>
      </p:sp>
      <p:sp>
        <p:nvSpPr>
          <p:cNvPr id="3" name="Content Placeholder 2">
            <a:extLst>
              <a:ext uri="{FF2B5EF4-FFF2-40B4-BE49-F238E27FC236}">
                <a16:creationId xmlns:a16="http://schemas.microsoft.com/office/drawing/2014/main" id="{0BC4F0AC-CF97-44EF-B831-C14B4BF5D3B3}"/>
              </a:ext>
            </a:extLst>
          </p:cNvPr>
          <p:cNvSpPr>
            <a:spLocks noGrp="1"/>
          </p:cNvSpPr>
          <p:nvPr>
            <p:ph idx="1"/>
          </p:nvPr>
        </p:nvSpPr>
        <p:spPr>
          <a:xfrm>
            <a:off x="720969" y="2208631"/>
            <a:ext cx="10515600" cy="4351338"/>
          </a:xfrm>
        </p:spPr>
        <p:txBody>
          <a:bodyPr/>
          <a:lstStyle/>
          <a:p>
            <a:pPr marL="0" indent="0">
              <a:buNone/>
            </a:pPr>
            <a:r>
              <a:rPr lang="en-GB" dirty="0"/>
              <a:t>Breakout discussion: </a:t>
            </a:r>
          </a:p>
          <a:p>
            <a:pPr marL="0" indent="0">
              <a:buNone/>
            </a:pPr>
            <a:endParaRPr lang="en-GB" dirty="0"/>
          </a:p>
          <a:p>
            <a:pPr marL="0" indent="0">
              <a:buNone/>
            </a:pPr>
            <a:r>
              <a:rPr lang="en-GB" dirty="0"/>
              <a:t>How education can support during the section 47 enquiry with consideration to the assessment and investigations from Children Social Care, Police and or health and how best to support the child(ren) and family? </a:t>
            </a:r>
          </a:p>
        </p:txBody>
      </p:sp>
      <p:pic>
        <p:nvPicPr>
          <p:cNvPr id="4" name="Picture 3">
            <a:extLst>
              <a:ext uri="{FF2B5EF4-FFF2-40B4-BE49-F238E27FC236}">
                <a16:creationId xmlns:a16="http://schemas.microsoft.com/office/drawing/2014/main" id="{F50777CC-2505-4A12-881C-CDC399474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5689" y="531228"/>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8579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8BB6-2810-4E9C-A45E-8CDC71C47660}"/>
              </a:ext>
            </a:extLst>
          </p:cNvPr>
          <p:cNvSpPr>
            <a:spLocks noGrp="1"/>
          </p:cNvSpPr>
          <p:nvPr>
            <p:ph type="title"/>
          </p:nvPr>
        </p:nvSpPr>
        <p:spPr>
          <a:xfrm>
            <a:off x="381000" y="154110"/>
            <a:ext cx="10515600" cy="1325563"/>
          </a:xfrm>
        </p:spPr>
        <p:txBody>
          <a:bodyPr/>
          <a:lstStyle/>
          <a:p>
            <a:r>
              <a:rPr lang="en-GB" b="1" u="sng" dirty="0"/>
              <a:t>How education can support</a:t>
            </a:r>
          </a:p>
        </p:txBody>
      </p:sp>
      <p:sp>
        <p:nvSpPr>
          <p:cNvPr id="3" name="Content Placeholder 2">
            <a:extLst>
              <a:ext uri="{FF2B5EF4-FFF2-40B4-BE49-F238E27FC236}">
                <a16:creationId xmlns:a16="http://schemas.microsoft.com/office/drawing/2014/main" id="{0B0AACA5-6DE0-4C4E-99AB-7AE7E18D51D6}"/>
              </a:ext>
            </a:extLst>
          </p:cNvPr>
          <p:cNvSpPr>
            <a:spLocks noGrp="1"/>
          </p:cNvSpPr>
          <p:nvPr>
            <p:ph idx="1"/>
          </p:nvPr>
        </p:nvSpPr>
        <p:spPr>
          <a:xfrm>
            <a:off x="603739" y="1925766"/>
            <a:ext cx="10515600" cy="4486275"/>
          </a:xfrm>
        </p:spPr>
        <p:txBody>
          <a:bodyPr>
            <a:normAutofit fontScale="92500" lnSpcReduction="20000"/>
          </a:bodyPr>
          <a:lstStyle/>
          <a:p>
            <a:r>
              <a:rPr lang="en-GB" b="1" dirty="0"/>
              <a:t>Family and Friends relationships</a:t>
            </a:r>
            <a:r>
              <a:rPr lang="en-GB" dirty="0"/>
              <a:t>: Understanding the family network can guide professionals in developing interventions that involve not just the child but the entire family system.</a:t>
            </a:r>
          </a:p>
          <a:p>
            <a:r>
              <a:rPr lang="en-GB" b="1" dirty="0"/>
              <a:t>Communication</a:t>
            </a:r>
            <a:r>
              <a:rPr lang="en-GB" dirty="0"/>
              <a:t>: Maintain open lines of communication with social services and relevant agencies to ensure collaboration and information sharing.</a:t>
            </a:r>
          </a:p>
          <a:p>
            <a:r>
              <a:rPr lang="en-GB" b="1" dirty="0"/>
              <a:t>Supportive Environment</a:t>
            </a:r>
            <a:r>
              <a:rPr lang="en-GB" dirty="0"/>
              <a:t>: Create a safe and supportive atmosphere for the child, offering emotional support and reassurance. Maintaining a constant  of education in their life. </a:t>
            </a:r>
          </a:p>
          <a:p>
            <a:r>
              <a:rPr lang="en-GB" b="1" dirty="0"/>
              <a:t>Involvement of Designated Safeguarding Lead (DSL)</a:t>
            </a:r>
            <a:r>
              <a:rPr lang="en-GB" dirty="0"/>
              <a:t>: Ensure the DSL is actively involved in the inquiry. Schools can offer emotional and psychological support to children, helping them feel safe and understood during a stressful time.</a:t>
            </a:r>
          </a:p>
          <a:p>
            <a:endParaRPr lang="en-GB" dirty="0"/>
          </a:p>
        </p:txBody>
      </p:sp>
      <p:pic>
        <p:nvPicPr>
          <p:cNvPr id="4" name="Picture 3">
            <a:extLst>
              <a:ext uri="{FF2B5EF4-FFF2-40B4-BE49-F238E27FC236}">
                <a16:creationId xmlns:a16="http://schemas.microsoft.com/office/drawing/2014/main" id="{9B6BBCE9-C461-4258-919A-A973200F2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314500"/>
            <a:ext cx="884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312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CEB73-5FF0-4917-9570-23AE21185CA6}"/>
              </a:ext>
            </a:extLst>
          </p:cNvPr>
          <p:cNvSpPr/>
          <p:nvPr/>
        </p:nvSpPr>
        <p:spPr>
          <a:xfrm>
            <a:off x="231802" y="386809"/>
            <a:ext cx="5353773" cy="595932"/>
          </a:xfrm>
          <a:prstGeom prst="rect">
            <a:avLst/>
          </a:prstGeom>
        </p:spPr>
        <p:txBody>
          <a:bodyPr wrap="none">
            <a:spAutoFit/>
          </a:bodyPr>
          <a:lstStyle/>
          <a:p>
            <a:pPr>
              <a:lnSpc>
                <a:spcPct val="107000"/>
              </a:lnSpc>
              <a:spcAft>
                <a:spcPts val="800"/>
              </a:spcAft>
            </a:pPr>
            <a:r>
              <a:rPr lang="en-GB" sz="3200" b="1" u="sng" dirty="0">
                <a:latin typeface="Calibri" panose="020F0502020204030204" pitchFamily="34" charset="0"/>
                <a:ea typeface="Calibri" panose="020F0502020204030204" pitchFamily="34" charset="0"/>
                <a:cs typeface="Times New Roman" panose="02020603050405020304" pitchFamily="18" charset="0"/>
              </a:rPr>
              <a:t>DSL network dates 2024-2025</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337A223-A04F-29F4-2CCA-2ECA6EACD024}"/>
              </a:ext>
            </a:extLst>
          </p:cNvPr>
          <p:cNvSpPr txBox="1"/>
          <p:nvPr/>
        </p:nvSpPr>
        <p:spPr>
          <a:xfrm>
            <a:off x="760021" y="2074783"/>
            <a:ext cx="7695210" cy="1354217"/>
          </a:xfrm>
          <a:prstGeom prst="rect">
            <a:avLst/>
          </a:prstGeom>
          <a:noFill/>
        </p:spPr>
        <p:txBody>
          <a:bodyPr wrap="square">
            <a:spAutoFit/>
          </a:bodyPr>
          <a:lstStyle/>
          <a:p>
            <a:pPr>
              <a:lnSpc>
                <a:spcPct val="107000"/>
              </a:lnSpc>
              <a:spcAft>
                <a:spcPts val="800"/>
              </a:spcAft>
            </a:pPr>
            <a:r>
              <a:rPr lang="en-GB" sz="3600" b="1" dirty="0">
                <a:effectLst/>
                <a:latin typeface="Calibri" panose="020F0502020204030204" pitchFamily="34" charset="0"/>
                <a:ea typeface="Calibri" panose="020F0502020204030204" pitchFamily="34" charset="0"/>
                <a:cs typeface="Times New Roman" panose="02020603050405020304" pitchFamily="18" charset="0"/>
              </a:rPr>
              <a:t>Tuesday 11</a:t>
            </a:r>
            <a:r>
              <a:rPr lang="en-GB" sz="3600" b="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3600" b="1" dirty="0">
                <a:effectLst/>
                <a:latin typeface="Calibri" panose="020F0502020204030204" pitchFamily="34" charset="0"/>
                <a:ea typeface="Calibri" panose="020F0502020204030204" pitchFamily="34" charset="0"/>
                <a:cs typeface="Times New Roman" panose="02020603050405020304" pitchFamily="18" charset="0"/>
              </a:rPr>
              <a:t> February 2025 9.30-12pm</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b="1" dirty="0">
                <a:effectLst/>
                <a:latin typeface="Calibri" panose="020F0502020204030204" pitchFamily="34" charset="0"/>
                <a:ea typeface="Calibri" panose="020F0502020204030204" pitchFamily="34" charset="0"/>
                <a:cs typeface="Times New Roman" panose="02020603050405020304" pitchFamily="18" charset="0"/>
              </a:rPr>
              <a:t>Tuesday 20th May 2025 9.30-12pm</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574878F-A884-98F1-4338-AFCBE113F3BE}"/>
              </a:ext>
            </a:extLst>
          </p:cNvPr>
          <p:cNvSpPr txBox="1"/>
          <p:nvPr/>
        </p:nvSpPr>
        <p:spPr>
          <a:xfrm>
            <a:off x="760021" y="4215740"/>
            <a:ext cx="8300852" cy="1754326"/>
          </a:xfrm>
          <a:prstGeom prst="rect">
            <a:avLst/>
          </a:prstGeom>
          <a:noFill/>
        </p:spPr>
        <p:txBody>
          <a:bodyPr wrap="square" rtlCol="0">
            <a:spAutoFit/>
          </a:bodyPr>
          <a:lstStyle/>
          <a:p>
            <a:pPr marL="285750" indent="-285750">
              <a:buFont typeface="Wingdings" panose="05000000000000000000" pitchFamily="2" charset="2"/>
              <a:buChar char="ü"/>
            </a:pPr>
            <a:r>
              <a:rPr lang="en-GB" dirty="0"/>
              <a:t>Must book online in advance- Nottingham Schools website </a:t>
            </a:r>
          </a:p>
          <a:p>
            <a:pPr marL="285750" indent="-285750">
              <a:buFont typeface="Wingdings" panose="05000000000000000000" pitchFamily="2" charset="2"/>
              <a:buChar char="ü"/>
            </a:pPr>
            <a:r>
              <a:rPr lang="en-GB" dirty="0"/>
              <a:t>Expectation is that you take back learning, updates and any requests back to the wider team in your setting</a:t>
            </a:r>
          </a:p>
          <a:p>
            <a:pPr marL="285750" indent="-285750">
              <a:buFont typeface="Wingdings" panose="05000000000000000000" pitchFamily="2" charset="2"/>
              <a:buChar char="ü"/>
            </a:pPr>
            <a:r>
              <a:rPr lang="en-GB" dirty="0"/>
              <a:t>Attendance at two or more networks constitutes DSL Update training (certificates issued in summer term)</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144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9CF5D4-C934-44DA-9D55-94D0BDD49AD2}"/>
              </a:ext>
            </a:extLst>
          </p:cNvPr>
          <p:cNvSpPr>
            <a:spLocks noGrp="1"/>
          </p:cNvSpPr>
          <p:nvPr>
            <p:ph type="body" sz="quarter" idx="10"/>
          </p:nvPr>
        </p:nvSpPr>
        <p:spPr/>
        <p:txBody>
          <a:bodyPr/>
          <a:lstStyle/>
          <a:p>
            <a:r>
              <a:rPr lang="en-GB" dirty="0"/>
              <a:t>Feedback</a:t>
            </a:r>
          </a:p>
        </p:txBody>
      </p:sp>
      <p:sp>
        <p:nvSpPr>
          <p:cNvPr id="3" name="TextBox 2">
            <a:extLst>
              <a:ext uri="{FF2B5EF4-FFF2-40B4-BE49-F238E27FC236}">
                <a16:creationId xmlns:a16="http://schemas.microsoft.com/office/drawing/2014/main" id="{66736B37-F9DC-4F8D-A3C3-85C44DE95939}"/>
              </a:ext>
            </a:extLst>
          </p:cNvPr>
          <p:cNvSpPr txBox="1"/>
          <p:nvPr/>
        </p:nvSpPr>
        <p:spPr>
          <a:xfrm>
            <a:off x="6682155" y="2439116"/>
            <a:ext cx="4466491" cy="2308324"/>
          </a:xfrm>
          <a:prstGeom prst="rect">
            <a:avLst/>
          </a:prstGeom>
          <a:noFill/>
        </p:spPr>
        <p:txBody>
          <a:bodyPr wrap="square" rtlCol="0">
            <a:spAutoFit/>
          </a:bodyPr>
          <a:lstStyle/>
          <a:p>
            <a:r>
              <a:rPr lang="en-GB" sz="2400" b="1" dirty="0">
                <a:solidFill>
                  <a:srgbClr val="EA127B"/>
                </a:solidFill>
              </a:rPr>
              <a:t>We’d really appreciate your feedback from today in response to the content covered alongside any other thoughts on topics you may like to see included at future network events- thank you!</a:t>
            </a:r>
          </a:p>
        </p:txBody>
      </p:sp>
      <p:pic>
        <p:nvPicPr>
          <p:cNvPr id="5" name="Picture 4" descr="A qr code on a blue background&#10;&#10;Description automatically generated">
            <a:extLst>
              <a:ext uri="{FF2B5EF4-FFF2-40B4-BE49-F238E27FC236}">
                <a16:creationId xmlns:a16="http://schemas.microsoft.com/office/drawing/2014/main" id="{5368A7FE-314A-C40E-0E31-0DCDAA089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01" y="1348457"/>
            <a:ext cx="5565684" cy="4858974"/>
          </a:xfrm>
          <a:prstGeom prst="rect">
            <a:avLst/>
          </a:prstGeom>
        </p:spPr>
      </p:pic>
    </p:spTree>
    <p:extLst>
      <p:ext uri="{BB962C8B-B14F-4D97-AF65-F5344CB8AC3E}">
        <p14:creationId xmlns:p14="http://schemas.microsoft.com/office/powerpoint/2010/main" val="428998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09AF59-7634-6B31-19B2-345FB381CF8A}"/>
              </a:ext>
            </a:extLst>
          </p:cNvPr>
          <p:cNvSpPr txBox="1"/>
          <p:nvPr/>
        </p:nvSpPr>
        <p:spPr>
          <a:xfrm>
            <a:off x="126124" y="1087820"/>
            <a:ext cx="12065875" cy="5757602"/>
          </a:xfrm>
          <a:prstGeom prst="rect">
            <a:avLst/>
          </a:prstGeom>
          <a:noFill/>
        </p:spPr>
        <p:txBody>
          <a:bodyPr wrap="square" rtlCol="0">
            <a:spAutoFit/>
          </a:bodyPr>
          <a:lstStyle/>
          <a:p>
            <a:pPr marR="0" lvl="0" algn="l" defTabSz="914400" rtl="0" eaLnBrk="1" fontAlgn="auto" latinLnBrk="0" hangingPunct="1">
              <a:lnSpc>
                <a:spcPct val="107000"/>
              </a:lnSpc>
              <a:spcBef>
                <a:spcPts val="1000"/>
              </a:spcBef>
              <a:spcAft>
                <a:spcPts val="800"/>
              </a:spcAft>
              <a:buClrTx/>
              <a:buSzTx/>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Child abuse linked to faith or belief.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Abuse linked to faith or belief is where concerns for a child’s welfare have been identified, and could be caused by, a belief in witchcraft, spirit or demonic possession, ritual or satanic abuse features; or when practices linked to faith or belief are harmful to a child.</a:t>
            </a:r>
          </a:p>
          <a:p>
            <a:pPr marR="0" lvl="0" algn="l" defTabSz="914400" rtl="0" eaLnBrk="1" fontAlgn="auto" latinLnBrk="0" hangingPunct="1">
              <a:lnSpc>
                <a:spcPct val="107000"/>
              </a:lnSpc>
              <a:spcBef>
                <a:spcPts val="1000"/>
              </a:spcBef>
              <a:spcAft>
                <a:spcPts val="800"/>
              </a:spcAft>
              <a:buClrTx/>
              <a:buSzTx/>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Ritual Abuse -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term ritual abuse refers to abuse that occurs in a context where symbols or activities have superstitious, supernatural, or religious connotations</a:t>
            </a:r>
          </a:p>
          <a:p>
            <a:pPr marR="0" lvl="0" algn="l" defTabSz="914400" rtl="0" eaLnBrk="1" fontAlgn="auto" latinLnBrk="0" hangingPunct="1">
              <a:lnSpc>
                <a:spcPct val="107000"/>
              </a:lnSpc>
              <a:spcBef>
                <a:spcPts val="1000"/>
              </a:spcBef>
              <a:spcAft>
                <a:spcPts val="800"/>
              </a:spcAft>
              <a:buClrTx/>
              <a:buSzTx/>
              <a:tabLst/>
              <a:defRPr/>
            </a:pPr>
            <a:r>
              <a:rPr lang="en-US" sz="1600" b="1" dirty="0">
                <a:solidFill>
                  <a:prstClr val="black"/>
                </a:solidFill>
                <a:latin typeface="Arial" panose="020B0604020202020204" pitchFamily="34" charset="0"/>
                <a:ea typeface="Calibri" panose="020F0502020204030204" pitchFamily="34" charset="0"/>
                <a:cs typeface="Arial" panose="020B0604020202020204" pitchFamily="34" charset="0"/>
              </a:rPr>
              <a:t>Support</a:t>
            </a:r>
          </a:p>
          <a:p>
            <a:pPr>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The Nottingham City MASH receives referrals in respect of children where there are worries about their welfare.</a:t>
            </a:r>
            <a:r>
              <a:rPr lang="en-GB" sz="1600" b="1" kern="100" dirty="0">
                <a:effectLst/>
                <a:latin typeface="Aptos" panose="020B0004020202020204" pitchFamily="34" charset="0"/>
                <a:ea typeface="Aptos" panose="020B0004020202020204" pitchFamily="34" charset="0"/>
                <a:cs typeface="Times New Roman" panose="02020603050405020304" pitchFamily="18" charset="0"/>
              </a:rPr>
              <a:t> </a:t>
            </a:r>
            <a:r>
              <a:rPr lang="en-GB"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Multi Agency Safeguarding Children Hub (MASH) - Nottingham City Council</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These Local Inter Agency Child Protection Procedures set out how organisations and individuals should work together to safeguard and promote the welfare of children and young people. </a:t>
            </a:r>
            <a:r>
              <a:rPr lang="en-GB"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Recognising Abuse and Neglect (trixonline.co.uk)</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see also </a:t>
            </a:r>
            <a:r>
              <a:rPr lang="en-GB"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So-Called 'Honour' Based Abuse (trixonline.co.uk)</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The Guidance for Schools and Colleges created by the Metropolitan Police: Safeguarding Children from Sexual Violence, CSE and Harmful Practices has a chapter on CALFB. </a:t>
            </a:r>
            <a:r>
              <a:rPr lang="en-GB"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Guidance-for-Schools_A4_Digital.pdf (nationalfgmcentre.org.uk)</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This Schools Charter encourages the delivery of high quality, safeguarding focused inputs on harmful practices. </a:t>
            </a:r>
            <a:r>
              <a:rPr lang="en-GB"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8"/>
              </a:rPr>
              <a:t>Schools-Charter_A4_Digital.pdf (nationalfgmcentre.org.uk)</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9"/>
              </a:rPr>
              <a:t>How to report honour-based abuse | Nottinghamshire Police</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39623B16-71CE-4B3A-A024-F65AB85B3EC2}"/>
              </a:ext>
            </a:extLst>
          </p:cNvPr>
          <p:cNvSpPr txBox="1"/>
          <p:nvPr/>
        </p:nvSpPr>
        <p:spPr>
          <a:xfrm>
            <a:off x="733383" y="15240"/>
            <a:ext cx="803296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Safeguarding Updates</a:t>
            </a:r>
          </a:p>
        </p:txBody>
      </p:sp>
    </p:spTree>
    <p:extLst>
      <p:ext uri="{BB962C8B-B14F-4D97-AF65-F5344CB8AC3E}">
        <p14:creationId xmlns:p14="http://schemas.microsoft.com/office/powerpoint/2010/main" val="103006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A58233-4B56-68DC-41E4-99A21D5AE366}"/>
              </a:ext>
            </a:extLst>
          </p:cNvPr>
          <p:cNvSpPr>
            <a:spLocks noGrp="1"/>
          </p:cNvSpPr>
          <p:nvPr>
            <p:ph type="body" sz="quarter" idx="10"/>
          </p:nvPr>
        </p:nvSpPr>
        <p:spPr/>
        <p:txBody>
          <a:bodyPr/>
          <a:lstStyle/>
          <a:p>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Safeguarding Updates</a:t>
            </a:r>
          </a:p>
          <a:p>
            <a:endParaRPr lang="en-GB" dirty="0"/>
          </a:p>
        </p:txBody>
      </p:sp>
      <p:sp>
        <p:nvSpPr>
          <p:cNvPr id="3" name="TextBox 2">
            <a:extLst>
              <a:ext uri="{FF2B5EF4-FFF2-40B4-BE49-F238E27FC236}">
                <a16:creationId xmlns:a16="http://schemas.microsoft.com/office/drawing/2014/main" id="{97827D17-93B3-E255-5046-0149E9EB78A8}"/>
              </a:ext>
            </a:extLst>
          </p:cNvPr>
          <p:cNvSpPr txBox="1"/>
          <p:nvPr/>
        </p:nvSpPr>
        <p:spPr>
          <a:xfrm>
            <a:off x="126124" y="1087820"/>
            <a:ext cx="6914756" cy="389465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1000"/>
              </a:spcBef>
              <a:spcAft>
                <a:spcPts val="8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endParaRP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Children’s Commissioner –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4"/>
              </a:rPr>
              <a:t>2024 School Survey</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This survey of all schools and colleges in England aims to drive improvements in the support available to children. It asks about the support your school offers to pupils and their families, your staff roles and responsibilities, and the characteristics and vulnerabilities of your pupils.</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5"/>
              </a:rPr>
              <a:t>Children Missing Education Report</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these children are more likely to have a special educational need, more likely to have a social worker, and more likely to be from a deprived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neighbourhood</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6"/>
              </a:rPr>
              <a:t>UKHSA warns of back to school measles surge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Object 3">
            <a:extLst>
              <a:ext uri="{FF2B5EF4-FFF2-40B4-BE49-F238E27FC236}">
                <a16:creationId xmlns:a16="http://schemas.microsoft.com/office/drawing/2014/main" id="{26F20E94-6989-749E-C407-62E7A99C87EC}"/>
              </a:ext>
            </a:extLst>
          </p:cNvPr>
          <p:cNvGraphicFramePr>
            <a:graphicFrameLocks noChangeAspect="1"/>
          </p:cNvGraphicFramePr>
          <p:nvPr/>
        </p:nvGraphicFramePr>
        <p:xfrm>
          <a:off x="7241540" y="719931"/>
          <a:ext cx="3835400" cy="5418137"/>
        </p:xfrm>
        <a:graphic>
          <a:graphicData uri="http://schemas.openxmlformats.org/presentationml/2006/ole">
            <mc:AlternateContent xmlns:mc="http://schemas.openxmlformats.org/markup-compatibility/2006">
              <mc:Choice xmlns:v="urn:schemas-microsoft-com:vml" Requires="v">
                <p:oleObj name="Acrobat Document" r:id="rId7" imgW="5676567" imgH="8020037" progId="AcroExch.Document.DC">
                  <p:embed/>
                </p:oleObj>
              </mc:Choice>
              <mc:Fallback>
                <p:oleObj name="Acrobat Document" r:id="rId7" imgW="5676567" imgH="8020037" progId="AcroExch.Document.DC">
                  <p:embed/>
                  <p:pic>
                    <p:nvPicPr>
                      <p:cNvPr id="4" name="Object 3">
                        <a:extLst>
                          <a:ext uri="{FF2B5EF4-FFF2-40B4-BE49-F238E27FC236}">
                            <a16:creationId xmlns:a16="http://schemas.microsoft.com/office/drawing/2014/main" id="{26F20E94-6989-749E-C407-62E7A99C87EC}"/>
                          </a:ext>
                        </a:extLst>
                      </p:cNvPr>
                      <p:cNvPicPr/>
                      <p:nvPr/>
                    </p:nvPicPr>
                    <p:blipFill>
                      <a:blip r:embed="rId8"/>
                      <a:stretch>
                        <a:fillRect/>
                      </a:stretch>
                    </p:blipFill>
                    <p:spPr>
                      <a:xfrm>
                        <a:off x="7241540" y="719931"/>
                        <a:ext cx="3835400" cy="5418137"/>
                      </a:xfrm>
                      <a:prstGeom prst="rect">
                        <a:avLst/>
                      </a:prstGeom>
                    </p:spPr>
                  </p:pic>
                </p:oleObj>
              </mc:Fallback>
            </mc:AlternateContent>
          </a:graphicData>
        </a:graphic>
      </p:graphicFrame>
    </p:spTree>
    <p:extLst>
      <p:ext uri="{BB962C8B-B14F-4D97-AF65-F5344CB8AC3E}">
        <p14:creationId xmlns:p14="http://schemas.microsoft.com/office/powerpoint/2010/main" val="277363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a:extLst>
              <a:ext uri="{FF2B5EF4-FFF2-40B4-BE49-F238E27FC236}">
                <a16:creationId xmlns:a16="http://schemas.microsoft.com/office/drawing/2014/main" id="{52B5B828-5A67-27BD-EDFA-1AF417CC1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133" y="0"/>
            <a:ext cx="5761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6" descr="A drawing of a child&#10;&#10;Description automatically generated">
            <a:extLst>
              <a:ext uri="{FF2B5EF4-FFF2-40B4-BE49-F238E27FC236}">
                <a16:creationId xmlns:a16="http://schemas.microsoft.com/office/drawing/2014/main" id="{12D8FC3D-F7C3-201B-B152-266ADE356D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5013" y="5732463"/>
            <a:ext cx="6794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CSCP">
  <a:themeElements>
    <a:clrScheme name="Custom 6">
      <a:dk1>
        <a:srgbClr val="666366"/>
      </a:dk1>
      <a:lt1>
        <a:srgbClr val="FFFFFF"/>
      </a:lt1>
      <a:dk2>
        <a:srgbClr val="EA783C"/>
      </a:dk2>
      <a:lt2>
        <a:srgbClr val="F2B43D"/>
      </a:lt2>
      <a:accent1>
        <a:srgbClr val="EF993C"/>
      </a:accent1>
      <a:accent2>
        <a:srgbClr val="EA4A00"/>
      </a:accent2>
      <a:accent3>
        <a:srgbClr val="F8B73E"/>
      </a:accent3>
      <a:accent4>
        <a:srgbClr val="FBE083"/>
      </a:accent4>
      <a:accent5>
        <a:srgbClr val="FE9F00"/>
      </a:accent5>
      <a:accent6>
        <a:srgbClr val="BC8320"/>
      </a:accent6>
      <a:hlink>
        <a:srgbClr val="0563C1"/>
      </a:hlink>
      <a:folHlink>
        <a:srgbClr val="954F72"/>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SCP" id="{3290002A-A5E3-4D0F-9E45-90F4CE0A6471}" vid="{AC131A47-9E9A-47F1-98A4-7FE52C29914D}"/>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3872</TotalTime>
  <Words>8419</Words>
  <Application>Microsoft Office PowerPoint</Application>
  <PresentationFormat>Widescreen</PresentationFormat>
  <Paragraphs>607</Paragraphs>
  <Slides>69</Slides>
  <Notes>38</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69</vt:i4>
      </vt:variant>
    </vt:vector>
  </HeadingPairs>
  <TitlesOfParts>
    <vt:vector size="87" baseType="lpstr">
      <vt:lpstr>Aptos</vt:lpstr>
      <vt:lpstr>Aptos Display</vt:lpstr>
      <vt:lpstr>Arial</vt:lpstr>
      <vt:lpstr>Calibri</vt:lpstr>
      <vt:lpstr>Calibri Light</vt:lpstr>
      <vt:lpstr>Courier New</vt:lpstr>
      <vt:lpstr>Helvetica</vt:lpstr>
      <vt:lpstr>inherit</vt:lpstr>
      <vt:lpstr>Raleway</vt:lpstr>
      <vt:lpstr>Symbol</vt:lpstr>
      <vt:lpstr>Tahoma</vt:lpstr>
      <vt:lpstr>Times New Roman</vt:lpstr>
      <vt:lpstr>Wingdings</vt:lpstr>
      <vt:lpstr>Office Theme</vt:lpstr>
      <vt:lpstr>4_Office Theme</vt:lpstr>
      <vt:lpstr>NCSCP</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RAPID REVIEW: Case Summary &amp; Learning Points</vt:lpstr>
      <vt:lpstr>  Some Highlights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Serious Violence in Schools Assessment – City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Strategy Discussions</vt:lpstr>
      <vt:lpstr>PowerPoint Presentation</vt:lpstr>
      <vt:lpstr>Learning Objectives </vt:lpstr>
      <vt:lpstr>Nottingham City Multi Agency Safeguarding Hub (MASH) </vt:lpstr>
      <vt:lpstr>Working Together 2023: Strategy Discussion</vt:lpstr>
      <vt:lpstr>When to convene a Strategy Discussion </vt:lpstr>
      <vt:lpstr>What is the purpose of a Strategy Discussion?</vt:lpstr>
      <vt:lpstr>Role of Social care in Strategy Discussion</vt:lpstr>
      <vt:lpstr>Role of police in Strategy Discussion</vt:lpstr>
      <vt:lpstr>Role of Health in Strategy Discussion</vt:lpstr>
      <vt:lpstr>How can education support in Strategy Discussions</vt:lpstr>
      <vt:lpstr>Role of education</vt:lpstr>
      <vt:lpstr>Strategy Discussion Performance</vt:lpstr>
      <vt:lpstr>Signs of Safety</vt:lpstr>
      <vt:lpstr>Key features of Signs of Safety</vt:lpstr>
      <vt:lpstr>Meet the Family </vt:lpstr>
      <vt:lpstr>Young person shares….</vt:lpstr>
      <vt:lpstr>What are your considerations at this point?</vt:lpstr>
      <vt:lpstr>When would school contact Police directly?</vt:lpstr>
      <vt:lpstr>What happens to a Referral?</vt:lpstr>
      <vt:lpstr>Organising a Strategy Discussion</vt:lpstr>
      <vt:lpstr>Health Representatives</vt:lpstr>
      <vt:lpstr>Child Protection Medicals</vt:lpstr>
      <vt:lpstr>Preparing for a Strategy Discussion </vt:lpstr>
      <vt:lpstr>How is the strategy discussion structured? </vt:lpstr>
      <vt:lpstr>Case Study </vt:lpstr>
      <vt:lpstr>What would be your views for the outcome?</vt:lpstr>
      <vt:lpstr>Information from Alternative Provision </vt:lpstr>
      <vt:lpstr>Agreeing Outcomes</vt:lpstr>
      <vt:lpstr>School support during Section 47 enquiry  </vt:lpstr>
      <vt:lpstr>How education can support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Cullen</dc:creator>
  <cp:lastModifiedBy>Claire Maclean</cp:lastModifiedBy>
  <cp:revision>120</cp:revision>
  <dcterms:created xsi:type="dcterms:W3CDTF">2021-04-29T10:48:45Z</dcterms:created>
  <dcterms:modified xsi:type="dcterms:W3CDTF">2024-10-16T15:25:25Z</dcterms:modified>
</cp:coreProperties>
</file>