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Marks" initials="AM" lastIdx="1" clrIdx="0">
    <p:extLst>
      <p:ext uri="{19B8F6BF-5375-455C-9EA6-DF929625EA0E}">
        <p15:presenceInfo xmlns:p15="http://schemas.microsoft.com/office/powerpoint/2012/main" userId="S::Alex.Marks@nottshc.nhs.uk::56f853e7-2f78-4296-8724-5135307b9a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F5B2B-69EE-437B-AD70-855977F9A891}" type="doc">
      <dgm:prSet loTypeId="urn:microsoft.com/office/officeart/2005/8/layout/hierarchy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02B394-4BFD-41B6-9AED-056586EAAD9E}" type="pres">
      <dgm:prSet presAssocID="{A57F5B2B-69EE-437B-AD70-855977F9A8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0A5D22E4-4E4D-48FA-89B4-F4642510AB82}" type="presOf" srcId="{A57F5B2B-69EE-437B-AD70-855977F9A891}" destId="{1702B394-4BFD-41B6-9AED-056586EAAD9E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3A70-2C57-4938-B365-BFA8BA4D2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A8344-D442-4875-B339-6228E5192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998CE-DCEC-4D94-A165-3C052376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6BC-9B3B-4B61-BCF0-929B0D8C135D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652D7-68C9-4594-828B-97F7B57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A1DF9-3CD8-461F-94A8-065D8C9D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F65-D07B-44E6-98F3-E737A636F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66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E02F-6A66-4B40-834F-9C0CD4D5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272BC-89A3-4A2F-A1F1-7834FC417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F0F82-E8FD-48D7-8D1C-49D92BD6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6BC-9B3B-4B61-BCF0-929B0D8C135D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3F4F7-CD9E-419D-89DB-B0CE9106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DBED8-ADFC-4C83-B664-49F28BCE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F65-D07B-44E6-98F3-E737A636F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70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A251D-45E9-4316-B25C-BB5430E74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EC6F6-42CE-4C84-BAC3-4D74B0B5F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BDC28-E804-49B9-ABF7-48D86316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6BC-9B3B-4B61-BCF0-929B0D8C135D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71B58-190A-4282-AD9A-7C2CC42E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2C54-0B17-48A3-8A13-4B4DCE40B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F65-D07B-44E6-98F3-E737A636F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30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9F95-126D-4C87-8A5E-BE189BFF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296A0-FAA2-4639-86DF-AA5F55484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E3F3C-E795-41BC-A8D0-C9BCCB2A1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6BC-9B3B-4B61-BCF0-929B0D8C135D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16B8B-158F-481A-BCD7-5BDEE861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9712B-A7EB-4310-85E9-1FB62D09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F65-D07B-44E6-98F3-E737A636F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36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88CA-E5CB-42D3-BB98-34AF77E1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DC5AB-7399-4D0D-9FA1-8F5D47536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A76E0-6673-457C-B92B-2C4FB96C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6BC-9B3B-4B61-BCF0-929B0D8C135D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7CC31-8C09-49D9-96B5-D96AEF88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25853-11FE-4D19-B4EF-AC8CFAC6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F65-D07B-44E6-98F3-E737A636F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59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756C-8278-49D4-894E-8DF47CCF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DB38D-B8F7-45D5-B904-32E37743F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F6199-2B48-421A-A3CE-9933B2E69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BD22E-2447-4224-97B5-B6E7B9663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6BC-9B3B-4B61-BCF0-929B0D8C135D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C6BCD-FE21-4B36-A8E9-E27DA6DE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1AE29-0CBC-48A5-BA02-36BE120E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F65-D07B-44E6-98F3-E737A636F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2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BF87-B2EC-4363-A00E-D8BACCC0F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766D5-76FD-4A63-A2F0-B412C1430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42188-D503-4DF9-A353-104FAC147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7F1EBB-DB19-454A-879C-9FDA779C0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EDEBC-06A1-4995-9073-FEEC41C6C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3BEA84-F9AE-4C5A-8AE2-A0D5EDD9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6BC-9B3B-4B61-BCF0-929B0D8C135D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36180-D260-4896-B34F-A22415E1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74311-3FC2-4654-A380-B282F080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F65-D07B-44E6-98F3-E737A636F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5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45E1-EEE2-4627-B474-3802EB2A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8728F-A082-4D8F-BBB8-5B309D5B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6BC-9B3B-4B61-BCF0-929B0D8C135D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CC4E9-C382-49AD-AF38-208F6628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8E44A-6BFB-4D04-BDDE-61086CDF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F65-D07B-44E6-98F3-E737A636F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0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A693C-3114-482A-9C88-A64A5EC9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6BC-9B3B-4B61-BCF0-929B0D8C135D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D168A0-4861-42CC-8971-1C54DDF4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65D7A-CEEA-4A5E-8A91-52F89956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F65-D07B-44E6-98F3-E737A636F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0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882B-883A-4F29-A4D5-B911FA9C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5942D-97D0-462D-8245-1221FC216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22B56-C9DA-4762-9265-20A9F7EED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29F88-1B16-413C-A584-02AE2B84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6BC-9B3B-4B61-BCF0-929B0D8C135D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E19F-EF7B-4E64-A247-34C50FA4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A2C4F-1002-4F43-B8D6-97169EF7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F65-D07B-44E6-98F3-E737A636F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79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3E57-FD45-4693-99CE-92897D0C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6F34C6-4B11-4C9C-B96C-FBF1B3B5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DDE60-D6CE-4A47-835A-653253707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115C9-DCFF-4FF3-B128-E38B904D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6BC-9B3B-4B61-BCF0-929B0D8C135D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687F9-5261-460D-AEBC-C13ECA97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055FE-74D2-4CE9-909F-521CA414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F65-D07B-44E6-98F3-E737A636F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03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A9C8FC-784E-48EA-A46B-2F321973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1BC9F-6FEE-46E6-AD49-AB2287706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C1A70-20B8-4BCA-8A34-336F4BFF3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1C6BC-9B3B-4B61-BCF0-929B0D8C135D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B301A-6214-4EAA-914B-C8BCB4DD3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CAB6-E698-4D96-BA88-8EC9AAADD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D8F65-D07B-44E6-98F3-E737A636F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44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E0D975-7725-493F-8862-ED40C46BE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83F0D96-8CD4-4CDE-B0CC-657797260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4C51D7-954A-4143-B39C-4752FA3B6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491EF17-1635-4AEB-AC11-07BA2A119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2F202BA-4686-4BC5-8CA5-60010A0FC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53C14B0-1161-49D1-9AAC-B4BAD7436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8E96422-DF7F-4DB7-9786-EABEBF8BC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Two speech bubbles">
            <a:extLst>
              <a:ext uri="{FF2B5EF4-FFF2-40B4-BE49-F238E27FC236}">
                <a16:creationId xmlns:a16="http://schemas.microsoft.com/office/drawing/2014/main" id="{A517E1F8-C15C-4B26-B761-D4B8C0E41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3658" y="3156135"/>
            <a:ext cx="3492497" cy="349249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Content Placeholder 5" descr="Mechanics working on car in service shop">
            <a:extLst>
              <a:ext uri="{FF2B5EF4-FFF2-40B4-BE49-F238E27FC236}">
                <a16:creationId xmlns:a16="http://schemas.microsoft.com/office/drawing/2014/main" id="{51D1CF61-9B44-4DD1-9140-26461A9680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41"/>
          <a:stretch/>
        </p:blipFill>
        <p:spPr>
          <a:xfrm>
            <a:off x="432132" y="394971"/>
            <a:ext cx="11514823" cy="357903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8086B5-4280-49F8-8B31-9BAD05302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32" y="4420732"/>
            <a:ext cx="4651076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b="1" dirty="0">
                <a:solidFill>
                  <a:schemeClr val="bg1"/>
                </a:solidFill>
              </a:rPr>
              <a:t>Conversations </a:t>
            </a:r>
            <a:br>
              <a:rPr lang="en-US" sz="3700" b="1" dirty="0">
                <a:solidFill>
                  <a:schemeClr val="bg1"/>
                </a:solidFill>
              </a:rPr>
            </a:br>
            <a:r>
              <a:rPr lang="en-US" sz="3700" b="1" dirty="0">
                <a:solidFill>
                  <a:schemeClr val="bg1"/>
                </a:solidFill>
              </a:rPr>
              <a:t>involve </a:t>
            </a:r>
            <a:br>
              <a:rPr lang="en-US" sz="3700" b="1" dirty="0">
                <a:solidFill>
                  <a:schemeClr val="bg1"/>
                </a:solidFill>
              </a:rPr>
            </a:br>
            <a:r>
              <a:rPr lang="en-US" sz="3700" b="1" dirty="0">
                <a:solidFill>
                  <a:schemeClr val="bg1"/>
                </a:solidFill>
              </a:rPr>
              <a:t>breakdown and repair.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739C3662-90F1-5A15-39D6-77ADBD42150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1414221"/>
              </p:ext>
            </p:extLst>
          </p:nvPr>
        </p:nvGraphicFramePr>
        <p:xfrm>
          <a:off x="5486080" y="4018143"/>
          <a:ext cx="5994666" cy="212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FAA7EDF-8B63-4582-A75B-82D37990DB7B}"/>
              </a:ext>
            </a:extLst>
          </p:cNvPr>
          <p:cNvSpPr/>
          <p:nvPr/>
        </p:nvSpPr>
        <p:spPr>
          <a:xfrm>
            <a:off x="6727555" y="4157003"/>
            <a:ext cx="5032314" cy="2314920"/>
          </a:xfrm>
          <a:prstGeom prst="wedgeRoundRectCallout">
            <a:avLst>
              <a:gd name="adj1" fmla="val -81693"/>
              <a:gd name="adj2" fmla="val 323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Let’s fix this.</a:t>
            </a:r>
          </a:p>
        </p:txBody>
      </p:sp>
    </p:spTree>
    <p:extLst>
      <p:ext uri="{BB962C8B-B14F-4D97-AF65-F5344CB8AC3E}">
        <p14:creationId xmlns:p14="http://schemas.microsoft.com/office/powerpoint/2010/main" val="47068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BDF2A-8B1D-435A-9351-E33A67730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452" y="2682553"/>
            <a:ext cx="6066102" cy="1523888"/>
          </a:xfrm>
        </p:spPr>
        <p:txBody>
          <a:bodyPr>
            <a:normAutofit/>
          </a:bodyPr>
          <a:lstStyle/>
          <a:p>
            <a:r>
              <a:rPr lang="en-US" sz="4000" dirty="0"/>
              <a:t>Sometimes you need to </a:t>
            </a:r>
          </a:p>
          <a:p>
            <a:r>
              <a:rPr lang="en-US" sz="4000" dirty="0"/>
              <a:t>ask for help.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B5D5F-8CC7-42F6-B610-BF2AF333C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3504" y="3534923"/>
            <a:ext cx="5183188" cy="823912"/>
          </a:xfrm>
        </p:spPr>
        <p:txBody>
          <a:bodyPr>
            <a:normAutofit/>
          </a:bodyPr>
          <a:lstStyle/>
          <a:p>
            <a:r>
              <a:rPr lang="en-US" sz="4000" dirty="0"/>
              <a:t>Try to be specific.</a:t>
            </a:r>
          </a:p>
          <a:p>
            <a:endParaRPr lang="en-GB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694EDA8-5002-41EF-8425-16319BF8A40F}"/>
              </a:ext>
            </a:extLst>
          </p:cNvPr>
          <p:cNvSpPr/>
          <p:nvPr/>
        </p:nvSpPr>
        <p:spPr>
          <a:xfrm>
            <a:off x="4335187" y="925559"/>
            <a:ext cx="1509023" cy="940904"/>
          </a:xfrm>
          <a:prstGeom prst="wedgeEllipseCallout">
            <a:avLst>
              <a:gd name="adj1" fmla="val -69134"/>
              <a:gd name="adj2" fmla="val 1005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Help!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E71C0A8-15AB-4055-89B6-E0CC5C351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54066" y="4743548"/>
            <a:ext cx="2865735" cy="1889997"/>
          </a:xfrm>
          <a:prstGeom prst="wedgeEllipseCallout">
            <a:avLst>
              <a:gd name="adj1" fmla="val -46267"/>
              <a:gd name="adj2" fmla="val -11770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chemeClr val="tx1"/>
                </a:solidFill>
              </a:rPr>
              <a:t>Can you help me please?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258D50CE-A2CA-4C1B-8A92-9FC627B84F84}"/>
              </a:ext>
            </a:extLst>
          </p:cNvPr>
          <p:cNvSpPr/>
          <p:nvPr/>
        </p:nvSpPr>
        <p:spPr>
          <a:xfrm>
            <a:off x="374452" y="4518704"/>
            <a:ext cx="1509023" cy="940904"/>
          </a:xfrm>
          <a:prstGeom prst="wedgeEllipseCallout">
            <a:avLst>
              <a:gd name="adj1" fmla="val 95967"/>
              <a:gd name="adj2" fmla="val -14031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I’m stuck!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027CF154-3DBE-4B35-85FD-4A9B70B8EBF7}"/>
              </a:ext>
            </a:extLst>
          </p:cNvPr>
          <p:cNvSpPr/>
          <p:nvPr/>
        </p:nvSpPr>
        <p:spPr>
          <a:xfrm>
            <a:off x="95030" y="372261"/>
            <a:ext cx="2543219" cy="1759091"/>
          </a:xfrm>
          <a:prstGeom prst="wedgeEllipseCallout">
            <a:avLst>
              <a:gd name="adj1" fmla="val 82169"/>
              <a:gd name="adj2" fmla="val 7455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can’t do it on my own.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485E8FFD-91DE-4A49-9DEA-B7793A58DD40}"/>
              </a:ext>
            </a:extLst>
          </p:cNvPr>
          <p:cNvSpPr/>
          <p:nvPr/>
        </p:nvSpPr>
        <p:spPr>
          <a:xfrm>
            <a:off x="6440555" y="1080293"/>
            <a:ext cx="2199861" cy="1418873"/>
          </a:xfrm>
          <a:prstGeom prst="wedgeEllipseCallout">
            <a:avLst>
              <a:gd name="adj1" fmla="val 51130"/>
              <a:gd name="adj2" fmla="val 10306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Can you say it again please!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6D640F9-F5C0-477F-983A-F41967962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840266" y="188630"/>
            <a:ext cx="2899961" cy="1686010"/>
          </a:xfrm>
          <a:prstGeom prst="wedgeEllipseCallout">
            <a:avLst>
              <a:gd name="adj1" fmla="val -46424"/>
              <a:gd name="adj2" fmla="val 1128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tx1"/>
                </a:solidFill>
              </a:rPr>
              <a:t>I don’t understand what it means!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A778A21E-8268-4479-A7FD-233A315B724C}"/>
              </a:ext>
            </a:extLst>
          </p:cNvPr>
          <p:cNvSpPr/>
          <p:nvPr/>
        </p:nvSpPr>
        <p:spPr>
          <a:xfrm>
            <a:off x="9646516" y="2096946"/>
            <a:ext cx="2429441" cy="1332054"/>
          </a:xfrm>
          <a:prstGeom prst="wedgeEllipseCallout">
            <a:avLst>
              <a:gd name="adj1" fmla="val -74042"/>
              <a:gd name="adj2" fmla="val 3938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Can you slow down please!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F65204B-0C04-4B5C-A8F1-30672E7CECFE}"/>
              </a:ext>
            </a:extLst>
          </p:cNvPr>
          <p:cNvSpPr/>
          <p:nvPr/>
        </p:nvSpPr>
        <p:spPr>
          <a:xfrm>
            <a:off x="6331228" y="4185851"/>
            <a:ext cx="2608156" cy="1993789"/>
          </a:xfrm>
          <a:prstGeom prst="wedgeEllipseCallout">
            <a:avLst>
              <a:gd name="adj1" fmla="val 78784"/>
              <a:gd name="adj2" fmla="val -696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That is too much info for me!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CDD43383-8DC8-4684-8224-31A4A77D23F8}"/>
              </a:ext>
            </a:extLst>
          </p:cNvPr>
          <p:cNvSpPr/>
          <p:nvPr/>
        </p:nvSpPr>
        <p:spPr>
          <a:xfrm>
            <a:off x="9250812" y="4607543"/>
            <a:ext cx="2825146" cy="1993789"/>
          </a:xfrm>
          <a:prstGeom prst="wedgeEllipseCallout">
            <a:avLst>
              <a:gd name="adj1" fmla="val -40081"/>
              <a:gd name="adj2" fmla="val -7467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Can we take it step by step.</a:t>
            </a:r>
          </a:p>
        </p:txBody>
      </p:sp>
    </p:spTree>
    <p:extLst>
      <p:ext uri="{BB962C8B-B14F-4D97-AF65-F5344CB8AC3E}">
        <p14:creationId xmlns:p14="http://schemas.microsoft.com/office/powerpoint/2010/main" val="1191461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80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Conversations  involve  breakdown and repair.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Asking for Help</dc:title>
  <dc:creator>Alex Marks</dc:creator>
  <cp:lastModifiedBy>Claire Edis</cp:lastModifiedBy>
  <cp:revision>13</cp:revision>
  <cp:lastPrinted>2022-10-29T13:44:55Z</cp:lastPrinted>
  <dcterms:created xsi:type="dcterms:W3CDTF">2022-03-17T11:49:46Z</dcterms:created>
  <dcterms:modified xsi:type="dcterms:W3CDTF">2026-03-04T14:10:52Z</dcterms:modified>
</cp:coreProperties>
</file>