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486" r:id="rId3"/>
    <p:sldId id="496" r:id="rId4"/>
    <p:sldId id="479" r:id="rId5"/>
    <p:sldId id="485" r:id="rId6"/>
    <p:sldId id="487" r:id="rId7"/>
    <p:sldId id="488" r:id="rId8"/>
    <p:sldId id="489" r:id="rId9"/>
    <p:sldId id="289" r:id="rId10"/>
    <p:sldId id="472" r:id="rId11"/>
    <p:sldId id="323" r:id="rId12"/>
    <p:sldId id="336" r:id="rId13"/>
    <p:sldId id="433" r:id="rId14"/>
    <p:sldId id="270" r:id="rId15"/>
    <p:sldId id="260" r:id="rId16"/>
    <p:sldId id="480" r:id="rId17"/>
    <p:sldId id="264" r:id="rId18"/>
    <p:sldId id="478" r:id="rId19"/>
    <p:sldId id="481" r:id="rId20"/>
    <p:sldId id="482" r:id="rId21"/>
    <p:sldId id="483" r:id="rId22"/>
    <p:sldId id="484" r:id="rId23"/>
    <p:sldId id="490" r:id="rId24"/>
    <p:sldId id="491" r:id="rId25"/>
    <p:sldId id="492" r:id="rId26"/>
    <p:sldId id="493" r:id="rId27"/>
    <p:sldId id="494" r:id="rId28"/>
    <p:sldId id="497" r:id="rId29"/>
    <p:sldId id="4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0D97A-FF6D-455D-B13E-9F76900E7633}" v="16" dt="2025-04-04T15:42:4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78" autoAdjust="0"/>
  </p:normalViewPr>
  <p:slideViewPr>
    <p:cSldViewPr snapToGrid="0">
      <p:cViewPr varScale="1">
        <p:scale>
          <a:sx n="59" d="100"/>
          <a:sy n="59" d="100"/>
        </p:scale>
        <p:origin x="964" y="64"/>
      </p:cViewPr>
      <p:guideLst/>
    </p:cSldViewPr>
  </p:slideViewPr>
  <p:notesTextViewPr>
    <p:cViewPr>
      <p:scale>
        <a:sx n="1" d="1"/>
        <a:sy n="1" d="1"/>
      </p:scale>
      <p:origin x="0" y="0"/>
    </p:cViewPr>
  </p:notesTextViewPr>
  <p:sorterViewPr>
    <p:cViewPr>
      <p:scale>
        <a:sx n="70" d="100"/>
        <a:sy n="70" d="100"/>
      </p:scale>
      <p:origin x="0" y="-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E974E-4BE5-40D9-B186-1D140DDAAD4D}"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279E14C4-314B-4956-B4B8-56C870E9B27C}">
      <dgm:prSet/>
      <dgm:spPr/>
      <dgm:t>
        <a:bodyPr/>
        <a:lstStyle/>
        <a:p>
          <a:r>
            <a:rPr lang="en-GB"/>
            <a:t>Social skills</a:t>
          </a:r>
          <a:endParaRPr lang="en-US"/>
        </a:p>
      </dgm:t>
    </dgm:pt>
    <dgm:pt modelId="{7C6518AF-E904-43E5-A34C-8788DB2ADA1D}" type="parTrans" cxnId="{07495EF2-3D19-444C-85D4-7705C05867F0}">
      <dgm:prSet/>
      <dgm:spPr/>
      <dgm:t>
        <a:bodyPr/>
        <a:lstStyle/>
        <a:p>
          <a:endParaRPr lang="en-US"/>
        </a:p>
      </dgm:t>
    </dgm:pt>
    <dgm:pt modelId="{E4799B6B-313C-4887-92AF-1A650D61C6C6}" type="sibTrans" cxnId="{07495EF2-3D19-444C-85D4-7705C05867F0}">
      <dgm:prSet/>
      <dgm:spPr/>
      <dgm:t>
        <a:bodyPr/>
        <a:lstStyle/>
        <a:p>
          <a:endParaRPr lang="en-US"/>
        </a:p>
      </dgm:t>
    </dgm:pt>
    <dgm:pt modelId="{1A5F0A05-5B1A-4DCB-B370-63E8F31C8564}">
      <dgm:prSet/>
      <dgm:spPr/>
      <dgm:t>
        <a:bodyPr/>
        <a:lstStyle/>
        <a:p>
          <a:r>
            <a:rPr lang="en-GB"/>
            <a:t>Understanding </a:t>
          </a:r>
          <a:endParaRPr lang="en-US"/>
        </a:p>
      </dgm:t>
    </dgm:pt>
    <dgm:pt modelId="{F6C290D4-F079-46B5-A0B6-956AB4FD6656}" type="parTrans" cxnId="{0A71B0DB-EBCB-406C-8537-017B0B5DEE0A}">
      <dgm:prSet/>
      <dgm:spPr/>
      <dgm:t>
        <a:bodyPr/>
        <a:lstStyle/>
        <a:p>
          <a:endParaRPr lang="en-US"/>
        </a:p>
      </dgm:t>
    </dgm:pt>
    <dgm:pt modelId="{C0DBD2F9-7585-4B68-A00B-BDEB6C8E7D82}" type="sibTrans" cxnId="{0A71B0DB-EBCB-406C-8537-017B0B5DEE0A}">
      <dgm:prSet/>
      <dgm:spPr/>
      <dgm:t>
        <a:bodyPr/>
        <a:lstStyle/>
        <a:p>
          <a:endParaRPr lang="en-US"/>
        </a:p>
      </dgm:t>
    </dgm:pt>
    <dgm:pt modelId="{09BFD272-9BEB-456C-A20E-5CB934E4F1C1}">
      <dgm:prSet/>
      <dgm:spPr/>
      <dgm:t>
        <a:bodyPr/>
        <a:lstStyle/>
        <a:p>
          <a:r>
            <a:rPr lang="en-GB"/>
            <a:t>Needs met by adults</a:t>
          </a:r>
          <a:endParaRPr lang="en-US"/>
        </a:p>
      </dgm:t>
    </dgm:pt>
    <dgm:pt modelId="{352EDACA-B0B5-487A-8E7F-C1B38C0485CF}" type="parTrans" cxnId="{5A6E3AE4-B62C-49FB-B0A2-5CF57E9DC7BD}">
      <dgm:prSet/>
      <dgm:spPr/>
      <dgm:t>
        <a:bodyPr/>
        <a:lstStyle/>
        <a:p>
          <a:endParaRPr lang="en-US"/>
        </a:p>
      </dgm:t>
    </dgm:pt>
    <dgm:pt modelId="{42E5558F-31F3-447B-A6EA-126CAECBFBBF}" type="sibTrans" cxnId="{5A6E3AE4-B62C-49FB-B0A2-5CF57E9DC7BD}">
      <dgm:prSet/>
      <dgm:spPr/>
      <dgm:t>
        <a:bodyPr/>
        <a:lstStyle/>
        <a:p>
          <a:endParaRPr lang="en-US"/>
        </a:p>
      </dgm:t>
    </dgm:pt>
    <dgm:pt modelId="{4D52FDFF-BD1A-4212-A6B5-3048626EBAA4}">
      <dgm:prSet/>
      <dgm:spPr/>
      <dgm:t>
        <a:bodyPr/>
        <a:lstStyle/>
        <a:p>
          <a:r>
            <a:rPr lang="en-GB"/>
            <a:t>Play</a:t>
          </a:r>
          <a:endParaRPr lang="en-US"/>
        </a:p>
      </dgm:t>
    </dgm:pt>
    <dgm:pt modelId="{4052C715-F2D7-4BB0-B5E6-4CDB146C893E}" type="parTrans" cxnId="{1ED0C835-A171-4497-8F7C-AE0CAD10874D}">
      <dgm:prSet/>
      <dgm:spPr/>
      <dgm:t>
        <a:bodyPr/>
        <a:lstStyle/>
        <a:p>
          <a:endParaRPr lang="en-US"/>
        </a:p>
      </dgm:t>
    </dgm:pt>
    <dgm:pt modelId="{51C02C2E-DA54-4EFA-B6BD-EF018861F053}" type="sibTrans" cxnId="{1ED0C835-A171-4497-8F7C-AE0CAD10874D}">
      <dgm:prSet/>
      <dgm:spPr/>
      <dgm:t>
        <a:bodyPr/>
        <a:lstStyle/>
        <a:p>
          <a:endParaRPr lang="en-US"/>
        </a:p>
      </dgm:t>
    </dgm:pt>
    <dgm:pt modelId="{B1EBC707-5C4B-4810-BDEC-3D3E2BB9DE2F}">
      <dgm:prSet/>
      <dgm:spPr/>
      <dgm:t>
        <a:bodyPr/>
        <a:lstStyle/>
        <a:p>
          <a:r>
            <a:rPr lang="en-GB"/>
            <a:t>Listening and attention</a:t>
          </a:r>
          <a:endParaRPr lang="en-US"/>
        </a:p>
      </dgm:t>
    </dgm:pt>
    <dgm:pt modelId="{662A18DD-28CC-4E93-8104-1D8E8699D2B5}" type="parTrans" cxnId="{24C0DE63-F252-429B-B87C-31BD2AE8C8F6}">
      <dgm:prSet/>
      <dgm:spPr/>
      <dgm:t>
        <a:bodyPr/>
        <a:lstStyle/>
        <a:p>
          <a:endParaRPr lang="en-US"/>
        </a:p>
      </dgm:t>
    </dgm:pt>
    <dgm:pt modelId="{5D14E1F9-D4B9-4001-9EBC-F23F83BB2942}" type="sibTrans" cxnId="{24C0DE63-F252-429B-B87C-31BD2AE8C8F6}">
      <dgm:prSet/>
      <dgm:spPr/>
      <dgm:t>
        <a:bodyPr/>
        <a:lstStyle/>
        <a:p>
          <a:endParaRPr lang="en-US"/>
        </a:p>
      </dgm:t>
    </dgm:pt>
    <dgm:pt modelId="{B4C4DE20-031C-4EF8-9D56-7A4BD4AE3D95}" type="pres">
      <dgm:prSet presAssocID="{4AFE974E-4BE5-40D9-B186-1D140DDAAD4D}" presName="vert0" presStyleCnt="0">
        <dgm:presLayoutVars>
          <dgm:dir/>
          <dgm:animOne val="branch"/>
          <dgm:animLvl val="lvl"/>
        </dgm:presLayoutVars>
      </dgm:prSet>
      <dgm:spPr/>
    </dgm:pt>
    <dgm:pt modelId="{807D621B-AA72-467A-A753-0612271B752A}" type="pres">
      <dgm:prSet presAssocID="{279E14C4-314B-4956-B4B8-56C870E9B27C}" presName="thickLine" presStyleLbl="alignNode1" presStyleIdx="0" presStyleCnt="5"/>
      <dgm:spPr/>
    </dgm:pt>
    <dgm:pt modelId="{A2F2A710-F821-4AC3-B423-309F60F66BB6}" type="pres">
      <dgm:prSet presAssocID="{279E14C4-314B-4956-B4B8-56C870E9B27C}" presName="horz1" presStyleCnt="0"/>
      <dgm:spPr/>
    </dgm:pt>
    <dgm:pt modelId="{616FCE05-BE9D-4DAA-9950-83A05C2E48A6}" type="pres">
      <dgm:prSet presAssocID="{279E14C4-314B-4956-B4B8-56C870E9B27C}" presName="tx1" presStyleLbl="revTx" presStyleIdx="0" presStyleCnt="5"/>
      <dgm:spPr/>
    </dgm:pt>
    <dgm:pt modelId="{1A92B62F-AB54-4EBA-86BA-F73A2F401EE5}" type="pres">
      <dgm:prSet presAssocID="{279E14C4-314B-4956-B4B8-56C870E9B27C}" presName="vert1" presStyleCnt="0"/>
      <dgm:spPr/>
    </dgm:pt>
    <dgm:pt modelId="{A969A241-DBE9-4645-86AB-8C84E1AD3010}" type="pres">
      <dgm:prSet presAssocID="{1A5F0A05-5B1A-4DCB-B370-63E8F31C8564}" presName="thickLine" presStyleLbl="alignNode1" presStyleIdx="1" presStyleCnt="5"/>
      <dgm:spPr/>
    </dgm:pt>
    <dgm:pt modelId="{AFA10F18-AA6B-469E-AAA2-E001A4CFE566}" type="pres">
      <dgm:prSet presAssocID="{1A5F0A05-5B1A-4DCB-B370-63E8F31C8564}" presName="horz1" presStyleCnt="0"/>
      <dgm:spPr/>
    </dgm:pt>
    <dgm:pt modelId="{994A00DE-B6C9-4213-8123-526F740DB578}" type="pres">
      <dgm:prSet presAssocID="{1A5F0A05-5B1A-4DCB-B370-63E8F31C8564}" presName="tx1" presStyleLbl="revTx" presStyleIdx="1" presStyleCnt="5"/>
      <dgm:spPr/>
    </dgm:pt>
    <dgm:pt modelId="{8D0E36D4-E7CA-4AA7-BB94-7C5966569CD5}" type="pres">
      <dgm:prSet presAssocID="{1A5F0A05-5B1A-4DCB-B370-63E8F31C8564}" presName="vert1" presStyleCnt="0"/>
      <dgm:spPr/>
    </dgm:pt>
    <dgm:pt modelId="{B4AF5201-C868-4682-A241-EB1C5555A1D7}" type="pres">
      <dgm:prSet presAssocID="{09BFD272-9BEB-456C-A20E-5CB934E4F1C1}" presName="thickLine" presStyleLbl="alignNode1" presStyleIdx="2" presStyleCnt="5"/>
      <dgm:spPr/>
    </dgm:pt>
    <dgm:pt modelId="{2A530E72-0F6C-45F4-92EC-9D14DC83628E}" type="pres">
      <dgm:prSet presAssocID="{09BFD272-9BEB-456C-A20E-5CB934E4F1C1}" presName="horz1" presStyleCnt="0"/>
      <dgm:spPr/>
    </dgm:pt>
    <dgm:pt modelId="{4BB49CB2-FD38-4E35-B602-5C2C4887CF9C}" type="pres">
      <dgm:prSet presAssocID="{09BFD272-9BEB-456C-A20E-5CB934E4F1C1}" presName="tx1" presStyleLbl="revTx" presStyleIdx="2" presStyleCnt="5"/>
      <dgm:spPr/>
    </dgm:pt>
    <dgm:pt modelId="{156CCABE-DF84-4772-822E-AE83B3638082}" type="pres">
      <dgm:prSet presAssocID="{09BFD272-9BEB-456C-A20E-5CB934E4F1C1}" presName="vert1" presStyleCnt="0"/>
      <dgm:spPr/>
    </dgm:pt>
    <dgm:pt modelId="{4EF1DB48-3507-4278-8C83-BEFF4DB4B1A6}" type="pres">
      <dgm:prSet presAssocID="{4D52FDFF-BD1A-4212-A6B5-3048626EBAA4}" presName="thickLine" presStyleLbl="alignNode1" presStyleIdx="3" presStyleCnt="5"/>
      <dgm:spPr/>
    </dgm:pt>
    <dgm:pt modelId="{1B7D7AA3-9306-4348-9CE9-331963D87F9B}" type="pres">
      <dgm:prSet presAssocID="{4D52FDFF-BD1A-4212-A6B5-3048626EBAA4}" presName="horz1" presStyleCnt="0"/>
      <dgm:spPr/>
    </dgm:pt>
    <dgm:pt modelId="{589AE1FE-C956-437D-868E-616752B35347}" type="pres">
      <dgm:prSet presAssocID="{4D52FDFF-BD1A-4212-A6B5-3048626EBAA4}" presName="tx1" presStyleLbl="revTx" presStyleIdx="3" presStyleCnt="5"/>
      <dgm:spPr/>
    </dgm:pt>
    <dgm:pt modelId="{284AC501-447D-4E69-9793-FA7CA3316F4F}" type="pres">
      <dgm:prSet presAssocID="{4D52FDFF-BD1A-4212-A6B5-3048626EBAA4}" presName="vert1" presStyleCnt="0"/>
      <dgm:spPr/>
    </dgm:pt>
    <dgm:pt modelId="{6BC3B940-5538-4E31-8A8C-14AF7202137C}" type="pres">
      <dgm:prSet presAssocID="{B1EBC707-5C4B-4810-BDEC-3D3E2BB9DE2F}" presName="thickLine" presStyleLbl="alignNode1" presStyleIdx="4" presStyleCnt="5"/>
      <dgm:spPr/>
    </dgm:pt>
    <dgm:pt modelId="{550058D7-D497-4CB4-A68D-DA998FF9D411}" type="pres">
      <dgm:prSet presAssocID="{B1EBC707-5C4B-4810-BDEC-3D3E2BB9DE2F}" presName="horz1" presStyleCnt="0"/>
      <dgm:spPr/>
    </dgm:pt>
    <dgm:pt modelId="{F480C321-48AB-40A4-B7A9-48C9A7F0EA6B}" type="pres">
      <dgm:prSet presAssocID="{B1EBC707-5C4B-4810-BDEC-3D3E2BB9DE2F}" presName="tx1" presStyleLbl="revTx" presStyleIdx="4" presStyleCnt="5"/>
      <dgm:spPr/>
    </dgm:pt>
    <dgm:pt modelId="{389E1139-5C25-44A3-A0EB-9A15343DC739}" type="pres">
      <dgm:prSet presAssocID="{B1EBC707-5C4B-4810-BDEC-3D3E2BB9DE2F}" presName="vert1" presStyleCnt="0"/>
      <dgm:spPr/>
    </dgm:pt>
  </dgm:ptLst>
  <dgm:cxnLst>
    <dgm:cxn modelId="{C4886F03-13A0-40D5-9046-D250D1789663}" type="presOf" srcId="{1A5F0A05-5B1A-4DCB-B370-63E8F31C8564}" destId="{994A00DE-B6C9-4213-8123-526F740DB578}" srcOrd="0" destOrd="0" presId="urn:microsoft.com/office/officeart/2008/layout/LinedList"/>
    <dgm:cxn modelId="{1ED0C835-A171-4497-8F7C-AE0CAD10874D}" srcId="{4AFE974E-4BE5-40D9-B186-1D140DDAAD4D}" destId="{4D52FDFF-BD1A-4212-A6B5-3048626EBAA4}" srcOrd="3" destOrd="0" parTransId="{4052C715-F2D7-4BB0-B5E6-4CDB146C893E}" sibTransId="{51C02C2E-DA54-4EFA-B6BD-EF018861F053}"/>
    <dgm:cxn modelId="{24C0DE63-F252-429B-B87C-31BD2AE8C8F6}" srcId="{4AFE974E-4BE5-40D9-B186-1D140DDAAD4D}" destId="{B1EBC707-5C4B-4810-BDEC-3D3E2BB9DE2F}" srcOrd="4" destOrd="0" parTransId="{662A18DD-28CC-4E93-8104-1D8E8699D2B5}" sibTransId="{5D14E1F9-D4B9-4001-9EBC-F23F83BB2942}"/>
    <dgm:cxn modelId="{BD110573-8116-4A49-A572-DADE9AD014E0}" type="presOf" srcId="{4AFE974E-4BE5-40D9-B186-1D140DDAAD4D}" destId="{B4C4DE20-031C-4EF8-9D56-7A4BD4AE3D95}" srcOrd="0" destOrd="0" presId="urn:microsoft.com/office/officeart/2008/layout/LinedList"/>
    <dgm:cxn modelId="{ECCA0586-D2DC-4C6F-BAAD-F3FE0D84AD45}" type="presOf" srcId="{09BFD272-9BEB-456C-A20E-5CB934E4F1C1}" destId="{4BB49CB2-FD38-4E35-B602-5C2C4887CF9C}" srcOrd="0" destOrd="0" presId="urn:microsoft.com/office/officeart/2008/layout/LinedList"/>
    <dgm:cxn modelId="{11C9F5A5-1AA1-4C42-831F-D13A9D6496C1}" type="presOf" srcId="{4D52FDFF-BD1A-4212-A6B5-3048626EBAA4}" destId="{589AE1FE-C956-437D-868E-616752B35347}" srcOrd="0" destOrd="0" presId="urn:microsoft.com/office/officeart/2008/layout/LinedList"/>
    <dgm:cxn modelId="{4336A2D1-23D5-4246-A2EC-C567BCDD2705}" type="presOf" srcId="{279E14C4-314B-4956-B4B8-56C870E9B27C}" destId="{616FCE05-BE9D-4DAA-9950-83A05C2E48A6}" srcOrd="0" destOrd="0" presId="urn:microsoft.com/office/officeart/2008/layout/LinedList"/>
    <dgm:cxn modelId="{2CBE0FD9-BC5C-41E2-AD23-05C5A671CB69}" type="presOf" srcId="{B1EBC707-5C4B-4810-BDEC-3D3E2BB9DE2F}" destId="{F480C321-48AB-40A4-B7A9-48C9A7F0EA6B}" srcOrd="0" destOrd="0" presId="urn:microsoft.com/office/officeart/2008/layout/LinedList"/>
    <dgm:cxn modelId="{0A71B0DB-EBCB-406C-8537-017B0B5DEE0A}" srcId="{4AFE974E-4BE5-40D9-B186-1D140DDAAD4D}" destId="{1A5F0A05-5B1A-4DCB-B370-63E8F31C8564}" srcOrd="1" destOrd="0" parTransId="{F6C290D4-F079-46B5-A0B6-956AB4FD6656}" sibTransId="{C0DBD2F9-7585-4B68-A00B-BDEB6C8E7D82}"/>
    <dgm:cxn modelId="{5A6E3AE4-B62C-49FB-B0A2-5CF57E9DC7BD}" srcId="{4AFE974E-4BE5-40D9-B186-1D140DDAAD4D}" destId="{09BFD272-9BEB-456C-A20E-5CB934E4F1C1}" srcOrd="2" destOrd="0" parTransId="{352EDACA-B0B5-487A-8E7F-C1B38C0485CF}" sibTransId="{42E5558F-31F3-447B-A6EA-126CAECBFBBF}"/>
    <dgm:cxn modelId="{07495EF2-3D19-444C-85D4-7705C05867F0}" srcId="{4AFE974E-4BE5-40D9-B186-1D140DDAAD4D}" destId="{279E14C4-314B-4956-B4B8-56C870E9B27C}" srcOrd="0" destOrd="0" parTransId="{7C6518AF-E904-43E5-A34C-8788DB2ADA1D}" sibTransId="{E4799B6B-313C-4887-92AF-1A650D61C6C6}"/>
    <dgm:cxn modelId="{BFC830FB-EA5D-4D94-BBF4-6599CE6AFB2E}" type="presParOf" srcId="{B4C4DE20-031C-4EF8-9D56-7A4BD4AE3D95}" destId="{807D621B-AA72-467A-A753-0612271B752A}" srcOrd="0" destOrd="0" presId="urn:microsoft.com/office/officeart/2008/layout/LinedList"/>
    <dgm:cxn modelId="{3371B280-B126-4BCE-9D26-3B1952260EEA}" type="presParOf" srcId="{B4C4DE20-031C-4EF8-9D56-7A4BD4AE3D95}" destId="{A2F2A710-F821-4AC3-B423-309F60F66BB6}" srcOrd="1" destOrd="0" presId="urn:microsoft.com/office/officeart/2008/layout/LinedList"/>
    <dgm:cxn modelId="{185990D4-AD91-442F-B17F-0273D4527130}" type="presParOf" srcId="{A2F2A710-F821-4AC3-B423-309F60F66BB6}" destId="{616FCE05-BE9D-4DAA-9950-83A05C2E48A6}" srcOrd="0" destOrd="0" presId="urn:microsoft.com/office/officeart/2008/layout/LinedList"/>
    <dgm:cxn modelId="{15EF442C-EF57-4D7D-B12D-9A599630348D}" type="presParOf" srcId="{A2F2A710-F821-4AC3-B423-309F60F66BB6}" destId="{1A92B62F-AB54-4EBA-86BA-F73A2F401EE5}" srcOrd="1" destOrd="0" presId="urn:microsoft.com/office/officeart/2008/layout/LinedList"/>
    <dgm:cxn modelId="{07FBCBBD-5D78-4C29-B239-A502F1BE8F01}" type="presParOf" srcId="{B4C4DE20-031C-4EF8-9D56-7A4BD4AE3D95}" destId="{A969A241-DBE9-4645-86AB-8C84E1AD3010}" srcOrd="2" destOrd="0" presId="urn:microsoft.com/office/officeart/2008/layout/LinedList"/>
    <dgm:cxn modelId="{CE9AA50B-7904-491C-BE30-DD3510341980}" type="presParOf" srcId="{B4C4DE20-031C-4EF8-9D56-7A4BD4AE3D95}" destId="{AFA10F18-AA6B-469E-AAA2-E001A4CFE566}" srcOrd="3" destOrd="0" presId="urn:microsoft.com/office/officeart/2008/layout/LinedList"/>
    <dgm:cxn modelId="{09BA66BB-63A3-4887-B5D4-06230DAAD8F0}" type="presParOf" srcId="{AFA10F18-AA6B-469E-AAA2-E001A4CFE566}" destId="{994A00DE-B6C9-4213-8123-526F740DB578}" srcOrd="0" destOrd="0" presId="urn:microsoft.com/office/officeart/2008/layout/LinedList"/>
    <dgm:cxn modelId="{0D96D8C3-8D4A-4D56-AD7E-2BD996304271}" type="presParOf" srcId="{AFA10F18-AA6B-469E-AAA2-E001A4CFE566}" destId="{8D0E36D4-E7CA-4AA7-BB94-7C5966569CD5}" srcOrd="1" destOrd="0" presId="urn:microsoft.com/office/officeart/2008/layout/LinedList"/>
    <dgm:cxn modelId="{34A7E982-4866-4996-8F3B-8ABAED5E3D6A}" type="presParOf" srcId="{B4C4DE20-031C-4EF8-9D56-7A4BD4AE3D95}" destId="{B4AF5201-C868-4682-A241-EB1C5555A1D7}" srcOrd="4" destOrd="0" presId="urn:microsoft.com/office/officeart/2008/layout/LinedList"/>
    <dgm:cxn modelId="{8E96F8D5-BC2E-4500-BAFA-9CC11EE9EBB1}" type="presParOf" srcId="{B4C4DE20-031C-4EF8-9D56-7A4BD4AE3D95}" destId="{2A530E72-0F6C-45F4-92EC-9D14DC83628E}" srcOrd="5" destOrd="0" presId="urn:microsoft.com/office/officeart/2008/layout/LinedList"/>
    <dgm:cxn modelId="{795EC085-D46C-44AB-B0D0-925F36805849}" type="presParOf" srcId="{2A530E72-0F6C-45F4-92EC-9D14DC83628E}" destId="{4BB49CB2-FD38-4E35-B602-5C2C4887CF9C}" srcOrd="0" destOrd="0" presId="urn:microsoft.com/office/officeart/2008/layout/LinedList"/>
    <dgm:cxn modelId="{9F57924A-D519-45C9-BBBE-728F0E072E4F}" type="presParOf" srcId="{2A530E72-0F6C-45F4-92EC-9D14DC83628E}" destId="{156CCABE-DF84-4772-822E-AE83B3638082}" srcOrd="1" destOrd="0" presId="urn:microsoft.com/office/officeart/2008/layout/LinedList"/>
    <dgm:cxn modelId="{1E50C3B7-4224-493A-B70E-427A08DCC438}" type="presParOf" srcId="{B4C4DE20-031C-4EF8-9D56-7A4BD4AE3D95}" destId="{4EF1DB48-3507-4278-8C83-BEFF4DB4B1A6}" srcOrd="6" destOrd="0" presId="urn:microsoft.com/office/officeart/2008/layout/LinedList"/>
    <dgm:cxn modelId="{9EF222CE-3B00-4896-B85C-033DF37158DA}" type="presParOf" srcId="{B4C4DE20-031C-4EF8-9D56-7A4BD4AE3D95}" destId="{1B7D7AA3-9306-4348-9CE9-331963D87F9B}" srcOrd="7" destOrd="0" presId="urn:microsoft.com/office/officeart/2008/layout/LinedList"/>
    <dgm:cxn modelId="{DE5FCD94-775E-447E-BFC6-B236267E5F89}" type="presParOf" srcId="{1B7D7AA3-9306-4348-9CE9-331963D87F9B}" destId="{589AE1FE-C956-437D-868E-616752B35347}" srcOrd="0" destOrd="0" presId="urn:microsoft.com/office/officeart/2008/layout/LinedList"/>
    <dgm:cxn modelId="{547A885F-1B97-409D-896E-992677FEF98B}" type="presParOf" srcId="{1B7D7AA3-9306-4348-9CE9-331963D87F9B}" destId="{284AC501-447D-4E69-9793-FA7CA3316F4F}" srcOrd="1" destOrd="0" presId="urn:microsoft.com/office/officeart/2008/layout/LinedList"/>
    <dgm:cxn modelId="{53CF8FBF-2186-47DC-88B5-737FCBCED113}" type="presParOf" srcId="{B4C4DE20-031C-4EF8-9D56-7A4BD4AE3D95}" destId="{6BC3B940-5538-4E31-8A8C-14AF7202137C}" srcOrd="8" destOrd="0" presId="urn:microsoft.com/office/officeart/2008/layout/LinedList"/>
    <dgm:cxn modelId="{2E2F9727-7458-41D3-B5E0-8BDF7AA79267}" type="presParOf" srcId="{B4C4DE20-031C-4EF8-9D56-7A4BD4AE3D95}" destId="{550058D7-D497-4CB4-A68D-DA998FF9D411}" srcOrd="9" destOrd="0" presId="urn:microsoft.com/office/officeart/2008/layout/LinedList"/>
    <dgm:cxn modelId="{B8E4F6B8-0A3B-44E6-8AC1-AD71E2C044ED}" type="presParOf" srcId="{550058D7-D497-4CB4-A68D-DA998FF9D411}" destId="{F480C321-48AB-40A4-B7A9-48C9A7F0EA6B}" srcOrd="0" destOrd="0" presId="urn:microsoft.com/office/officeart/2008/layout/LinedList"/>
    <dgm:cxn modelId="{2E112752-62A4-4AF3-87A4-9B05F10C1C7F}" type="presParOf" srcId="{550058D7-D497-4CB4-A68D-DA998FF9D411}" destId="{389E1139-5C25-44A3-A0EB-9A15343DC7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621B-AA72-467A-A753-0612271B752A}">
      <dsp:nvSpPr>
        <dsp:cNvPr id="0" name=""/>
        <dsp:cNvSpPr/>
      </dsp:nvSpPr>
      <dsp:spPr>
        <a:xfrm>
          <a:off x="0" y="502"/>
          <a:ext cx="6713552"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16FCE05-BE9D-4DAA-9950-83A05C2E48A6}">
      <dsp:nvSpPr>
        <dsp:cNvPr id="0" name=""/>
        <dsp:cNvSpPr/>
      </dsp:nvSpPr>
      <dsp:spPr>
        <a:xfrm>
          <a:off x="0" y="502"/>
          <a:ext cx="6713552" cy="82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a:t>Social skills</a:t>
          </a:r>
          <a:endParaRPr lang="en-US" sz="3900" kern="1200"/>
        </a:p>
      </dsp:txBody>
      <dsp:txXfrm>
        <a:off x="0" y="502"/>
        <a:ext cx="6713552" cy="823633"/>
      </dsp:txXfrm>
    </dsp:sp>
    <dsp:sp modelId="{A969A241-DBE9-4645-86AB-8C84E1AD3010}">
      <dsp:nvSpPr>
        <dsp:cNvPr id="0" name=""/>
        <dsp:cNvSpPr/>
      </dsp:nvSpPr>
      <dsp:spPr>
        <a:xfrm>
          <a:off x="0" y="824136"/>
          <a:ext cx="6713552"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94A00DE-B6C9-4213-8123-526F740DB578}">
      <dsp:nvSpPr>
        <dsp:cNvPr id="0" name=""/>
        <dsp:cNvSpPr/>
      </dsp:nvSpPr>
      <dsp:spPr>
        <a:xfrm>
          <a:off x="0" y="824136"/>
          <a:ext cx="6713552" cy="82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a:t>Understanding </a:t>
          </a:r>
          <a:endParaRPr lang="en-US" sz="3900" kern="1200"/>
        </a:p>
      </dsp:txBody>
      <dsp:txXfrm>
        <a:off x="0" y="824136"/>
        <a:ext cx="6713552" cy="823633"/>
      </dsp:txXfrm>
    </dsp:sp>
    <dsp:sp modelId="{B4AF5201-C868-4682-A241-EB1C5555A1D7}">
      <dsp:nvSpPr>
        <dsp:cNvPr id="0" name=""/>
        <dsp:cNvSpPr/>
      </dsp:nvSpPr>
      <dsp:spPr>
        <a:xfrm>
          <a:off x="0" y="1647769"/>
          <a:ext cx="6713552"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BB49CB2-FD38-4E35-B602-5C2C4887CF9C}">
      <dsp:nvSpPr>
        <dsp:cNvPr id="0" name=""/>
        <dsp:cNvSpPr/>
      </dsp:nvSpPr>
      <dsp:spPr>
        <a:xfrm>
          <a:off x="0" y="1647769"/>
          <a:ext cx="6713552" cy="82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a:t>Needs met by adults</a:t>
          </a:r>
          <a:endParaRPr lang="en-US" sz="3900" kern="1200"/>
        </a:p>
      </dsp:txBody>
      <dsp:txXfrm>
        <a:off x="0" y="1647769"/>
        <a:ext cx="6713552" cy="823633"/>
      </dsp:txXfrm>
    </dsp:sp>
    <dsp:sp modelId="{4EF1DB48-3507-4278-8C83-BEFF4DB4B1A6}">
      <dsp:nvSpPr>
        <dsp:cNvPr id="0" name=""/>
        <dsp:cNvSpPr/>
      </dsp:nvSpPr>
      <dsp:spPr>
        <a:xfrm>
          <a:off x="0" y="2471402"/>
          <a:ext cx="6713552"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9AE1FE-C956-437D-868E-616752B35347}">
      <dsp:nvSpPr>
        <dsp:cNvPr id="0" name=""/>
        <dsp:cNvSpPr/>
      </dsp:nvSpPr>
      <dsp:spPr>
        <a:xfrm>
          <a:off x="0" y="2471402"/>
          <a:ext cx="6713552" cy="82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a:t>Play</a:t>
          </a:r>
          <a:endParaRPr lang="en-US" sz="3900" kern="1200"/>
        </a:p>
      </dsp:txBody>
      <dsp:txXfrm>
        <a:off x="0" y="2471402"/>
        <a:ext cx="6713552" cy="823633"/>
      </dsp:txXfrm>
    </dsp:sp>
    <dsp:sp modelId="{6BC3B940-5538-4E31-8A8C-14AF7202137C}">
      <dsp:nvSpPr>
        <dsp:cNvPr id="0" name=""/>
        <dsp:cNvSpPr/>
      </dsp:nvSpPr>
      <dsp:spPr>
        <a:xfrm>
          <a:off x="0" y="3295035"/>
          <a:ext cx="6713552"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80C321-48AB-40A4-B7A9-48C9A7F0EA6B}">
      <dsp:nvSpPr>
        <dsp:cNvPr id="0" name=""/>
        <dsp:cNvSpPr/>
      </dsp:nvSpPr>
      <dsp:spPr>
        <a:xfrm>
          <a:off x="0" y="3295035"/>
          <a:ext cx="6713552" cy="82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a:t>Listening and attention</a:t>
          </a:r>
          <a:endParaRPr lang="en-US" sz="3900" kern="1200"/>
        </a:p>
      </dsp:txBody>
      <dsp:txXfrm>
        <a:off x="0" y="3295035"/>
        <a:ext cx="6713552" cy="8236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8BF26-81D1-44CD-A6DA-D9776EE63544}"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F10F2-F737-4BB0-AAE7-2BE4C7D878D4}" type="slidenum">
              <a:rPr lang="en-GB" smtClean="0"/>
              <a:t>‹#›</a:t>
            </a:fld>
            <a:endParaRPr lang="en-GB"/>
          </a:p>
        </p:txBody>
      </p:sp>
    </p:spTree>
    <p:extLst>
      <p:ext uri="{BB962C8B-B14F-4D97-AF65-F5344CB8AC3E}">
        <p14:creationId xmlns:p14="http://schemas.microsoft.com/office/powerpoint/2010/main" val="331608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mhsnorthderbyshire.nhs.uk/speech-language-and-communication-nee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mhsnorthderbyshire.nhs.uk/speech-language-and-communication-nee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a sentence with an instruction on, it must have lots of the, and, on, in etc to work.  Cut sentence up into words.  They have only two minutes to do this.  </a:t>
            </a:r>
          </a:p>
          <a:p>
            <a:r>
              <a:rPr lang="en-GB" dirty="0"/>
              <a:t>However, here is the catch, throw the words up in the air and only the words they catch can be the ones the use to understand the question.</a:t>
            </a:r>
          </a:p>
          <a:p>
            <a:endParaRPr lang="en-GB" dirty="0"/>
          </a:p>
          <a:p>
            <a:r>
              <a:rPr lang="en-GB" dirty="0"/>
              <a:t>Example sentence:  </a:t>
            </a:r>
            <a:r>
              <a:rPr lang="en-GB" b="1" i="0" dirty="0">
                <a:solidFill>
                  <a:srgbClr val="424242"/>
                </a:solidFill>
                <a:effectLst/>
                <a:latin typeface="Segoe Sans"/>
              </a:rPr>
              <a:t>If you are standing near someone wearing red, give them a high five, but if not, wave both hands in the air twice</a:t>
            </a:r>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4</a:t>
            </a:fld>
            <a:endParaRPr lang="en-GB"/>
          </a:p>
        </p:txBody>
      </p:sp>
    </p:spTree>
    <p:extLst>
      <p:ext uri="{BB962C8B-B14F-4D97-AF65-F5344CB8AC3E}">
        <p14:creationId xmlns:p14="http://schemas.microsoft.com/office/powerpoint/2010/main" val="52174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BD998D4-3EFC-4B88-AF8D-0CCD0521B4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5449AB8-EB5A-49E9-B538-1F2853A77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Clear links with cognition and learning and potential SEMH</a:t>
            </a:r>
          </a:p>
        </p:txBody>
      </p:sp>
      <p:sp>
        <p:nvSpPr>
          <p:cNvPr id="60420" name="Slide Number Placeholder 3">
            <a:extLst>
              <a:ext uri="{FF2B5EF4-FFF2-40B4-BE49-F238E27FC236}">
                <a16:creationId xmlns:a16="http://schemas.microsoft.com/office/drawing/2014/main" id="{C1C00F5A-7BEE-43FC-B7A1-457DA4A5B1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E4F8ED2-B55B-44ED-9A8A-6719352C8E28}" type="slidenum">
              <a:rPr lang="en-GB" altLang="en-US">
                <a:solidFill>
                  <a:srgbClr val="000000"/>
                </a:solidFill>
                <a:latin typeface="Calibri" panose="020F0502020204030204" pitchFamily="34" charset="0"/>
              </a:rPr>
              <a:pPr/>
              <a:t>13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emotional health, self-esteem etc</a:t>
            </a:r>
          </a:p>
        </p:txBody>
      </p:sp>
      <p:sp>
        <p:nvSpPr>
          <p:cNvPr id="4" name="Slide Number Placeholder 3"/>
          <p:cNvSpPr>
            <a:spLocks noGrp="1"/>
          </p:cNvSpPr>
          <p:nvPr>
            <p:ph type="sldNum" sz="quarter" idx="5"/>
          </p:nvPr>
        </p:nvSpPr>
        <p:spPr/>
        <p:txBody>
          <a:bodyPr/>
          <a:lstStyle/>
          <a:p>
            <a:fld id="{D21F10F2-F737-4BB0-AAE7-2BE4C7D878D4}" type="slidenum">
              <a:rPr lang="en-GB" smtClean="0"/>
              <a:t>14</a:t>
            </a:fld>
            <a:endParaRPr lang="en-GB"/>
          </a:p>
        </p:txBody>
      </p:sp>
    </p:spTree>
    <p:extLst>
      <p:ext uri="{BB962C8B-B14F-4D97-AF65-F5344CB8AC3E}">
        <p14:creationId xmlns:p14="http://schemas.microsoft.com/office/powerpoint/2010/main" val="348081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already do to help communication to flourish in your setting?</a:t>
            </a:r>
          </a:p>
        </p:txBody>
      </p:sp>
      <p:sp>
        <p:nvSpPr>
          <p:cNvPr id="4" name="Slide Number Placeholder 3"/>
          <p:cNvSpPr>
            <a:spLocks noGrp="1"/>
          </p:cNvSpPr>
          <p:nvPr>
            <p:ph type="sldNum" sz="quarter" idx="5"/>
          </p:nvPr>
        </p:nvSpPr>
        <p:spPr/>
        <p:txBody>
          <a:bodyPr/>
          <a:lstStyle/>
          <a:p>
            <a:fld id="{D21F10F2-F737-4BB0-AAE7-2BE4C7D878D4}" type="slidenum">
              <a:rPr lang="en-GB" smtClean="0"/>
              <a:t>15</a:t>
            </a:fld>
            <a:endParaRPr lang="en-GB"/>
          </a:p>
        </p:txBody>
      </p:sp>
    </p:spTree>
    <p:extLst>
      <p:ext uri="{BB962C8B-B14F-4D97-AF65-F5344CB8AC3E}">
        <p14:creationId xmlns:p14="http://schemas.microsoft.com/office/powerpoint/2010/main" val="48468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9485-DC61-5393-4360-F9CB35E75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979EF-A857-509D-7D76-FAAD793A7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FDA80-6C4E-2FF7-A40A-6F7D2A07707E}"/>
              </a:ext>
            </a:extLst>
          </p:cNvPr>
          <p:cNvSpPr>
            <a:spLocks noGrp="1"/>
          </p:cNvSpPr>
          <p:nvPr>
            <p:ph type="body" idx="1"/>
          </p:nvPr>
        </p:nvSpPr>
        <p:spPr/>
        <p:txBody>
          <a:bodyPr/>
          <a:lstStyle/>
          <a:p>
            <a:r>
              <a:rPr lang="en-GB" dirty="0"/>
              <a:t>What do you already do to help communication to flourish in your setting?</a:t>
            </a:r>
          </a:p>
        </p:txBody>
      </p:sp>
      <p:sp>
        <p:nvSpPr>
          <p:cNvPr id="4" name="Slide Number Placeholder 3">
            <a:extLst>
              <a:ext uri="{FF2B5EF4-FFF2-40B4-BE49-F238E27FC236}">
                <a16:creationId xmlns:a16="http://schemas.microsoft.com/office/drawing/2014/main" id="{AD808254-5D14-66AD-5A11-70B27ED89F35}"/>
              </a:ext>
            </a:extLst>
          </p:cNvPr>
          <p:cNvSpPr>
            <a:spLocks noGrp="1"/>
          </p:cNvSpPr>
          <p:nvPr>
            <p:ph type="sldNum" sz="quarter" idx="5"/>
          </p:nvPr>
        </p:nvSpPr>
        <p:spPr/>
        <p:txBody>
          <a:bodyPr/>
          <a:lstStyle/>
          <a:p>
            <a:fld id="{D21F10F2-F737-4BB0-AAE7-2BE4C7D878D4}" type="slidenum">
              <a:rPr lang="en-GB" smtClean="0"/>
              <a:t>16</a:t>
            </a:fld>
            <a:endParaRPr lang="en-GB"/>
          </a:p>
        </p:txBody>
      </p:sp>
    </p:spTree>
    <p:extLst>
      <p:ext uri="{BB962C8B-B14F-4D97-AF65-F5344CB8AC3E}">
        <p14:creationId xmlns:p14="http://schemas.microsoft.com/office/powerpoint/2010/main" val="239346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Audit came from Bercow review, broken down into 3 areas. Aimed initially at Nursery, foundation, years 1 and 2, but no reason not to use it across school!</a:t>
            </a:r>
          </a:p>
          <a:p>
            <a:r>
              <a:rPr lang="en-GB" dirty="0"/>
              <a:t>Audit includes a section for each area about what to consider where there are gaps in provision noted once the audit is completed. These are the </a:t>
            </a:r>
            <a:r>
              <a:rPr lang="en-GB" b="1" dirty="0"/>
              <a:t>Quick Wins</a:t>
            </a:r>
            <a:r>
              <a:rPr lang="en-GB" dirty="0"/>
              <a:t>!</a:t>
            </a:r>
          </a:p>
        </p:txBody>
      </p:sp>
      <p:sp>
        <p:nvSpPr>
          <p:cNvPr id="4" name="Slide Number Placeholder 3"/>
          <p:cNvSpPr>
            <a:spLocks noGrp="1"/>
          </p:cNvSpPr>
          <p:nvPr>
            <p:ph type="sldNum" sz="quarter" idx="5"/>
          </p:nvPr>
        </p:nvSpPr>
        <p:spPr/>
        <p:txBody>
          <a:bodyPr/>
          <a:lstStyle/>
          <a:p>
            <a:fld id="{D21F10F2-F737-4BB0-AAE7-2BE4C7D878D4}" type="slidenum">
              <a:rPr lang="en-GB" smtClean="0"/>
              <a:t>18</a:t>
            </a:fld>
            <a:endParaRPr lang="en-GB"/>
          </a:p>
        </p:txBody>
      </p:sp>
    </p:spTree>
    <p:extLst>
      <p:ext uri="{BB962C8B-B14F-4D97-AF65-F5344CB8AC3E}">
        <p14:creationId xmlns:p14="http://schemas.microsoft.com/office/powerpoint/2010/main" val="18262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dimension involves the physical environment and learning context</a:t>
            </a:r>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19</a:t>
            </a:fld>
            <a:endParaRPr lang="en-GB"/>
          </a:p>
        </p:txBody>
      </p:sp>
    </p:spTree>
    <p:extLst>
      <p:ext uri="{BB962C8B-B14F-4D97-AF65-F5344CB8AC3E}">
        <p14:creationId xmlns:p14="http://schemas.microsoft.com/office/powerpoint/2010/main" val="304855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dimension involves the structured opportunities that are present in the classroom to support language development</a:t>
            </a:r>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20</a:t>
            </a:fld>
            <a:endParaRPr lang="en-GB"/>
          </a:p>
        </p:txBody>
      </p:sp>
    </p:spTree>
    <p:extLst>
      <p:ext uri="{BB962C8B-B14F-4D97-AF65-F5344CB8AC3E}">
        <p14:creationId xmlns:p14="http://schemas.microsoft.com/office/powerpoint/2010/main" val="396276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dimension involves the ways in which adults in the setting talk with children.</a:t>
            </a:r>
          </a:p>
          <a:p>
            <a:r>
              <a:rPr lang="en-US" dirty="0"/>
              <a:t>How might you use the data from these audits in school? Suggested the audit is completed by somebody other than class teacher.</a:t>
            </a:r>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21</a:t>
            </a:fld>
            <a:endParaRPr lang="en-GB"/>
          </a:p>
        </p:txBody>
      </p:sp>
    </p:spTree>
    <p:extLst>
      <p:ext uri="{BB962C8B-B14F-4D97-AF65-F5344CB8AC3E}">
        <p14:creationId xmlns:p14="http://schemas.microsoft.com/office/powerpoint/2010/main" val="41453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Listening and attention- you had to focus, listen and try to work together.</a:t>
            </a:r>
          </a:p>
          <a:p>
            <a:r>
              <a:rPr lang="en-GB" dirty="0"/>
              <a:t>Understanding sentence structure- you needed some awareness of grammar and how word order affects meaning.</a:t>
            </a:r>
          </a:p>
          <a:p>
            <a:r>
              <a:rPr lang="en-GB" dirty="0"/>
              <a:t>Following instructions-You had to follow my verbal instructions and then the written instructions, not only understanding but then following them through.  </a:t>
            </a:r>
          </a:p>
          <a:p>
            <a:r>
              <a:rPr lang="en-GB" dirty="0"/>
              <a:t>Social interaction- making a connection with each other, listening, compromise, negotiation and responding to each other. </a:t>
            </a:r>
          </a:p>
          <a:p>
            <a:endParaRPr lang="en-GB" dirty="0"/>
          </a:p>
          <a:p>
            <a:r>
              <a:rPr lang="en-GB" dirty="0"/>
              <a:t>Why it was challenging:  Difficulty remembering long instructions-holding lots of information.  However you had some pieces of information missing for you to totally understand the whole meaning. </a:t>
            </a:r>
          </a:p>
          <a:p>
            <a:r>
              <a:rPr lang="en-GB" dirty="0"/>
              <a:t>The use of if, then and but introduces conditional language that can make understanding more difficult.  </a:t>
            </a:r>
          </a:p>
          <a:p>
            <a:r>
              <a:rPr lang="en-GB" dirty="0"/>
              <a:t>Processing word order and how it may change the meaning was difficult. </a:t>
            </a:r>
          </a:p>
          <a:p>
            <a:r>
              <a:rPr lang="en-GB" dirty="0"/>
              <a:t>Social and interaction skills, time restriction adding a pressure to the situation.   </a:t>
            </a:r>
          </a:p>
          <a:p>
            <a:endParaRPr lang="en-GB" dirty="0"/>
          </a:p>
          <a:p>
            <a:r>
              <a:rPr lang="en-GB" dirty="0"/>
              <a:t>From: </a:t>
            </a:r>
            <a:r>
              <a:rPr lang="en-GB" dirty="0">
                <a:hlinkClick r:id="rId3"/>
              </a:rPr>
              <a:t>Communication and Mental Health — CAMHS</a:t>
            </a:r>
            <a:endParaRPr lang="en-GB" dirty="0"/>
          </a:p>
          <a:p>
            <a:pPr algn="l"/>
            <a:r>
              <a:rPr lang="en-GB" b="0" i="0" dirty="0">
                <a:solidFill>
                  <a:srgbClr val="425563"/>
                </a:solidFill>
                <a:effectLst/>
                <a:latin typeface="Arial" panose="020B0604020202020204" pitchFamily="34" charset="0"/>
              </a:rPr>
              <a:t>Many of us take our communication skills for granted. </a:t>
            </a:r>
            <a:r>
              <a:rPr lang="en-GB" b="1" i="0" dirty="0">
                <a:solidFill>
                  <a:srgbClr val="425563"/>
                </a:solidFill>
                <a:effectLst/>
                <a:latin typeface="Arial" panose="020B0604020202020204" pitchFamily="34" charset="0"/>
              </a:rPr>
              <a:t>However, approximately 10% of children and young people will have a speech, language, or communication need (SLCN)</a:t>
            </a:r>
            <a:r>
              <a:rPr lang="en-GB" b="0" i="0" dirty="0">
                <a:solidFill>
                  <a:srgbClr val="425563"/>
                </a:solidFill>
                <a:effectLst/>
                <a:latin typeface="Arial" panose="020B0604020202020204" pitchFamily="34" charset="0"/>
              </a:rPr>
              <a:t>. </a:t>
            </a:r>
            <a:r>
              <a:rPr lang="en-GB" b="1" i="0" dirty="0">
                <a:solidFill>
                  <a:srgbClr val="425563"/>
                </a:solidFill>
                <a:effectLst/>
                <a:latin typeface="Arial" panose="020B0604020202020204" pitchFamily="34" charset="0"/>
              </a:rPr>
              <a:t>Approximately 7.6% have developmental language disorder (DLD) and the remaining can have difficulties associated with another condition such as autism or a hearing impairment</a:t>
            </a:r>
            <a:r>
              <a:rPr lang="en-GB" b="0" i="0" dirty="0">
                <a:solidFill>
                  <a:srgbClr val="425563"/>
                </a:solidFill>
                <a:effectLst/>
                <a:latin typeface="Arial" panose="020B0604020202020204" pitchFamily="34" charset="0"/>
              </a:rPr>
              <a:t>.</a:t>
            </a:r>
          </a:p>
          <a:p>
            <a:pPr algn="l"/>
            <a:r>
              <a:rPr lang="en-GB" b="1" i="0" dirty="0">
                <a:solidFill>
                  <a:srgbClr val="425563"/>
                </a:solidFill>
                <a:effectLst/>
                <a:latin typeface="Arial" panose="020B0604020202020204" pitchFamily="34" charset="0"/>
              </a:rPr>
              <a:t>That’s about 3 children in every classroom</a:t>
            </a:r>
            <a:r>
              <a:rPr lang="en-GB" b="0" i="0" dirty="0">
                <a:solidFill>
                  <a:srgbClr val="425563"/>
                </a:solidFill>
                <a:effectLst/>
                <a:latin typeface="Arial" panose="020B0604020202020204" pitchFamily="34" charset="0"/>
              </a:rPr>
              <a:t>.  The young people most affected often need support from a speech and language therapist or someone with more specialist training. </a:t>
            </a:r>
          </a:p>
          <a:p>
            <a:pPr algn="l"/>
            <a:r>
              <a:rPr lang="en-GB" b="0" i="0" dirty="0">
                <a:solidFill>
                  <a:srgbClr val="425563"/>
                </a:solidFill>
                <a:effectLst/>
                <a:latin typeface="Arial" panose="020B0604020202020204" pitchFamily="34" charset="0"/>
              </a:rPr>
              <a:t>This 10% also includes those children where English is a second language, but when they have struggled to acquire skills even in their home language. </a:t>
            </a:r>
          </a:p>
          <a:p>
            <a:pPr algn="l"/>
            <a:r>
              <a:rPr lang="en-GB" b="0" i="0" dirty="0">
                <a:solidFill>
                  <a:srgbClr val="425563"/>
                </a:solidFill>
                <a:effectLst/>
                <a:latin typeface="Arial" panose="020B0604020202020204" pitchFamily="34" charset="0"/>
              </a:rPr>
              <a:t>Children who have English as a second language can have developmental language disorder. DLD affects all languages the child speaks.</a:t>
            </a:r>
          </a:p>
          <a:p>
            <a:pPr algn="l"/>
            <a:r>
              <a:rPr lang="en-GB" b="0" i="0" dirty="0">
                <a:solidFill>
                  <a:srgbClr val="425563"/>
                </a:solidFill>
                <a:effectLst/>
                <a:latin typeface="Arial" panose="020B0604020202020204" pitchFamily="34" charset="0"/>
              </a:rPr>
              <a:t>Left unidentified, SLCN can have a range of negative consequences. They may affect:</a:t>
            </a:r>
          </a:p>
          <a:p>
            <a:pPr algn="l">
              <a:buFont typeface="Arial" panose="020B0604020202020204" pitchFamily="34" charset="0"/>
              <a:buChar char="•"/>
            </a:pPr>
            <a:r>
              <a:rPr lang="en-GB" b="0" i="0" dirty="0">
                <a:solidFill>
                  <a:srgbClr val="425563"/>
                </a:solidFill>
                <a:effectLst/>
                <a:latin typeface="Arial" panose="020B0604020202020204" pitchFamily="34" charset="0"/>
              </a:rPr>
              <a:t>Social, emotional, mental health, attainment, relationships, and employment</a:t>
            </a:r>
          </a:p>
          <a:p>
            <a:pPr algn="l">
              <a:buFont typeface="Arial" panose="020B0604020202020204" pitchFamily="34" charset="0"/>
              <a:buChar char="•"/>
            </a:pPr>
            <a:r>
              <a:rPr lang="en-GB" b="0" i="0" dirty="0">
                <a:solidFill>
                  <a:srgbClr val="425563"/>
                </a:solidFill>
                <a:effectLst/>
                <a:latin typeface="Arial" panose="020B0604020202020204" pitchFamily="34" charset="0"/>
              </a:rPr>
              <a:t>Behaviour: Many children with unmet or unidentified SLCN communicate through behaviour which can lead to exclusion from school, offending behaviour and involvement in the criminal justice system. </a:t>
            </a:r>
          </a:p>
          <a:p>
            <a:pPr algn="l"/>
            <a:r>
              <a:rPr lang="en-GB" b="1" i="0" dirty="0">
                <a:solidFill>
                  <a:srgbClr val="425563"/>
                </a:solidFill>
                <a:effectLst/>
                <a:latin typeface="Arial" panose="020B0604020202020204" pitchFamily="34" charset="0"/>
              </a:rPr>
              <a:t>Children and young people with an SLCN are five times more likely to have a mental health need.</a:t>
            </a:r>
            <a:endParaRPr lang="en-GB" b="0" i="0" dirty="0">
              <a:solidFill>
                <a:srgbClr val="425563"/>
              </a:solidFill>
              <a:effectLst/>
              <a:latin typeface="Arial" panose="020B0604020202020204" pitchFamily="34" charset="0"/>
            </a:endParaRPr>
          </a:p>
          <a:p>
            <a:pPr algn="l"/>
            <a:r>
              <a:rPr lang="en-GB" b="0" i="0" dirty="0">
                <a:solidFill>
                  <a:srgbClr val="425563"/>
                </a:solidFill>
                <a:effectLst/>
                <a:latin typeface="Arial" panose="020B0604020202020204" pitchFamily="34" charset="0"/>
              </a:rPr>
              <a:t>With the right support around them, young people with speech, language and communication needs can learn, build relationships and access employment. </a:t>
            </a:r>
          </a:p>
          <a:p>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5</a:t>
            </a:fld>
            <a:endParaRPr lang="en-GB"/>
          </a:p>
        </p:txBody>
      </p:sp>
    </p:spTree>
    <p:extLst>
      <p:ext uri="{BB962C8B-B14F-4D97-AF65-F5344CB8AC3E}">
        <p14:creationId xmlns:p14="http://schemas.microsoft.com/office/powerpoint/2010/main" val="34507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a:t>
            </a:r>
            <a:r>
              <a:rPr lang="en-GB" dirty="0">
                <a:hlinkClick r:id="rId3"/>
              </a:rPr>
              <a:t>Communication and Mental Health — CAMHS</a:t>
            </a:r>
            <a:endParaRPr lang="en-GB" dirty="0"/>
          </a:p>
          <a:p>
            <a:r>
              <a:rPr lang="en-GB" b="0" i="0" dirty="0">
                <a:solidFill>
                  <a:srgbClr val="425563"/>
                </a:solidFill>
                <a:effectLst/>
                <a:latin typeface="Arial" panose="020B0604020202020204" pitchFamily="34" charset="0"/>
              </a:rPr>
              <a:t>A young person can have specific difficulties using clear and intelligible speech. Others may have specific difficulties understanding and processing the words and sentences they hear (language). Other young people may have more problems using language and non verbal skills to interact and communicate for social reasons. There is also considerable overlap. For example, someone with unclear speech may also find it difficult to interact with other people because of an awareness of their difficulties. Someone else may struggle to understand words and sentences and as a result may respond inappropriately in a conversation affecting their social skills. Someone else might have difficulties finding the words they want to say and also present with a stammer (be less fluent). </a:t>
            </a:r>
          </a:p>
          <a:p>
            <a:endParaRPr lang="en-GB" b="0" i="0" dirty="0">
              <a:solidFill>
                <a:srgbClr val="425563"/>
              </a:solidFill>
              <a:effectLst/>
              <a:latin typeface="Arial" panose="020B0604020202020204" pitchFamily="34" charset="0"/>
            </a:endParaRPr>
          </a:p>
          <a:p>
            <a:r>
              <a:rPr lang="en-US" sz="2400" b="0" dirty="0">
                <a:effectLst/>
                <a:latin typeface="Century Gothic" panose="020B0502020202020204" pitchFamily="34" charset="0"/>
              </a:rPr>
              <a:t>What do we mean by speech, language and communication?</a:t>
            </a:r>
          </a:p>
          <a:p>
            <a:pPr algn="l"/>
            <a:r>
              <a:rPr lang="en-US" sz="2400" b="0" i="0" dirty="0">
                <a:solidFill>
                  <a:srgbClr val="444444"/>
                </a:solidFill>
                <a:effectLst/>
                <a:latin typeface="Century Gothic" panose="020B0502020202020204" pitchFamily="34" charset="0"/>
              </a:rPr>
              <a:t>Speech refers to:</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Speaking with a clear voice, in a way that makes speech interesting and meaningful</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Speaking without hesitating too much or without repeating words or sounds</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Being able to make sounds like ‘k’ and ‘t’ clearly so people can understand what you say</a:t>
            </a:r>
          </a:p>
          <a:p>
            <a:pPr algn="l"/>
            <a:endParaRPr lang="en-US" sz="2400" b="0" i="0" dirty="0">
              <a:solidFill>
                <a:srgbClr val="444444"/>
              </a:solidFill>
              <a:effectLst/>
              <a:latin typeface="Century Gothic" panose="020B0502020202020204" pitchFamily="34" charset="0"/>
            </a:endParaRPr>
          </a:p>
          <a:p>
            <a:pPr algn="l"/>
            <a:r>
              <a:rPr lang="en-US" sz="2400" b="0" i="0" dirty="0">
                <a:solidFill>
                  <a:srgbClr val="444444"/>
                </a:solidFill>
                <a:effectLst/>
                <a:latin typeface="Century Gothic" panose="020B0502020202020204" pitchFamily="34" charset="0"/>
              </a:rPr>
              <a:t>Language refers to:</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Knowing and choosing the right words to explain what you mean</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Joining words together into sentences, stories and conversations</a:t>
            </a:r>
          </a:p>
          <a:p>
            <a:pPr algn="l">
              <a:buFont typeface="Arial" panose="020B0604020202020204" pitchFamily="34" charset="0"/>
              <a:buChar char="•"/>
            </a:pPr>
            <a:r>
              <a:rPr lang="en-US" sz="2400" b="0" i="0" dirty="0">
                <a:solidFill>
                  <a:srgbClr val="444444"/>
                </a:solidFill>
                <a:effectLst/>
                <a:latin typeface="Century Gothic" panose="020B0502020202020204" pitchFamily="34" charset="0"/>
              </a:rPr>
              <a:t>Making sense of what people say    </a:t>
            </a:r>
            <a:r>
              <a:rPr lang="en-US" sz="2400" b="0" i="0" dirty="0">
                <a:solidFill>
                  <a:srgbClr val="FF0000"/>
                </a:solidFill>
                <a:effectLst/>
                <a:latin typeface="Century Gothic" panose="020B0502020202020204" pitchFamily="34" charset="0"/>
              </a:rPr>
              <a:t>Needs diagram</a:t>
            </a:r>
          </a:p>
          <a:p>
            <a:pPr algn="l"/>
            <a:endParaRPr lang="en-US" b="0" i="0" dirty="0">
              <a:solidFill>
                <a:srgbClr val="444444"/>
              </a:solidFill>
              <a:effectLst/>
              <a:latin typeface="Istok Web"/>
            </a:endParaRPr>
          </a:p>
          <a:p>
            <a:pPr algn="l"/>
            <a:r>
              <a:rPr lang="en-US" dirty="0">
                <a:solidFill>
                  <a:srgbClr val="444444"/>
                </a:solidFill>
                <a:latin typeface="Istok Web"/>
              </a:rPr>
              <a:t>(</a:t>
            </a:r>
            <a:r>
              <a:rPr lang="en-US" b="0" i="0" dirty="0">
                <a:solidFill>
                  <a:srgbClr val="444444"/>
                </a:solidFill>
                <a:effectLst/>
                <a:latin typeface="Istok Web"/>
              </a:rPr>
              <a:t>Communication refers to:</a:t>
            </a:r>
          </a:p>
          <a:p>
            <a:pPr algn="l">
              <a:buFont typeface="Arial" panose="020B0604020202020204" pitchFamily="34" charset="0"/>
              <a:buChar char="•"/>
            </a:pPr>
            <a:r>
              <a:rPr lang="en-US" b="0" i="0" dirty="0">
                <a:solidFill>
                  <a:srgbClr val="444444"/>
                </a:solidFill>
                <a:effectLst/>
                <a:latin typeface="Istok Web"/>
              </a:rPr>
              <a:t>Using language or gestures in different ways, for example to have a conversation or to give someone directions</a:t>
            </a:r>
          </a:p>
          <a:p>
            <a:pPr algn="l">
              <a:buFont typeface="Arial" panose="020B0604020202020204" pitchFamily="34" charset="0"/>
              <a:buChar char="•"/>
            </a:pPr>
            <a:r>
              <a:rPr lang="en-US" b="0" i="0" dirty="0">
                <a:solidFill>
                  <a:srgbClr val="444444"/>
                </a:solidFill>
                <a:effectLst/>
                <a:latin typeface="Istok Web"/>
              </a:rPr>
              <a:t>Being able to consider other people’s point of view</a:t>
            </a:r>
          </a:p>
          <a:p>
            <a:pPr algn="l">
              <a:buFont typeface="Arial" panose="020B0604020202020204" pitchFamily="34" charset="0"/>
              <a:buChar char="•"/>
            </a:pPr>
            <a:r>
              <a:rPr lang="en-US" b="0" i="0" dirty="0">
                <a:solidFill>
                  <a:srgbClr val="444444"/>
                </a:solidFill>
                <a:effectLst/>
                <a:latin typeface="Istok Web"/>
              </a:rPr>
              <a:t>Using and understanding body language and facial expressions, such as:</a:t>
            </a:r>
          </a:p>
          <a:p>
            <a:pPr marL="742950" lvl="1" indent="-285750" algn="l">
              <a:buFont typeface="Arial" panose="020B0604020202020204" pitchFamily="34" charset="0"/>
              <a:buChar char="•"/>
            </a:pPr>
            <a:r>
              <a:rPr lang="en-US" b="0" i="0" dirty="0">
                <a:solidFill>
                  <a:srgbClr val="444444"/>
                </a:solidFill>
                <a:effectLst/>
                <a:latin typeface="Istok Web"/>
              </a:rPr>
              <a:t>Knowing when someone is bored</a:t>
            </a:r>
          </a:p>
          <a:p>
            <a:pPr marL="742950" lvl="1" indent="-285750" algn="l">
              <a:buFont typeface="Arial" panose="020B0604020202020204" pitchFamily="34" charset="0"/>
              <a:buChar char="•"/>
            </a:pPr>
            <a:r>
              <a:rPr lang="en-US" b="0" i="0" dirty="0">
                <a:solidFill>
                  <a:srgbClr val="444444"/>
                </a:solidFill>
                <a:effectLst/>
                <a:latin typeface="Istok Web"/>
              </a:rPr>
              <a:t>Being able to listen to and look at people when having a conversation</a:t>
            </a:r>
          </a:p>
          <a:p>
            <a:pPr marL="742950" lvl="1" indent="-285750" algn="l">
              <a:buFont typeface="Arial" panose="020B0604020202020204" pitchFamily="34" charset="0"/>
              <a:buChar char="•"/>
            </a:pPr>
            <a:r>
              <a:rPr lang="en-US" b="0" i="0" dirty="0">
                <a:solidFill>
                  <a:srgbClr val="444444"/>
                </a:solidFill>
                <a:effectLst/>
                <a:latin typeface="Istok Web"/>
              </a:rPr>
              <a:t>Knowing how to take turns and to listen as well as talk</a:t>
            </a:r>
          </a:p>
          <a:p>
            <a:pPr marL="742950" lvl="1" indent="-285750" algn="l">
              <a:buFont typeface="Arial" panose="020B0604020202020204" pitchFamily="34" charset="0"/>
              <a:buChar char="•"/>
            </a:pPr>
            <a:r>
              <a:rPr lang="en-US" b="0" i="0" dirty="0">
                <a:solidFill>
                  <a:srgbClr val="444444"/>
                </a:solidFill>
                <a:effectLst/>
                <a:latin typeface="Istok Web"/>
              </a:rPr>
              <a:t>Knowing how close to stand next to someone</a:t>
            </a:r>
            <a:r>
              <a:rPr lang="en-US" dirty="0">
                <a:solidFill>
                  <a:srgbClr val="444444"/>
                </a:solidFill>
                <a:latin typeface="Istok Web"/>
              </a:rPr>
              <a:t>)</a:t>
            </a:r>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6</a:t>
            </a:fld>
            <a:endParaRPr lang="en-GB"/>
          </a:p>
        </p:txBody>
      </p:sp>
    </p:spTree>
    <p:extLst>
      <p:ext uri="{BB962C8B-B14F-4D97-AF65-F5344CB8AC3E}">
        <p14:creationId xmlns:p14="http://schemas.microsoft.com/office/powerpoint/2010/main" val="342760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prevalence (how many children are affected by SLCN ) can help schools plan support, staff training and early identification strategies. </a:t>
            </a:r>
          </a:p>
          <a:p>
            <a:endParaRPr lang="en-GB" dirty="0"/>
          </a:p>
          <a:p>
            <a:r>
              <a:rPr lang="en-GB" dirty="0"/>
              <a:t>On 4 July 2019 the Department for Education published the latest statistics on special educational needs in England.1 These revealed:  Speech, language and communication needs (SLCN) is now the most common primary type of need, at 22% of SEN pupils.  SLCN is the most common type of primary need for pupils on SEN support, at 23%.  But only 15% of pupils with SLCN have an education, health and care (EHC) plan</a:t>
            </a:r>
          </a:p>
          <a:p>
            <a:endParaRPr lang="en-GB" dirty="0"/>
          </a:p>
          <a:p>
            <a:r>
              <a:rPr lang="en-GB" dirty="0"/>
              <a:t>Royal College of Speech and Language Therapists-2019</a:t>
            </a:r>
          </a:p>
          <a:p>
            <a:r>
              <a:rPr lang="en-GB" dirty="0"/>
              <a:t>There is a clear correlation between pupils who are more likely to have persistent and severe absence, and the prevalence of speech, language and communication needs (SLCN). This includes children living in areas of social disadvantage, pupils with SEND, those in alternative provision and those in touch with social care services. </a:t>
            </a:r>
          </a:p>
          <a:p>
            <a:endParaRPr lang="en-GB" dirty="0"/>
          </a:p>
          <a:p>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7</a:t>
            </a:fld>
            <a:endParaRPr lang="en-GB"/>
          </a:p>
        </p:txBody>
      </p:sp>
    </p:spTree>
    <p:extLst>
      <p:ext uri="{BB962C8B-B14F-4D97-AF65-F5344CB8AC3E}">
        <p14:creationId xmlns:p14="http://schemas.microsoft.com/office/powerpoint/2010/main" val="141873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24242"/>
                </a:solidFill>
                <a:effectLst/>
                <a:latin typeface="Segoe Sans"/>
              </a:rPr>
              <a:t>Long Term Impact of SLCN (links between speech, language, and communication needs (SLCN) and social disadvantage:</a:t>
            </a:r>
            <a:r>
              <a:rPr lang="en-GB" b="0" i="0" dirty="0">
                <a:solidFill>
                  <a:srgbClr val="404040"/>
                </a:solidFill>
                <a:effectLst/>
                <a:latin typeface="Inter"/>
              </a:rPr>
              <a:t> Feb 2013-</a:t>
            </a:r>
            <a:r>
              <a:rPr lang="en-GB" sz="1800" b="0" i="0" u="none" strike="noStrike" baseline="0" dirty="0">
                <a:latin typeface="Arial" panose="020B0604020202020204" pitchFamily="34" charset="0"/>
              </a:rPr>
              <a:t>The All Party Parliamentary Group (APPG) on Speech and Language Difficulties was  formed following the publication in 2008 of the report from the Bercow review</a:t>
            </a:r>
          </a:p>
          <a:p>
            <a:pPr algn="l"/>
            <a:r>
              <a:rPr lang="en-GB" sz="1800" b="0" i="0" u="none" strike="noStrike" baseline="0" dirty="0">
                <a:solidFill>
                  <a:srgbClr val="424242"/>
                </a:solidFill>
                <a:effectLst/>
                <a:latin typeface="Arial" panose="020B0604020202020204" pitchFamily="34" charset="0"/>
              </a:rPr>
              <a:t>They stated:</a:t>
            </a:r>
            <a:endParaRPr lang="en-GB" b="0" i="0" dirty="0">
              <a:solidFill>
                <a:srgbClr val="424242"/>
              </a:solidFill>
              <a:effectLst/>
              <a:latin typeface="Segoe Sans"/>
            </a:endParaRPr>
          </a:p>
          <a:p>
            <a:pPr algn="l">
              <a:spcAft>
                <a:spcPts val="600"/>
              </a:spcAft>
              <a:buFont typeface="Arial" panose="020B0604020202020204" pitchFamily="34" charset="0"/>
              <a:buChar char="•"/>
            </a:pPr>
            <a:r>
              <a:rPr lang="en-GB" b="0" i="0" dirty="0">
                <a:solidFill>
                  <a:srgbClr val="424242"/>
                </a:solidFill>
                <a:effectLst/>
                <a:latin typeface="Segoe Sans"/>
              </a:rPr>
              <a:t>School Readiness and Performance: SLCN affects literacy, school performance, and long-term outcomes in mental health and employment.</a:t>
            </a:r>
          </a:p>
          <a:p>
            <a:pPr algn="l">
              <a:spcAft>
                <a:spcPts val="600"/>
              </a:spcAft>
              <a:buFont typeface="Arial" panose="020B0604020202020204" pitchFamily="34" charset="0"/>
              <a:buChar char="•"/>
            </a:pPr>
            <a:r>
              <a:rPr lang="en-GB" b="0" i="0" dirty="0">
                <a:solidFill>
                  <a:srgbClr val="424242"/>
                </a:solidFill>
                <a:effectLst/>
                <a:latin typeface="Segoe Sans"/>
              </a:rPr>
              <a:t>Early Identification: Teachers' assessments at age 5 can identify children at risk, but regular checks are necessary.</a:t>
            </a:r>
          </a:p>
          <a:p>
            <a:pPr algn="l">
              <a:spcAft>
                <a:spcPts val="600"/>
              </a:spcAft>
              <a:buFont typeface="Arial" panose="020B0604020202020204" pitchFamily="34" charset="0"/>
              <a:buChar char="•"/>
            </a:pPr>
            <a:r>
              <a:rPr lang="en-GB" b="0" i="0" dirty="0">
                <a:solidFill>
                  <a:srgbClr val="424242"/>
                </a:solidFill>
                <a:effectLst/>
                <a:latin typeface="Segoe Sans"/>
              </a:rPr>
              <a:t>Support for Disadvantaged Children: Additional early years support is crucial for children from disadvantaged backgrounds.</a:t>
            </a:r>
          </a:p>
          <a:p>
            <a:pPr algn="l">
              <a:spcAft>
                <a:spcPts val="600"/>
              </a:spcAft>
              <a:buFont typeface="Arial" panose="020B0604020202020204" pitchFamily="34" charset="0"/>
              <a:buChar char="•"/>
            </a:pPr>
            <a:r>
              <a:rPr lang="en-GB" b="0" i="0" dirty="0">
                <a:solidFill>
                  <a:srgbClr val="424242"/>
                </a:solidFill>
                <a:effectLst/>
                <a:latin typeface="Segoe Sans"/>
              </a:rPr>
              <a:t>Emotional and Social Needs: Provision should reflect the need for support in peer relationships and emotional wellbeing.</a:t>
            </a:r>
          </a:p>
          <a:p>
            <a:pPr algn="l">
              <a:spcBef>
                <a:spcPts val="150"/>
              </a:spcBef>
              <a:spcAft>
                <a:spcPts val="450"/>
              </a:spcAft>
            </a:pPr>
            <a:r>
              <a:rPr lang="en-GB" b="0" i="0" dirty="0">
                <a:solidFill>
                  <a:srgbClr val="424242"/>
                </a:solidFill>
                <a:effectLst/>
                <a:latin typeface="Segoe Sans"/>
              </a:rPr>
              <a:t>Evidence Base for Interventions</a:t>
            </a:r>
          </a:p>
          <a:p>
            <a:pPr algn="l">
              <a:spcAft>
                <a:spcPts val="600"/>
              </a:spcAft>
              <a:buFont typeface="Arial" panose="020B0604020202020204" pitchFamily="34" charset="0"/>
              <a:buChar char="•"/>
            </a:pPr>
            <a:r>
              <a:rPr lang="en-GB" b="0" i="0" dirty="0">
                <a:solidFill>
                  <a:srgbClr val="424242"/>
                </a:solidFill>
                <a:effectLst/>
                <a:latin typeface="Segoe Sans"/>
              </a:rPr>
              <a:t>Universal Provision: Effective oral language environments and regular monitoring are essential.</a:t>
            </a:r>
          </a:p>
          <a:p>
            <a:pPr algn="l">
              <a:spcAft>
                <a:spcPts val="600"/>
              </a:spcAft>
              <a:buFont typeface="Arial" panose="020B0604020202020204" pitchFamily="34" charset="0"/>
              <a:buChar char="•"/>
            </a:pPr>
            <a:r>
              <a:rPr lang="en-GB" b="0" i="0" dirty="0">
                <a:solidFill>
                  <a:srgbClr val="424242"/>
                </a:solidFill>
                <a:effectLst/>
                <a:latin typeface="Segoe Sans"/>
              </a:rPr>
              <a:t>Professional Development: Training for practitioners to deliver improved universal provision, especially in disadvantaged areas.</a:t>
            </a:r>
          </a:p>
          <a:p>
            <a:pPr algn="l">
              <a:spcAft>
                <a:spcPts val="600"/>
              </a:spcAft>
              <a:buFont typeface="Arial" panose="020B0604020202020204" pitchFamily="34" charset="0"/>
              <a:buChar char="•"/>
            </a:pPr>
            <a:r>
              <a:rPr lang="en-GB" b="0" i="0" dirty="0">
                <a:solidFill>
                  <a:srgbClr val="424242"/>
                </a:solidFill>
                <a:effectLst/>
                <a:latin typeface="Segoe Sans"/>
              </a:rPr>
              <a:t>Evidence-Based Interventions: Interventions should be underpinned by evidence of effectiveness and fit into a coherent service delivery model.</a:t>
            </a:r>
          </a:p>
          <a:p>
            <a:pPr algn="l">
              <a:spcBef>
                <a:spcPts val="150"/>
              </a:spcBef>
              <a:spcAft>
                <a:spcPts val="450"/>
              </a:spcAft>
            </a:pPr>
            <a:r>
              <a:rPr lang="en-GB" b="0" i="0" dirty="0">
                <a:solidFill>
                  <a:srgbClr val="424242"/>
                </a:solidFill>
                <a:effectLst/>
                <a:latin typeface="Segoe Sans"/>
              </a:rPr>
              <a:t>Collaborative Working</a:t>
            </a:r>
          </a:p>
          <a:p>
            <a:pPr algn="l">
              <a:spcAft>
                <a:spcPts val="600"/>
              </a:spcAft>
              <a:buFont typeface="Arial" panose="020B0604020202020204" pitchFamily="34" charset="0"/>
              <a:buChar char="•"/>
            </a:pPr>
            <a:r>
              <a:rPr lang="en-GB" b="0" i="0" dirty="0">
                <a:solidFill>
                  <a:srgbClr val="424242"/>
                </a:solidFill>
                <a:effectLst/>
                <a:latin typeface="Segoe Sans"/>
              </a:rPr>
              <a:t>Joint Commissioning: Collaboration between education, health, and social care services is crucial.</a:t>
            </a:r>
          </a:p>
          <a:p>
            <a:pPr algn="l">
              <a:spcAft>
                <a:spcPts val="600"/>
              </a:spcAft>
              <a:buFont typeface="Arial" panose="020B0604020202020204" pitchFamily="34" charset="0"/>
              <a:buChar char="•"/>
            </a:pPr>
            <a:r>
              <a:rPr lang="en-GB" b="0" i="0" dirty="0">
                <a:solidFill>
                  <a:srgbClr val="424242"/>
                </a:solidFill>
                <a:effectLst/>
                <a:latin typeface="Segoe Sans"/>
              </a:rPr>
              <a:t>Equity of Access: Address variations in identification practices and support levels.</a:t>
            </a:r>
          </a:p>
          <a:p>
            <a:pPr algn="l">
              <a:spcAft>
                <a:spcPts val="600"/>
              </a:spcAft>
              <a:buFont typeface="Arial" panose="020B0604020202020204" pitchFamily="34" charset="0"/>
              <a:buChar char="•"/>
            </a:pPr>
            <a:r>
              <a:rPr lang="en-GB" b="0" i="0" dirty="0">
                <a:solidFill>
                  <a:srgbClr val="424242"/>
                </a:solidFill>
                <a:effectLst/>
                <a:latin typeface="Segoe Sans"/>
              </a:rPr>
              <a:t>Health Visitor Training: Ensure health visitors are properly trained in relation to SLCN.</a:t>
            </a:r>
          </a:p>
          <a:p>
            <a:pPr algn="l">
              <a:spcAft>
                <a:spcPts val="600"/>
              </a:spcAft>
              <a:buFont typeface="Arial" panose="020B0604020202020204" pitchFamily="34" charset="0"/>
              <a:buChar char="•"/>
            </a:pPr>
            <a:r>
              <a:rPr lang="en-GB" b="0" i="0" dirty="0">
                <a:solidFill>
                  <a:srgbClr val="424242"/>
                </a:solidFill>
                <a:effectLst/>
                <a:latin typeface="Segoe Sans"/>
              </a:rPr>
              <a:t>Integrated Reviews: Combine Healthy Child Programme reviews with Early Years Foundation Stage summaries for integrated assessments.</a:t>
            </a:r>
          </a:p>
          <a:p>
            <a:pPr algn="l">
              <a:spcBef>
                <a:spcPts val="150"/>
              </a:spcBef>
              <a:spcAft>
                <a:spcPts val="450"/>
              </a:spcAft>
            </a:pPr>
            <a:r>
              <a:rPr lang="en-GB" b="0" i="0" dirty="0">
                <a:solidFill>
                  <a:srgbClr val="424242"/>
                </a:solidFill>
                <a:effectLst/>
                <a:latin typeface="Segoe Sans"/>
              </a:rPr>
              <a:t>Conclusions</a:t>
            </a:r>
          </a:p>
          <a:p>
            <a:pPr algn="l">
              <a:spcAft>
                <a:spcPts val="600"/>
              </a:spcAft>
              <a:buFont typeface="Arial" panose="020B0604020202020204" pitchFamily="34" charset="0"/>
              <a:buChar char="•"/>
            </a:pPr>
            <a:r>
              <a:rPr lang="en-GB" b="0" i="0" dirty="0">
                <a:solidFill>
                  <a:srgbClr val="424242"/>
                </a:solidFill>
                <a:effectLst/>
                <a:latin typeface="Segoe Sans"/>
              </a:rPr>
              <a:t>Promote Oral Language Development: Home and school environments are vital.</a:t>
            </a:r>
          </a:p>
          <a:p>
            <a:pPr algn="l">
              <a:spcAft>
                <a:spcPts val="600"/>
              </a:spcAft>
              <a:buFont typeface="Arial" panose="020B0604020202020204" pitchFamily="34" charset="0"/>
              <a:buChar char="•"/>
            </a:pPr>
            <a:r>
              <a:rPr lang="en-GB" b="0" i="0" dirty="0">
                <a:solidFill>
                  <a:srgbClr val="424242"/>
                </a:solidFill>
                <a:effectLst/>
                <a:latin typeface="Segoe Sans"/>
              </a:rPr>
              <a:t>Regular Monitoring: Ensure children do not fall through the net.</a:t>
            </a:r>
          </a:p>
          <a:p>
            <a:pPr algn="l">
              <a:spcAft>
                <a:spcPts val="600"/>
              </a:spcAft>
              <a:buFont typeface="Arial" panose="020B0604020202020204" pitchFamily="34" charset="0"/>
              <a:buChar char="•"/>
            </a:pPr>
            <a:r>
              <a:rPr lang="en-GB" b="0" i="0" dirty="0">
                <a:solidFill>
                  <a:srgbClr val="424242"/>
                </a:solidFill>
                <a:effectLst/>
                <a:latin typeface="Segoe Sans"/>
              </a:rPr>
              <a:t>Focus on Social Communication: Target social communication to reduce teenage </a:t>
            </a:r>
            <a:r>
              <a:rPr lang="en-GB" b="0" i="0" dirty="0" err="1">
                <a:solidFill>
                  <a:srgbClr val="424242"/>
                </a:solidFill>
                <a:effectLst/>
                <a:latin typeface="Segoe Sans"/>
              </a:rPr>
              <a:t>behavioral</a:t>
            </a:r>
            <a:r>
              <a:rPr lang="en-GB" b="0" i="0" dirty="0">
                <a:solidFill>
                  <a:srgbClr val="424242"/>
                </a:solidFill>
                <a:effectLst/>
                <a:latin typeface="Segoe Sans"/>
              </a:rPr>
              <a:t> problems.</a:t>
            </a:r>
          </a:p>
          <a:p>
            <a:pPr algn="l">
              <a:spcAft>
                <a:spcPts val="600"/>
              </a:spcAft>
              <a:buFont typeface="Arial" panose="020B0604020202020204" pitchFamily="34" charset="0"/>
              <a:buChar char="•"/>
            </a:pPr>
            <a:r>
              <a:rPr lang="en-GB" b="0" i="0" dirty="0">
                <a:solidFill>
                  <a:srgbClr val="424242"/>
                </a:solidFill>
                <a:effectLst/>
                <a:latin typeface="Segoe Sans"/>
              </a:rPr>
              <a:t>Professional Development: Provide training and coaching for practitioners.</a:t>
            </a:r>
          </a:p>
          <a:p>
            <a:pPr algn="l">
              <a:spcAft>
                <a:spcPts val="600"/>
              </a:spcAft>
              <a:buFont typeface="Arial" panose="020B0604020202020204" pitchFamily="34" charset="0"/>
              <a:buChar char="•"/>
            </a:pPr>
            <a:r>
              <a:rPr lang="en-GB" b="0" i="0" dirty="0">
                <a:solidFill>
                  <a:srgbClr val="424242"/>
                </a:solidFill>
                <a:effectLst/>
                <a:latin typeface="Segoe Sans"/>
              </a:rPr>
              <a:t>Collaborative Practice: Encourage joint commissioning and effective collaboration.</a:t>
            </a:r>
          </a:p>
          <a:p>
            <a:endParaRPr lang="en-GB" dirty="0"/>
          </a:p>
        </p:txBody>
      </p:sp>
      <p:sp>
        <p:nvSpPr>
          <p:cNvPr id="4" name="Slide Number Placeholder 3"/>
          <p:cNvSpPr>
            <a:spLocks noGrp="1"/>
          </p:cNvSpPr>
          <p:nvPr>
            <p:ph type="sldNum" sz="quarter" idx="5"/>
          </p:nvPr>
        </p:nvSpPr>
        <p:spPr/>
        <p:txBody>
          <a:bodyPr/>
          <a:lstStyle/>
          <a:p>
            <a:fld id="{D21F10F2-F737-4BB0-AAE7-2BE4C7D878D4}" type="slidenum">
              <a:rPr lang="en-GB" smtClean="0"/>
              <a:t>8</a:t>
            </a:fld>
            <a:endParaRPr lang="en-GB"/>
          </a:p>
        </p:txBody>
      </p:sp>
    </p:spTree>
    <p:extLst>
      <p:ext uri="{BB962C8B-B14F-4D97-AF65-F5344CB8AC3E}">
        <p14:creationId xmlns:p14="http://schemas.microsoft.com/office/powerpoint/2010/main" val="10862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25BA1A1-5C06-4C34-98C1-36B0E6290A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EA18CDA-DC53-4899-AEB6-F0418C421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Bercow Review, led by John Bercow in 2008, was an independent review of services for children and young people with speech, language, and communication needs (SLCN) in England. The review highlighted the importance of communication skills for children's life chances and identified significant gaps in the support provided to those with SLCN.</a:t>
            </a:r>
          </a:p>
          <a:p>
            <a:pPr eaLnBrk="1" hangingPunct="1">
              <a:spcBef>
                <a:spcPct val="0"/>
              </a:spcBef>
            </a:pPr>
            <a:endParaRPr lang="en-US" altLang="en-US" dirty="0"/>
          </a:p>
          <a:p>
            <a:pPr eaLnBrk="1" hangingPunct="1">
              <a:spcBef>
                <a:spcPct val="0"/>
              </a:spcBef>
            </a:pPr>
            <a:r>
              <a:rPr lang="en-US" altLang="en-US" dirty="0"/>
              <a:t>Key Findings and Recommendations:</a:t>
            </a:r>
          </a:p>
          <a:p>
            <a:pPr eaLnBrk="1" hangingPunct="1">
              <a:spcBef>
                <a:spcPct val="0"/>
              </a:spcBef>
            </a:pPr>
            <a:r>
              <a:rPr lang="en-US" altLang="en-US" dirty="0"/>
              <a:t>Communication is Crucial: Emphasized the fundamental role of communication in children's development.</a:t>
            </a:r>
          </a:p>
          <a:p>
            <a:pPr eaLnBrk="1" hangingPunct="1">
              <a:spcBef>
                <a:spcPct val="0"/>
              </a:spcBef>
            </a:pPr>
            <a:r>
              <a:rPr lang="en-US" altLang="en-US" dirty="0"/>
              <a:t>Early Identification and Intervention: Stressed the need for early detection and support for children with SLCN.</a:t>
            </a:r>
          </a:p>
          <a:p>
            <a:pPr eaLnBrk="1" hangingPunct="1">
              <a:spcBef>
                <a:spcPct val="0"/>
              </a:spcBef>
            </a:pPr>
            <a:r>
              <a:rPr lang="en-US" altLang="en-US" dirty="0"/>
              <a:t>Continuum of Services: Recommended a range of services designed around the needs of families.</a:t>
            </a:r>
          </a:p>
          <a:p>
            <a:pPr eaLnBrk="1" hangingPunct="1">
              <a:spcBef>
                <a:spcPct val="0"/>
              </a:spcBef>
            </a:pPr>
            <a:r>
              <a:rPr lang="en-US" altLang="en-US" dirty="0"/>
              <a:t>Joint Working: Highlighted the importance of collaboration between different services and professionals.</a:t>
            </a:r>
          </a:p>
          <a:p>
            <a:pPr eaLnBrk="1" hangingPunct="1">
              <a:spcBef>
                <a:spcPct val="0"/>
              </a:spcBef>
            </a:pPr>
            <a:r>
              <a:rPr lang="en-US" altLang="en-US" dirty="0"/>
              <a:t>Equity and Accessibility: Addressed the variability and lack of equity in the existing system1.</a:t>
            </a:r>
          </a:p>
          <a:p>
            <a:pPr eaLnBrk="1" hangingPunct="1">
              <a:spcBef>
                <a:spcPct val="0"/>
              </a:spcBef>
            </a:pPr>
            <a:r>
              <a:rPr lang="en-US" altLang="en-US" dirty="0"/>
              <a:t>Impact:</a:t>
            </a:r>
          </a:p>
          <a:p>
            <a:pPr eaLnBrk="1" hangingPunct="1">
              <a:spcBef>
                <a:spcPct val="0"/>
              </a:spcBef>
            </a:pPr>
            <a:r>
              <a:rPr lang="en-US" altLang="en-US" dirty="0"/>
              <a:t>The review led to several significant changes:</a:t>
            </a:r>
          </a:p>
          <a:p>
            <a:pPr eaLnBrk="1" hangingPunct="1">
              <a:spcBef>
                <a:spcPct val="0"/>
              </a:spcBef>
            </a:pPr>
            <a:endParaRPr lang="en-US" altLang="en-US" dirty="0"/>
          </a:p>
          <a:p>
            <a:pPr eaLnBrk="1" hangingPunct="1">
              <a:spcBef>
                <a:spcPct val="0"/>
              </a:spcBef>
            </a:pPr>
            <a:r>
              <a:rPr lang="en-US" altLang="en-US" dirty="0"/>
              <a:t>Creation of the Communication Council: To oversee the implementation of the review's recommendations.</a:t>
            </a:r>
          </a:p>
          <a:p>
            <a:pPr eaLnBrk="1" hangingPunct="1">
              <a:spcBef>
                <a:spcPct val="0"/>
              </a:spcBef>
            </a:pPr>
            <a:r>
              <a:rPr lang="en-US" altLang="en-US" dirty="0"/>
              <a:t>Appointment of a Communication Champion: Jean Gross CBE was appointed to promote the importance of communication.</a:t>
            </a:r>
          </a:p>
          <a:p>
            <a:pPr eaLnBrk="1" hangingPunct="1">
              <a:spcBef>
                <a:spcPct val="0"/>
              </a:spcBef>
            </a:pPr>
            <a:r>
              <a:rPr lang="en-US" altLang="en-US" dirty="0"/>
              <a:t>National Year of Speech, Language, and Communication (2011): Raised awareness and promoted best practices.</a:t>
            </a:r>
          </a:p>
          <a:p>
            <a:pPr eaLnBrk="1" hangingPunct="1">
              <a:spcBef>
                <a:spcPct val="0"/>
              </a:spcBef>
            </a:pPr>
            <a:r>
              <a:rPr lang="en-US" altLang="en-US" dirty="0"/>
              <a:t>Better Communication Research </a:t>
            </a:r>
            <a:r>
              <a:rPr lang="en-US" altLang="en-US" dirty="0" err="1"/>
              <a:t>Programme</a:t>
            </a:r>
            <a:r>
              <a:rPr lang="en-US" altLang="en-US" dirty="0"/>
              <a:t>: Enhanced the evidence base for effective interventions1.</a:t>
            </a:r>
          </a:p>
          <a:p>
            <a:pPr eaLnBrk="1" hangingPunct="1">
              <a:spcBef>
                <a:spcPct val="0"/>
              </a:spcBef>
            </a:pPr>
            <a:r>
              <a:rPr lang="en-US" altLang="en-US" dirty="0"/>
              <a:t>In 2018, the Bercow: Ten Years On report reviewed the progress made since the original review. It found that while there had been improvements, many challenges remained, including insufficient resources and variability in service provision.</a:t>
            </a:r>
          </a:p>
          <a:p>
            <a:pPr eaLnBrk="1" hangingPunct="1">
              <a:spcBef>
                <a:spcPct val="0"/>
              </a:spcBef>
            </a:pPr>
            <a:endParaRPr lang="en-US" altLang="en-US" dirty="0"/>
          </a:p>
          <a:p>
            <a:pPr eaLnBrk="1" hangingPunct="1">
              <a:spcBef>
                <a:spcPct val="0"/>
              </a:spcBef>
            </a:pPr>
            <a:r>
              <a:rPr lang="en-GB" altLang="en-US" dirty="0"/>
              <a:t>1. Communication is Crucial</a:t>
            </a:r>
          </a:p>
          <a:p>
            <a:pPr eaLnBrk="1" hangingPunct="1">
              <a:spcBef>
                <a:spcPct val="0"/>
              </a:spcBef>
            </a:pPr>
            <a:r>
              <a:rPr lang="en-GB" altLang="en-US" dirty="0"/>
              <a:t>Communication is a core life skill, essential for learning, relationships, and well-being.</a:t>
            </a:r>
          </a:p>
          <a:p>
            <a:pPr eaLnBrk="1" hangingPunct="1">
              <a:spcBef>
                <a:spcPct val="0"/>
              </a:spcBef>
            </a:pPr>
            <a:r>
              <a:rPr lang="en-GB" altLang="en-US" dirty="0"/>
              <a:t>It needs to be recognized as a priority by everyone—parents, educators, and policymakers.</a:t>
            </a:r>
          </a:p>
          <a:p>
            <a:pPr eaLnBrk="1" hangingPunct="1">
              <a:spcBef>
                <a:spcPct val="0"/>
              </a:spcBef>
            </a:pPr>
            <a:r>
              <a:rPr lang="en-GB" altLang="en-US" dirty="0"/>
              <a:t>Early Identification and Intervention are Essential</a:t>
            </a:r>
          </a:p>
          <a:p>
            <a:pPr eaLnBrk="1" hangingPunct="1">
              <a:spcBef>
                <a:spcPct val="0"/>
              </a:spcBef>
            </a:pPr>
            <a:r>
              <a:rPr lang="en-GB" altLang="en-US" dirty="0"/>
              <a:t>Spotting speech, language, and communication needs (SLCN) early leads to better outcomes.</a:t>
            </a:r>
          </a:p>
          <a:p>
            <a:pPr eaLnBrk="1" hangingPunct="1">
              <a:spcBef>
                <a:spcPct val="0"/>
              </a:spcBef>
            </a:pPr>
            <a:r>
              <a:rPr lang="en-GB" altLang="en-US" dirty="0"/>
              <a:t>Delays in support can negatively affect education, social development, and mental health.</a:t>
            </a:r>
          </a:p>
          <a:p>
            <a:pPr eaLnBrk="1" hangingPunct="1">
              <a:spcBef>
                <a:spcPct val="0"/>
              </a:spcBef>
            </a:pPr>
            <a:endParaRPr lang="en-GB" altLang="en-US" dirty="0"/>
          </a:p>
          <a:p>
            <a:pPr algn="l">
              <a:lnSpc>
                <a:spcPts val="2100"/>
              </a:lnSpc>
              <a:spcBef>
                <a:spcPts val="975"/>
              </a:spcBef>
              <a:spcAft>
                <a:spcPts val="225"/>
              </a:spcAft>
              <a:buNone/>
            </a:pPr>
            <a:r>
              <a:rPr lang="en-GB" b="1" i="0" dirty="0">
                <a:solidFill>
                  <a:srgbClr val="424242"/>
                </a:solidFill>
                <a:effectLst/>
                <a:latin typeface="Segoe Sans"/>
              </a:rPr>
              <a:t>Family-</a:t>
            </a:r>
            <a:r>
              <a:rPr lang="en-GB" b="1" i="0" dirty="0" err="1">
                <a:solidFill>
                  <a:srgbClr val="424242"/>
                </a:solidFill>
                <a:effectLst/>
                <a:latin typeface="Segoe Sans"/>
              </a:rPr>
              <a:t>Centered</a:t>
            </a:r>
            <a:r>
              <a:rPr lang="en-GB" b="1" i="0" dirty="0">
                <a:solidFill>
                  <a:srgbClr val="424242"/>
                </a:solidFill>
                <a:effectLst/>
                <a:latin typeface="Segoe Sans"/>
              </a:rPr>
              <a:t> Services</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Services should be designed around the needs of children and their families.</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Support must be accessible, especially during key life transitions (like starting school).</a:t>
            </a:r>
          </a:p>
          <a:p>
            <a:pPr eaLnBrk="1" hangingPunct="1">
              <a:spcBef>
                <a:spcPct val="0"/>
              </a:spcBef>
            </a:pPr>
            <a:endParaRPr lang="en-GB" altLang="en-US" dirty="0"/>
          </a:p>
          <a:p>
            <a:pPr eaLnBrk="1" hangingPunct="1">
              <a:spcBef>
                <a:spcPct val="0"/>
              </a:spcBef>
            </a:pPr>
            <a:r>
              <a:rPr lang="en-GB" altLang="en-US" dirty="0"/>
              <a:t>Its about building a culture where everyone feels responsible for communication development.  </a:t>
            </a:r>
          </a:p>
          <a:p>
            <a:pPr eaLnBrk="1" hangingPunct="1">
              <a:spcBef>
                <a:spcPct val="0"/>
              </a:spcBef>
            </a:pPr>
            <a:endParaRPr lang="en-GB" altLang="en-US" dirty="0"/>
          </a:p>
          <a:p>
            <a:pPr algn="l">
              <a:lnSpc>
                <a:spcPts val="2100"/>
              </a:lnSpc>
              <a:spcBef>
                <a:spcPts val="975"/>
              </a:spcBef>
              <a:spcAft>
                <a:spcPts val="225"/>
              </a:spcAft>
              <a:buNone/>
            </a:pPr>
            <a:r>
              <a:rPr lang="en-GB" b="1" i="0" dirty="0">
                <a:solidFill>
                  <a:srgbClr val="424242"/>
                </a:solidFill>
                <a:effectLst/>
                <a:latin typeface="Segoe Sans"/>
              </a:rPr>
              <a:t>Joint Working is Critical</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Health, education, and social care professionals must work together.</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Integrated services ensure children don’t fall through the gaps.</a:t>
            </a:r>
          </a:p>
          <a:p>
            <a:pPr algn="l">
              <a:lnSpc>
                <a:spcPts val="2100"/>
              </a:lnSpc>
              <a:spcBef>
                <a:spcPts val="975"/>
              </a:spcBef>
              <a:spcAft>
                <a:spcPts val="225"/>
              </a:spcAft>
              <a:buNone/>
            </a:pPr>
            <a:r>
              <a:rPr lang="en-GB" b="1" i="0" dirty="0">
                <a:solidFill>
                  <a:srgbClr val="424242"/>
                </a:solidFill>
                <a:effectLst/>
                <a:latin typeface="Segoe Sans"/>
              </a:rPr>
              <a:t>Equity in the System</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Access to support varies widely depending on where a child lives (a “postcode lottery”).</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National standards are needed to ensure fairness and consistency.</a:t>
            </a:r>
          </a:p>
          <a:p>
            <a:pPr eaLnBrk="1" hangingPunct="1">
              <a:spcBef>
                <a:spcPct val="0"/>
              </a:spcBef>
            </a:pPr>
            <a:endParaRPr lang="en-GB" altLang="en-US" dirty="0"/>
          </a:p>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2EEE8015-D2DF-4D30-B3C6-E1C83B6A6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2D5A5-B288-4397-945E-D348BB778C59}" type="slidenum">
              <a:rPr lang="en-GB" altLang="en-US"/>
              <a:pPr>
                <a:spcBef>
                  <a:spcPct val="0"/>
                </a:spcBef>
              </a:pPr>
              <a:t>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2FD73E2-A35F-45DB-B680-E3E33737B2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E3B0283-A6D0-4917-B1AB-8831F0E80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2018, the Bercow: Ten Years On report reviewed the progress made since the original review. It found that while there had been improvements, many challenges remained, including insufficient resources and variability in service provision</a:t>
            </a:r>
          </a:p>
          <a:p>
            <a:r>
              <a:rPr lang="en-GB" b="0" i="0" dirty="0">
                <a:solidFill>
                  <a:srgbClr val="424242"/>
                </a:solidFill>
                <a:effectLst/>
                <a:latin typeface="Segoe Sans"/>
              </a:rPr>
              <a:t>Led by the children’s communication charity </a:t>
            </a:r>
            <a:r>
              <a:rPr lang="en-GB" b="1" i="0" dirty="0">
                <a:solidFill>
                  <a:srgbClr val="424242"/>
                </a:solidFill>
                <a:effectLst/>
                <a:latin typeface="Segoe Sans"/>
              </a:rPr>
              <a:t>I CAN</a:t>
            </a:r>
            <a:r>
              <a:rPr lang="en-GB" b="0" i="0" dirty="0">
                <a:solidFill>
                  <a:srgbClr val="424242"/>
                </a:solidFill>
                <a:effectLst/>
                <a:latin typeface="Segoe Sans"/>
              </a:rPr>
              <a:t> and the </a:t>
            </a:r>
            <a:r>
              <a:rPr lang="en-GB" b="1" i="0" dirty="0">
                <a:solidFill>
                  <a:srgbClr val="424242"/>
                </a:solidFill>
                <a:effectLst/>
                <a:latin typeface="Segoe Sans"/>
              </a:rPr>
              <a:t>Royal College of Speech and Language Therapists (RCSLT)</a:t>
            </a:r>
            <a:r>
              <a:rPr lang="en-GB" b="0" i="0" dirty="0">
                <a:solidFill>
                  <a:srgbClr val="424242"/>
                </a:solidFill>
                <a:effectLst/>
                <a:latin typeface="Segoe Sans"/>
              </a:rPr>
              <a:t>, the review aimed to assess progress since 2008 and identify ongoing challenges in SLCN provision</a:t>
            </a:r>
            <a:endParaRPr lang="en-US" b="0" i="0" dirty="0">
              <a:solidFill>
                <a:srgbClr val="424242"/>
              </a:solidFill>
              <a:effectLst/>
              <a:latin typeface="Segoe Sans"/>
            </a:endParaRPr>
          </a:p>
          <a:p>
            <a:pPr algn="l">
              <a:lnSpc>
                <a:spcPts val="2100"/>
              </a:lnSpc>
              <a:spcBef>
                <a:spcPts val="975"/>
              </a:spcBef>
              <a:spcAft>
                <a:spcPts val="225"/>
              </a:spcAft>
              <a:buNone/>
            </a:pPr>
            <a:r>
              <a:rPr lang="en-GB" b="1" i="0" dirty="0">
                <a:solidFill>
                  <a:srgbClr val="424242"/>
                </a:solidFill>
                <a:effectLst/>
                <a:latin typeface="Segoe Sans"/>
              </a:rPr>
              <a:t>Key Findings</a:t>
            </a:r>
          </a:p>
          <a:p>
            <a:pPr algn="l">
              <a:spcBef>
                <a:spcPts val="300"/>
              </a:spcBef>
              <a:spcAft>
                <a:spcPts val="600"/>
              </a:spcAft>
              <a:buFont typeface="+mj-lt"/>
              <a:buAutoNum type="arabicPeriod"/>
            </a:pPr>
            <a:r>
              <a:rPr lang="en-GB" b="1" i="0" dirty="0">
                <a:solidFill>
                  <a:srgbClr val="424242"/>
                </a:solidFill>
                <a:effectLst/>
                <a:latin typeface="Segoe Sans"/>
              </a:rPr>
              <a:t>Communication is Still Undervalued</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Despite being essential for learning and life, communication remains a low priority in public policy and education.</a:t>
            </a:r>
          </a:p>
          <a:p>
            <a:pPr marL="742950" lvl="1" indent="-285750" algn="l">
              <a:spcBef>
                <a:spcPts val="300"/>
              </a:spcBef>
              <a:spcAft>
                <a:spcPts val="300"/>
              </a:spcAft>
              <a:buFont typeface="+mj-lt"/>
              <a:buAutoNum type="arabicPeriod"/>
            </a:pPr>
            <a:r>
              <a:rPr lang="en-GB" b="0" i="0" dirty="0">
                <a:solidFill>
                  <a:srgbClr val="424242"/>
                </a:solidFill>
                <a:effectLst/>
                <a:latin typeface="Segoe Sans"/>
              </a:rPr>
              <a:t>77% of parents said information about SLCN was hard to find or unavailable </a:t>
            </a:r>
            <a:r>
              <a:rPr lang="en-GB" b="1" i="0" u="none" strike="noStrike" dirty="0">
                <a:solidFill>
                  <a:srgbClr val="424242"/>
                </a:solidFill>
                <a:effectLst/>
                <a:latin typeface="Segoe UI" panose="020B0502040204020203" pitchFamily="34" charset="0"/>
              </a:rPr>
              <a:t>2</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a:t>
            </a:r>
          </a:p>
          <a:p>
            <a:pPr algn="l">
              <a:spcBef>
                <a:spcPts val="300"/>
              </a:spcBef>
              <a:spcAft>
                <a:spcPts val="600"/>
              </a:spcAft>
              <a:buFont typeface="+mj-lt"/>
              <a:buAutoNum type="arabicPeriod"/>
            </a:pPr>
            <a:r>
              <a:rPr lang="en-GB" b="1" i="0" dirty="0">
                <a:solidFill>
                  <a:srgbClr val="424242"/>
                </a:solidFill>
                <a:effectLst/>
                <a:latin typeface="Segoe Sans"/>
              </a:rPr>
              <a:t>Support is Inconsistent and Often Inadequate</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Many families described the process of getting help as “long, harrowing and tortuous.”</a:t>
            </a:r>
          </a:p>
          <a:p>
            <a:pPr marL="742950" lvl="1" indent="-285750" algn="l">
              <a:spcBef>
                <a:spcPts val="300"/>
              </a:spcBef>
              <a:spcAft>
                <a:spcPts val="300"/>
              </a:spcAft>
              <a:buFont typeface="+mj-lt"/>
              <a:buAutoNum type="arabicPeriod"/>
            </a:pPr>
            <a:r>
              <a:rPr lang="en-GB" b="0" i="0" dirty="0">
                <a:solidFill>
                  <a:srgbClr val="424242"/>
                </a:solidFill>
                <a:effectLst/>
                <a:latin typeface="Segoe Sans"/>
              </a:rPr>
              <a:t>There is a “postcode lottery” in service availability and quality.</a:t>
            </a:r>
          </a:p>
          <a:p>
            <a:pPr algn="l">
              <a:spcBef>
                <a:spcPts val="300"/>
              </a:spcBef>
              <a:spcAft>
                <a:spcPts val="600"/>
              </a:spcAft>
              <a:buFont typeface="+mj-lt"/>
              <a:buAutoNum type="arabicPeriod"/>
            </a:pPr>
            <a:r>
              <a:rPr lang="en-GB" b="1" i="0" dirty="0">
                <a:solidFill>
                  <a:srgbClr val="424242"/>
                </a:solidFill>
                <a:effectLst/>
                <a:latin typeface="Segoe Sans"/>
              </a:rPr>
              <a:t>Lack of Strategic Leadership</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SLCN is rarely included in national or local strategies.</a:t>
            </a:r>
          </a:p>
          <a:p>
            <a:pPr marL="742950" lvl="1" indent="-285750" algn="l">
              <a:spcBef>
                <a:spcPts val="300"/>
              </a:spcBef>
              <a:spcAft>
                <a:spcPts val="300"/>
              </a:spcAft>
              <a:buFont typeface="+mj-lt"/>
              <a:buAutoNum type="arabicPeriod"/>
            </a:pPr>
            <a:r>
              <a:rPr lang="en-GB" b="0" i="0" dirty="0">
                <a:solidFill>
                  <a:srgbClr val="424242"/>
                </a:solidFill>
                <a:effectLst/>
                <a:latin typeface="Segoe Sans"/>
              </a:rPr>
              <a:t>95% of respondents felt the government’s role in improving outcomes was unclear or weak </a:t>
            </a:r>
            <a:r>
              <a:rPr lang="en-GB" b="1" i="0" u="none" strike="noStrike" dirty="0">
                <a:solidFill>
                  <a:srgbClr val="424242"/>
                </a:solidFill>
                <a:effectLst/>
                <a:latin typeface="Segoe UI" panose="020B0502040204020203" pitchFamily="34" charset="0"/>
              </a:rPr>
              <a:t>2</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a:t>
            </a:r>
          </a:p>
          <a:p>
            <a:pPr algn="l">
              <a:spcBef>
                <a:spcPts val="300"/>
              </a:spcBef>
              <a:spcAft>
                <a:spcPts val="600"/>
              </a:spcAft>
              <a:buFont typeface="+mj-lt"/>
              <a:buAutoNum type="arabicPeriod"/>
            </a:pPr>
            <a:r>
              <a:rPr lang="en-GB" b="1" i="0" dirty="0">
                <a:solidFill>
                  <a:srgbClr val="424242"/>
                </a:solidFill>
                <a:effectLst/>
                <a:latin typeface="Segoe Sans"/>
              </a:rPr>
              <a:t>Impact on Life Chances</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Poor communication support affects education, employment, and mental health.</a:t>
            </a:r>
          </a:p>
          <a:p>
            <a:pPr marL="742950" lvl="1" indent="-285750" algn="l">
              <a:spcBef>
                <a:spcPts val="300"/>
              </a:spcBef>
              <a:spcAft>
                <a:spcPts val="300"/>
              </a:spcAft>
              <a:buFont typeface="+mj-lt"/>
              <a:buAutoNum type="arabicPeriod"/>
            </a:pPr>
            <a:r>
              <a:rPr lang="en-GB" b="0" i="0" dirty="0">
                <a:solidFill>
                  <a:srgbClr val="424242"/>
                </a:solidFill>
                <a:effectLst/>
                <a:latin typeface="Segoe Sans"/>
              </a:rPr>
              <a:t>In some disadvantaged areas, up to 50% of children start school without the language skills needed to learn</a:t>
            </a:r>
            <a:r>
              <a:rPr lang="en-GB" b="1" i="0" u="none" strike="noStrike" dirty="0">
                <a:solidFill>
                  <a:srgbClr val="424242"/>
                </a:solidFill>
                <a:effectLst/>
                <a:latin typeface="Segoe UI" panose="020B0502040204020203" pitchFamily="34" charset="0"/>
              </a:rPr>
              <a:t>2</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a:t>
            </a:r>
          </a:p>
          <a:p>
            <a:pPr algn="l">
              <a:spcBef>
                <a:spcPts val="300"/>
              </a:spcBef>
              <a:spcAft>
                <a:spcPts val="600"/>
              </a:spcAft>
              <a:buFont typeface="+mj-lt"/>
              <a:buAutoNum type="arabicPeriod"/>
            </a:pPr>
            <a:r>
              <a:rPr lang="en-GB" b="1" i="0" dirty="0">
                <a:solidFill>
                  <a:srgbClr val="424242"/>
                </a:solidFill>
                <a:effectLst/>
                <a:latin typeface="Segoe Sans"/>
              </a:rPr>
              <a:t>Need for Systemic Change</a:t>
            </a:r>
            <a:endParaRPr lang="en-GB" b="0" i="0" dirty="0">
              <a:solidFill>
                <a:srgbClr val="424242"/>
              </a:solidFill>
              <a:effectLst/>
              <a:latin typeface="Segoe Sans"/>
            </a:endParaRPr>
          </a:p>
          <a:p>
            <a:pPr marL="742950" lvl="1" indent="-285750" algn="l">
              <a:spcBef>
                <a:spcPts val="300"/>
              </a:spcBef>
              <a:spcAft>
                <a:spcPts val="300"/>
              </a:spcAft>
              <a:buFont typeface="+mj-lt"/>
              <a:buAutoNum type="arabicPeriod"/>
            </a:pPr>
            <a:r>
              <a:rPr lang="en-GB" b="0" i="0" dirty="0">
                <a:solidFill>
                  <a:srgbClr val="424242"/>
                </a:solidFill>
                <a:effectLst/>
                <a:latin typeface="Segoe Sans"/>
              </a:rPr>
              <a:t>The report called for a national strategy, better training for professionals, and more consistent funding and commissioning of services.</a:t>
            </a:r>
          </a:p>
          <a:p>
            <a:pPr algn="l">
              <a:lnSpc>
                <a:spcPts val="2100"/>
              </a:lnSpc>
              <a:spcBef>
                <a:spcPts val="975"/>
              </a:spcBef>
              <a:spcAft>
                <a:spcPts val="225"/>
              </a:spcAft>
              <a:buNone/>
            </a:pPr>
            <a:r>
              <a:rPr lang="en-GB" b="1" i="0" dirty="0">
                <a:solidFill>
                  <a:srgbClr val="424242"/>
                </a:solidFill>
                <a:effectLst/>
                <a:latin typeface="Segoe Sans"/>
              </a:rPr>
              <a:t>✅ Recommendations</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Make communication a priority in education and health policy.</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Improve access to information and services for families.</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Ensure consistent, evidence-based support across all regions.</a:t>
            </a:r>
          </a:p>
          <a:p>
            <a:pPr algn="l">
              <a:spcBef>
                <a:spcPts val="300"/>
              </a:spcBef>
              <a:spcAft>
                <a:spcPts val="300"/>
              </a:spcAft>
              <a:buFont typeface="Arial" panose="020B0604020202020204" pitchFamily="34" charset="0"/>
              <a:buChar char="•"/>
            </a:pPr>
            <a:r>
              <a:rPr lang="en-GB" b="0" i="0" dirty="0">
                <a:solidFill>
                  <a:srgbClr val="424242"/>
                </a:solidFill>
                <a:effectLst/>
                <a:latin typeface="Segoe Sans"/>
              </a:rPr>
              <a:t>Invest in workforce development and training</a:t>
            </a:r>
          </a:p>
          <a:p>
            <a:endParaRPr lang="en-GB" altLang="en-US" dirty="0"/>
          </a:p>
        </p:txBody>
      </p:sp>
      <p:sp>
        <p:nvSpPr>
          <p:cNvPr id="31748" name="Slide Number Placeholder 3">
            <a:extLst>
              <a:ext uri="{FF2B5EF4-FFF2-40B4-BE49-F238E27FC236}">
                <a16:creationId xmlns:a16="http://schemas.microsoft.com/office/drawing/2014/main" id="{6D002436-EBF6-414F-B478-DA3F75E690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43ACB5-4823-4061-AA63-047EBBED4EC9}" type="slidenum">
              <a:rPr lang="en-GB" altLang="en-US">
                <a:ea typeface="ＭＳ Ｐゴシック" panose="020B0600070205080204" pitchFamily="34" charset="-128"/>
                <a:cs typeface="Arial" panose="020B0604020202020204" pitchFamily="34" charset="0"/>
              </a:rPr>
              <a:pPr>
                <a:spcBef>
                  <a:spcPct val="0"/>
                </a:spcBef>
              </a:pPr>
              <a:t>10</a:t>
            </a:fld>
            <a:endParaRPr lang="en-GB" altLang="en-US">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in small groups</a:t>
            </a:r>
          </a:p>
          <a:p>
            <a:endParaRPr lang="en-GB" dirty="0"/>
          </a:p>
          <a:p>
            <a:pPr algn="l">
              <a:spcBef>
                <a:spcPts val="150"/>
              </a:spcBef>
              <a:spcAft>
                <a:spcPts val="450"/>
              </a:spcAft>
            </a:pPr>
            <a:r>
              <a:rPr lang="en-GB" b="0" i="0" dirty="0">
                <a:solidFill>
                  <a:srgbClr val="424242"/>
                </a:solidFill>
                <a:effectLst/>
                <a:latin typeface="Segoe Sans"/>
              </a:rPr>
              <a:t>Summary and Recommendations-(links between speech, language, and communication needs (SLCN) and social disadvantage:</a:t>
            </a:r>
            <a:r>
              <a:rPr lang="en-GB" b="0" i="0" dirty="0">
                <a:solidFill>
                  <a:srgbClr val="404040"/>
                </a:solidFill>
                <a:effectLst/>
                <a:latin typeface="Inter"/>
              </a:rPr>
              <a:t> Feb 2013-</a:t>
            </a:r>
            <a:r>
              <a:rPr lang="en-GB" sz="1200" b="0" i="0" u="none" strike="noStrike" baseline="0" dirty="0">
                <a:latin typeface="Arial" panose="020B0604020202020204" pitchFamily="34" charset="0"/>
              </a:rPr>
              <a:t>The All Party Parliamentary Group (APPG) on Speech and Language Difficulties was  formed following the publication in 2008 of the report from the Bercow review)</a:t>
            </a:r>
            <a:endParaRPr lang="en-GB" b="0" i="0" dirty="0">
              <a:solidFill>
                <a:srgbClr val="424242"/>
              </a:solidFill>
              <a:effectLst/>
              <a:latin typeface="Segoe Sans"/>
            </a:endParaRPr>
          </a:p>
          <a:p>
            <a:pPr algn="l">
              <a:spcAft>
                <a:spcPts val="600"/>
              </a:spcAft>
              <a:buFont typeface="Arial" panose="020B0604020202020204" pitchFamily="34" charset="0"/>
              <a:buChar char="•"/>
            </a:pPr>
            <a:r>
              <a:rPr lang="en-GB" b="0" i="0" dirty="0">
                <a:solidFill>
                  <a:srgbClr val="424242"/>
                </a:solidFill>
                <a:effectLst/>
                <a:latin typeface="Segoe Sans"/>
              </a:rPr>
              <a:t>Importance of Home and School Environments: Effective promotion of oral language development is crucial for socially disadvantaged children.</a:t>
            </a:r>
          </a:p>
          <a:p>
            <a:pPr algn="l">
              <a:spcAft>
                <a:spcPts val="600"/>
              </a:spcAft>
              <a:buFont typeface="Arial" panose="020B0604020202020204" pitchFamily="34" charset="0"/>
              <a:buChar char="•"/>
            </a:pPr>
            <a:r>
              <a:rPr lang="en-GB" b="0" i="0" dirty="0">
                <a:solidFill>
                  <a:srgbClr val="424242"/>
                </a:solidFill>
                <a:effectLst/>
                <a:latin typeface="Segoe Sans"/>
              </a:rPr>
              <a:t>Training and Monitoring: Comprehensive training for practitioners and improved systems for monitoring children's communication skills over time are recommended.</a:t>
            </a:r>
          </a:p>
          <a:p>
            <a:pPr algn="l">
              <a:spcAft>
                <a:spcPts val="600"/>
              </a:spcAft>
              <a:buFont typeface="Arial" panose="020B0604020202020204" pitchFamily="34" charset="0"/>
              <a:buChar char="•"/>
            </a:pPr>
            <a:r>
              <a:rPr lang="en-GB" b="0" i="0" dirty="0">
                <a:solidFill>
                  <a:srgbClr val="424242"/>
                </a:solidFill>
                <a:effectLst/>
                <a:latin typeface="Segoe Sans"/>
              </a:rPr>
              <a:t>Service Delivery: Services should be driven by the nature and severity of children's needs rather than diagnostic categories or parental expectations.</a:t>
            </a:r>
          </a:p>
          <a:p>
            <a:pPr algn="l">
              <a:spcAft>
                <a:spcPts val="600"/>
              </a:spcAft>
              <a:buFont typeface="Arial" panose="020B0604020202020204" pitchFamily="34" charset="0"/>
              <a:buChar char="•"/>
            </a:pPr>
            <a:r>
              <a:rPr lang="en-GB" b="0" i="0" dirty="0">
                <a:solidFill>
                  <a:srgbClr val="424242"/>
                </a:solidFill>
                <a:effectLst/>
                <a:latin typeface="Segoe Sans"/>
              </a:rPr>
              <a:t>Targeted Support: Additional support is needed to improve communication environments for children in socially deprived areas.</a:t>
            </a:r>
          </a:p>
          <a:p>
            <a:pPr algn="l">
              <a:spcAft>
                <a:spcPts val="600"/>
              </a:spcAft>
              <a:buFont typeface="Arial" panose="020B0604020202020204" pitchFamily="34" charset="0"/>
              <a:buChar char="•"/>
            </a:pPr>
            <a:r>
              <a:rPr lang="en-GB" b="0" i="0" dirty="0">
                <a:solidFill>
                  <a:srgbClr val="424242"/>
                </a:solidFill>
                <a:effectLst/>
                <a:latin typeface="Segoe Sans"/>
              </a:rPr>
              <a:t>National Framework: A national framework for local authorities' offers should cover education, health, and social care services for all children with SLCN.</a:t>
            </a:r>
          </a:p>
          <a:p>
            <a:endParaRPr lang="en-GB" dirty="0"/>
          </a:p>
          <a:p>
            <a:r>
              <a:rPr lang="en-GB" dirty="0"/>
              <a:t>Prompt them to think about training, screening, policy, family partnerships and tracking outcomes.  Data </a:t>
            </a:r>
            <a:r>
              <a:rPr lang="en-GB" dirty="0" err="1"/>
              <a:t>ect</a:t>
            </a:r>
            <a:r>
              <a:rPr lang="en-GB" dirty="0"/>
              <a:t>……</a:t>
            </a:r>
          </a:p>
        </p:txBody>
      </p:sp>
      <p:sp>
        <p:nvSpPr>
          <p:cNvPr id="4" name="Slide Number Placeholder 3"/>
          <p:cNvSpPr>
            <a:spLocks noGrp="1"/>
          </p:cNvSpPr>
          <p:nvPr>
            <p:ph type="sldNum" sz="quarter" idx="5"/>
          </p:nvPr>
        </p:nvSpPr>
        <p:spPr/>
        <p:txBody>
          <a:bodyPr/>
          <a:lstStyle/>
          <a:p>
            <a:fld id="{D21F10F2-F737-4BB0-AAE7-2BE4C7D878D4}" type="slidenum">
              <a:rPr lang="en-GB" smtClean="0"/>
              <a:t>11</a:t>
            </a:fld>
            <a:endParaRPr lang="en-GB"/>
          </a:p>
        </p:txBody>
      </p:sp>
    </p:spTree>
    <p:extLst>
      <p:ext uri="{BB962C8B-B14F-4D97-AF65-F5344CB8AC3E}">
        <p14:creationId xmlns:p14="http://schemas.microsoft.com/office/powerpoint/2010/main" val="295759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ideas in groups</a:t>
            </a:r>
          </a:p>
        </p:txBody>
      </p:sp>
      <p:sp>
        <p:nvSpPr>
          <p:cNvPr id="4" name="Slide Number Placeholder 3"/>
          <p:cNvSpPr>
            <a:spLocks noGrp="1"/>
          </p:cNvSpPr>
          <p:nvPr>
            <p:ph type="sldNum" sz="quarter" idx="5"/>
          </p:nvPr>
        </p:nvSpPr>
        <p:spPr/>
        <p:txBody>
          <a:bodyPr/>
          <a:lstStyle/>
          <a:p>
            <a:fld id="{D21F10F2-F737-4BB0-AAE7-2BE4C7D878D4}" type="slidenum">
              <a:rPr lang="en-GB" smtClean="0"/>
              <a:t>12</a:t>
            </a:fld>
            <a:endParaRPr lang="en-GB"/>
          </a:p>
        </p:txBody>
      </p:sp>
    </p:spTree>
    <p:extLst>
      <p:ext uri="{BB962C8B-B14F-4D97-AF65-F5344CB8AC3E}">
        <p14:creationId xmlns:p14="http://schemas.microsoft.com/office/powerpoint/2010/main" val="79138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169558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251394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1208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16095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117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93272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384969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283252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334174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F15BEC-93E7-422E-8684-CD7619DF6DA5}"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41636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7F15BEC-93E7-422E-8684-CD7619DF6DA5}"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541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7F15BEC-93E7-422E-8684-CD7619DF6DA5}" type="datetimeFigureOut">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75718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7F15BEC-93E7-422E-8684-CD7619DF6DA5}" type="datetimeFigureOut">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29258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15BEC-93E7-422E-8684-CD7619DF6DA5}"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3895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7F15BEC-93E7-422E-8684-CD7619DF6DA5}"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420485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7F15BEC-93E7-422E-8684-CD7619DF6DA5}"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3A599-B64D-4138-A541-0C7BA736B6E3}" type="slidenum">
              <a:rPr lang="en-GB" smtClean="0"/>
              <a:t>‹#›</a:t>
            </a:fld>
            <a:endParaRPr lang="en-GB"/>
          </a:p>
        </p:txBody>
      </p:sp>
    </p:spTree>
    <p:extLst>
      <p:ext uri="{BB962C8B-B14F-4D97-AF65-F5344CB8AC3E}">
        <p14:creationId xmlns:p14="http://schemas.microsoft.com/office/powerpoint/2010/main" val="218478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F15BEC-93E7-422E-8684-CD7619DF6DA5}" type="datetimeFigureOut">
              <a:rPr lang="en-GB" smtClean="0"/>
              <a:t>04/06/2025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D3A599-B64D-4138-A541-0C7BA736B6E3}" type="slidenum">
              <a:rPr lang="en-GB" smtClean="0"/>
              <a:t>‹#›</a:t>
            </a:fld>
            <a:endParaRPr lang="en-GB"/>
          </a:p>
        </p:txBody>
      </p:sp>
    </p:spTree>
    <p:extLst>
      <p:ext uri="{BB962C8B-B14F-4D97-AF65-F5344CB8AC3E}">
        <p14:creationId xmlns:p14="http://schemas.microsoft.com/office/powerpoint/2010/main" val="274077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ercow10yearson.com/wp-content/uploads/2018/04/Bercow-Ten-Years-On-Summary-Repor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wordclouds.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Yn8j4XRxSck?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DC0-EE5E-4711-AAB4-4B809A903BFA}"/>
              </a:ext>
            </a:extLst>
          </p:cNvPr>
          <p:cNvSpPr>
            <a:spLocks noGrp="1"/>
          </p:cNvSpPr>
          <p:nvPr>
            <p:ph type="ctrTitle"/>
          </p:nvPr>
        </p:nvSpPr>
        <p:spPr>
          <a:xfrm>
            <a:off x="859972" y="3429000"/>
            <a:ext cx="9187543" cy="1744810"/>
          </a:xfrm>
        </p:spPr>
        <p:txBody>
          <a:bodyPr>
            <a:normAutofit fontScale="90000"/>
          </a:bodyPr>
          <a:lstStyle/>
          <a:p>
            <a:pPr algn="l"/>
            <a:br>
              <a:rPr lang="en-GB" sz="4200" b="1" dirty="0"/>
            </a:br>
            <a:r>
              <a:rPr lang="en-GB" sz="4200" b="1" dirty="0"/>
              <a:t>Universal Provision Training </a:t>
            </a:r>
            <a:br>
              <a:rPr lang="en-GB" sz="4200" b="1" dirty="0"/>
            </a:br>
            <a:br>
              <a:rPr lang="en-GB" sz="4200" b="1" dirty="0"/>
            </a:br>
            <a:r>
              <a:rPr lang="en-GB" sz="4200" b="1" dirty="0"/>
              <a:t>Speech, Language and Communication</a:t>
            </a:r>
            <a:br>
              <a:rPr lang="en-GB" sz="4200" b="1" dirty="0"/>
            </a:br>
            <a:endParaRPr lang="en-GB" sz="4200" b="1" dirty="0"/>
          </a:p>
        </p:txBody>
      </p:sp>
      <p:pic>
        <p:nvPicPr>
          <p:cNvPr id="4" name="Picture 3">
            <a:extLst>
              <a:ext uri="{FF2B5EF4-FFF2-40B4-BE49-F238E27FC236}">
                <a16:creationId xmlns:a16="http://schemas.microsoft.com/office/drawing/2014/main" id="{A8B3EA03-12A4-A118-DB7A-78CDC3C9DEDF}"/>
              </a:ext>
            </a:extLst>
          </p:cNvPr>
          <p:cNvPicPr>
            <a:picLocks noChangeAspect="1"/>
          </p:cNvPicPr>
          <p:nvPr/>
        </p:nvPicPr>
        <p:blipFill>
          <a:blip r:embed="rId2"/>
          <a:stretch>
            <a:fillRect/>
          </a:stretch>
        </p:blipFill>
        <p:spPr>
          <a:xfrm>
            <a:off x="643466" y="997477"/>
            <a:ext cx="10905067" cy="1744810"/>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Tree>
    <p:extLst>
      <p:ext uri="{BB962C8B-B14F-4D97-AF65-F5344CB8AC3E}">
        <p14:creationId xmlns:p14="http://schemas.microsoft.com/office/powerpoint/2010/main" val="43565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E489889-7D3C-431B-867F-FBDBD02EA36B}"/>
              </a:ext>
            </a:extLst>
          </p:cNvPr>
          <p:cNvSpPr>
            <a:spLocks noGrp="1" noChangeArrowheads="1"/>
          </p:cNvSpPr>
          <p:nvPr>
            <p:ph type="title"/>
          </p:nvPr>
        </p:nvSpPr>
        <p:spPr>
          <a:xfrm>
            <a:off x="5354955" y="552182"/>
            <a:ext cx="5998840" cy="3343135"/>
          </a:xfrm>
          <a:noFill/>
        </p:spPr>
        <p:txBody>
          <a:bodyPr vert="horz" lIns="91440" tIns="45720" rIns="91440" bIns="45720" rtlCol="0" anchor="b">
            <a:normAutofit/>
          </a:bodyPr>
          <a:lstStyle/>
          <a:p>
            <a:r>
              <a:rPr lang="en-US" altLang="en-US" sz="5200"/>
              <a:t>The voice of children </a:t>
            </a:r>
            <a:br>
              <a:rPr lang="en-US" altLang="en-US" sz="5200"/>
            </a:br>
            <a:r>
              <a:rPr lang="en-US" altLang="en-US" sz="5200"/>
              <a:t>and young people</a:t>
            </a:r>
          </a:p>
        </p:txBody>
      </p:sp>
      <p:sp>
        <p:nvSpPr>
          <p:cNvPr id="30723" name="Slide Number Placeholder 3">
            <a:extLst>
              <a:ext uri="{FF2B5EF4-FFF2-40B4-BE49-F238E27FC236}">
                <a16:creationId xmlns:a16="http://schemas.microsoft.com/office/drawing/2014/main" id="{F83CE86D-015F-4B95-9EC7-DBB3F2C36339}"/>
              </a:ext>
            </a:extLst>
          </p:cNvPr>
          <p:cNvSpPr>
            <a:spLocks noGrp="1"/>
          </p:cNvSpPr>
          <p:nvPr>
            <p:ph type="sldNum" sz="quarter" idx="12"/>
          </p:nvPr>
        </p:nvSpPr>
        <p:spPr>
          <a:xfrm>
            <a:off x="10193124" y="6356350"/>
            <a:ext cx="11606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600"/>
              </a:spcAft>
              <a:buClrTx/>
              <a:buSzTx/>
              <a:buNone/>
              <a:defRPr/>
            </a:pPr>
            <a:fld id="{EF0EE318-03FD-4CA3-AB1D-DE687F8C473A}" type="slidenum">
              <a:rPr lang="en-US" altLang="en-US" sz="1200" smtClean="0">
                <a:solidFill>
                  <a:prstClr val="black">
                    <a:tint val="75000"/>
                  </a:prstClr>
                </a:solidFill>
                <a:latin typeface="Calibri" panose="020F0502020204030204"/>
              </a:rPr>
              <a:pPr>
                <a:spcBef>
                  <a:spcPts val="0"/>
                </a:spcBef>
                <a:spcAft>
                  <a:spcPts val="600"/>
                </a:spcAft>
                <a:buClrTx/>
                <a:buSzTx/>
                <a:buNone/>
                <a:defRPr/>
              </a:pPr>
              <a:t>10</a:t>
            </a:fld>
            <a:endParaRPr lang="en-US" altLang="en-US" sz="1200">
              <a:solidFill>
                <a:prstClr val="black">
                  <a:tint val="75000"/>
                </a:prstClr>
              </a:solidFill>
              <a:latin typeface="Calibri" panose="020F0502020204030204"/>
            </a:endParaRPr>
          </a:p>
        </p:txBody>
      </p:sp>
      <p:sp>
        <p:nvSpPr>
          <p:cNvPr id="30725" name="Rectangle 1">
            <a:extLst>
              <a:ext uri="{FF2B5EF4-FFF2-40B4-BE49-F238E27FC236}">
                <a16:creationId xmlns:a16="http://schemas.microsoft.com/office/drawing/2014/main" id="{293D5D1F-C1E7-4A74-B626-FA711CD00657}"/>
              </a:ext>
            </a:extLst>
          </p:cNvPr>
          <p:cNvSpPr>
            <a:spLocks noChangeArrowheads="1"/>
          </p:cNvSpPr>
          <p:nvPr/>
        </p:nvSpPr>
        <p:spPr bwMode="auto">
          <a:xfrm>
            <a:off x="5354955" y="4067032"/>
            <a:ext cx="5998840" cy="20670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1000"/>
              </a:spcBef>
            </a:pPr>
            <a:r>
              <a:rPr lang="en-US" altLang="en-US" sz="2400">
                <a:latin typeface="+mn-lt"/>
                <a:hlinkClick r:id="rId3"/>
              </a:rPr>
              <a:t>Bercow Review: 10 years on </a:t>
            </a:r>
            <a:endParaRPr lang="en-US" altLang="en-US" sz="2400">
              <a:latin typeface="+mn-lt"/>
            </a:endParaRPr>
          </a:p>
        </p:txBody>
      </p:sp>
      <p:pic>
        <p:nvPicPr>
          <p:cNvPr id="30724" name="Picture 15" descr="N:\Policy and Partnerships\Children and Young People\England\Bercow -Ten Years On\Comms\Social media\Bercow_Boy with pencil.jpg">
            <a:extLst>
              <a:ext uri="{FF2B5EF4-FFF2-40B4-BE49-F238E27FC236}">
                <a16:creationId xmlns:a16="http://schemas.microsoft.com/office/drawing/2014/main" id="{22B918AE-1FF6-465F-BDCA-4B27D4B3F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60"/>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4A1BE41-2AB9-455F-A210-81A6BC7D9C80}"/>
              </a:ext>
            </a:extLst>
          </p:cNvPr>
          <p:cNvSpPr>
            <a:spLocks noGrp="1" noChangeArrowheads="1"/>
          </p:cNvSpPr>
          <p:nvPr>
            <p:ph type="title"/>
          </p:nvPr>
        </p:nvSpPr>
        <p:spPr>
          <a:xfrm>
            <a:off x="185057" y="783772"/>
            <a:ext cx="3982215" cy="4830964"/>
          </a:xfrm>
        </p:spPr>
        <p:txBody>
          <a:bodyPr>
            <a:normAutofit/>
          </a:bodyPr>
          <a:lstStyle/>
          <a:p>
            <a:pPr eaLnBrk="1" hangingPunct="1"/>
            <a:r>
              <a:rPr lang="en-GB" altLang="en-US" sz="6000" dirty="0">
                <a:solidFill>
                  <a:srgbClr val="FFFFFF"/>
                </a:solidFill>
                <a:latin typeface="Arial Rounded MT Bold" panose="020F0704030504030204" pitchFamily="34" charset="0"/>
              </a:rPr>
              <a:t>Good practice...</a:t>
            </a:r>
            <a:br>
              <a:rPr lang="en-GB" altLang="en-US" dirty="0">
                <a:solidFill>
                  <a:srgbClr val="FFFFFF"/>
                </a:solidFill>
              </a:rPr>
            </a:br>
            <a:br>
              <a:rPr lang="en-GB" altLang="en-US" dirty="0">
                <a:solidFill>
                  <a:srgbClr val="FFFFFF"/>
                </a:solidFill>
              </a:rPr>
            </a:br>
            <a:br>
              <a:rPr lang="en-GB" altLang="en-US" dirty="0">
                <a:solidFill>
                  <a:srgbClr val="FFFFFF"/>
                </a:solidFill>
              </a:rPr>
            </a:br>
            <a:endParaRPr lang="en-GB" altLang="en-US" dirty="0">
              <a:solidFill>
                <a:srgbClr val="FFFFFF"/>
              </a:solidFill>
            </a:endParaRPr>
          </a:p>
        </p:txBody>
      </p:sp>
      <p:sp>
        <p:nvSpPr>
          <p:cNvPr id="32771" name="Content Placeholder 2">
            <a:extLst>
              <a:ext uri="{FF2B5EF4-FFF2-40B4-BE49-F238E27FC236}">
                <a16:creationId xmlns:a16="http://schemas.microsoft.com/office/drawing/2014/main" id="{EEF0C451-F863-4223-A1C3-251A7C930194}"/>
              </a:ext>
            </a:extLst>
          </p:cNvPr>
          <p:cNvSpPr>
            <a:spLocks noGrp="1" noChangeArrowheads="1"/>
          </p:cNvSpPr>
          <p:nvPr>
            <p:ph idx="1"/>
          </p:nvPr>
        </p:nvSpPr>
        <p:spPr>
          <a:xfrm>
            <a:off x="1118239" y="406444"/>
            <a:ext cx="7720961" cy="6016127"/>
          </a:xfrm>
        </p:spPr>
        <p:txBody>
          <a:bodyPr anchor="ctr">
            <a:normAutofit/>
          </a:bodyPr>
          <a:lstStyle/>
          <a:p>
            <a:pPr marL="0" indent="0" eaLnBrk="1" hangingPunct="1">
              <a:buNone/>
            </a:pPr>
            <a:r>
              <a:rPr lang="en-GB" altLang="en-US" sz="3900" b="1" dirty="0">
                <a:solidFill>
                  <a:schemeClr val="tx1"/>
                </a:solidFill>
                <a:latin typeface="Arial" panose="020B0604020202020204" pitchFamily="34" charset="0"/>
                <a:cs typeface="Arial" panose="020B0604020202020204" pitchFamily="34" charset="0"/>
              </a:rPr>
              <a:t>Group Discussion</a:t>
            </a:r>
          </a:p>
          <a:p>
            <a:pPr eaLnBrk="1" hangingPunct="1"/>
            <a:endParaRPr lang="en-GB" altLang="en-US" dirty="0">
              <a:solidFill>
                <a:schemeClr val="tx1"/>
              </a:solidFill>
              <a:latin typeface="Arial" panose="020B0604020202020204" pitchFamily="34" charset="0"/>
              <a:cs typeface="Arial" panose="020B0604020202020204" pitchFamily="34" charset="0"/>
            </a:endParaRPr>
          </a:p>
          <a:p>
            <a:pPr eaLnBrk="1" hangingPunct="1"/>
            <a:r>
              <a:rPr lang="en-GB" altLang="en-US" sz="3500" dirty="0">
                <a:solidFill>
                  <a:schemeClr val="tx1"/>
                </a:solidFill>
                <a:latin typeface="Arial" panose="020B0604020202020204" pitchFamily="34" charset="0"/>
                <a:cs typeface="Arial" panose="020B0604020202020204" pitchFamily="34" charset="0"/>
              </a:rPr>
              <a:t>From your background and experience, can you identify good practice in the area of SLCN in your school?</a:t>
            </a:r>
          </a:p>
          <a:p>
            <a:pPr eaLnBrk="1" hangingPunct="1"/>
            <a:endParaRPr lang="en-GB" altLang="en-US" sz="3500" dirty="0">
              <a:solidFill>
                <a:schemeClr val="tx1"/>
              </a:solidFill>
              <a:latin typeface="Arial" panose="020B0604020202020204" pitchFamily="34" charset="0"/>
              <a:cs typeface="Arial" panose="020B0604020202020204" pitchFamily="34" charset="0"/>
            </a:endParaRPr>
          </a:p>
          <a:p>
            <a:pPr eaLnBrk="1" hangingPunct="1"/>
            <a:r>
              <a:rPr lang="en-GB" altLang="en-US" sz="3500" dirty="0">
                <a:solidFill>
                  <a:schemeClr val="tx1"/>
                </a:solidFill>
                <a:latin typeface="Arial" panose="020B0604020202020204" pitchFamily="34" charset="0"/>
                <a:cs typeface="Arial" panose="020B0604020202020204" pitchFamily="34" charset="0"/>
              </a:rPr>
              <a:t>What would a system wide approach to SLCN look like in your school?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D41AC33-F5D3-487B-B1C0-6F27AD5EECE4}"/>
              </a:ext>
            </a:extLst>
          </p:cNvPr>
          <p:cNvSpPr>
            <a:spLocks noGrp="1" noChangeArrowheads="1"/>
          </p:cNvSpPr>
          <p:nvPr>
            <p:ph type="title"/>
          </p:nvPr>
        </p:nvSpPr>
        <p:spPr>
          <a:xfrm>
            <a:off x="711470" y="1050925"/>
            <a:ext cx="5251316" cy="1807305"/>
          </a:xfrm>
        </p:spPr>
        <p:txBody>
          <a:bodyPr>
            <a:normAutofit fontScale="90000"/>
          </a:bodyPr>
          <a:lstStyle/>
          <a:p>
            <a:pPr eaLnBrk="1" hangingPunct="1"/>
            <a:r>
              <a:rPr lang="en-GB" altLang="en-US" sz="4900" b="1" dirty="0">
                <a:latin typeface="Arial" panose="020B0604020202020204" pitchFamily="34" charset="0"/>
                <a:cs typeface="Arial" panose="020B0604020202020204" pitchFamily="34" charset="0"/>
              </a:rPr>
              <a:t>How will we know if a child has SLCN?</a:t>
            </a:r>
            <a:br>
              <a:rPr lang="en-GB" altLang="en-US" sz="4900" b="1" dirty="0">
                <a:latin typeface="Arial" panose="020B0604020202020204" pitchFamily="34" charset="0"/>
                <a:cs typeface="Arial" panose="020B0604020202020204" pitchFamily="34" charset="0"/>
              </a:rPr>
            </a:br>
            <a:br>
              <a:rPr lang="en-GB" altLang="en-US" sz="2400" dirty="0"/>
            </a:br>
            <a:br>
              <a:rPr lang="en-GB" altLang="en-US" sz="2400" dirty="0"/>
            </a:br>
            <a:endParaRPr lang="en-GB" altLang="en-US" sz="2400" dirty="0"/>
          </a:p>
        </p:txBody>
      </p:sp>
      <p:sp>
        <p:nvSpPr>
          <p:cNvPr id="54275" name="Content Placeholder 2">
            <a:extLst>
              <a:ext uri="{FF2B5EF4-FFF2-40B4-BE49-F238E27FC236}">
                <a16:creationId xmlns:a16="http://schemas.microsoft.com/office/drawing/2014/main" id="{C3BFEE40-09CA-4BF0-93AF-5F51D8D503DC}"/>
              </a:ext>
            </a:extLst>
          </p:cNvPr>
          <p:cNvSpPr>
            <a:spLocks noGrp="1" noChangeArrowheads="1"/>
          </p:cNvSpPr>
          <p:nvPr>
            <p:ph idx="1"/>
          </p:nvPr>
        </p:nvSpPr>
        <p:spPr>
          <a:xfrm>
            <a:off x="838200" y="2333297"/>
            <a:ext cx="4619621" cy="3843666"/>
          </a:xfrm>
        </p:spPr>
        <p:txBody>
          <a:bodyPr>
            <a:normAutofit/>
          </a:bodyPr>
          <a:lstStyle/>
          <a:p>
            <a:pPr eaLnBrk="1" hangingPunct="1"/>
            <a:endParaRPr lang="en-GB" altLang="en-US" sz="2000" dirty="0"/>
          </a:p>
          <a:p>
            <a:pPr eaLnBrk="1" hangingPunct="1"/>
            <a:endParaRPr lang="en-GB" altLang="en-US" sz="2000" dirty="0"/>
          </a:p>
          <a:p>
            <a:pPr eaLnBrk="1" hangingPunct="1"/>
            <a:r>
              <a:rPr lang="en-GB" altLang="en-US" sz="3200" dirty="0">
                <a:solidFill>
                  <a:schemeClr val="tx1"/>
                </a:solidFill>
                <a:latin typeface="Arial" panose="020B0604020202020204" pitchFamily="34" charset="0"/>
                <a:cs typeface="Arial" panose="020B0604020202020204" pitchFamily="34" charset="0"/>
              </a:rPr>
              <a:t>How will a child with SLCN present in the classroom?</a:t>
            </a:r>
          </a:p>
        </p:txBody>
      </p:sp>
      <p:pic>
        <p:nvPicPr>
          <p:cNvPr id="54276" name="Picture 5" descr="C:\Users\sandl902\AppData\Local\Microsoft\Windows\Temporary Internet Files\Content.IE5\42FM23NN\cartoon-boy-006[1].jpg">
            <a:extLst>
              <a:ext uri="{FF2B5EF4-FFF2-40B4-BE49-F238E27FC236}">
                <a16:creationId xmlns:a16="http://schemas.microsoft.com/office/drawing/2014/main" id="{DFD949ED-2B0E-42D7-9124-52E18477C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729" b="1653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44C73A4-177C-4259-9466-401CDD85226A}"/>
              </a:ext>
            </a:extLst>
          </p:cNvPr>
          <p:cNvSpPr>
            <a:spLocks noGrp="1" noChangeArrowheads="1"/>
          </p:cNvSpPr>
          <p:nvPr>
            <p:ph type="title"/>
          </p:nvPr>
        </p:nvSpPr>
        <p:spPr>
          <a:xfrm>
            <a:off x="1703388" y="-100013"/>
            <a:ext cx="8083550" cy="1143001"/>
          </a:xfrm>
        </p:spPr>
        <p:txBody>
          <a:bodyPr/>
          <a:lstStyle/>
          <a:p>
            <a:r>
              <a:rPr lang="en-GB" altLang="en-US" sz="3200">
                <a:latin typeface="Arial" panose="020B0604020202020204" pitchFamily="34" charset="0"/>
                <a:cs typeface="Arial" panose="020B0604020202020204" pitchFamily="34" charset="0"/>
              </a:rPr>
              <a:t>Challenges for young people with SLCN</a:t>
            </a:r>
          </a:p>
        </p:txBody>
      </p:sp>
      <p:sp>
        <p:nvSpPr>
          <p:cNvPr id="3" name="Content Placeholder 2">
            <a:extLst>
              <a:ext uri="{FF2B5EF4-FFF2-40B4-BE49-F238E27FC236}">
                <a16:creationId xmlns:a16="http://schemas.microsoft.com/office/drawing/2014/main" id="{36E09247-95D5-4636-9C78-CCAFF152D7EF}"/>
              </a:ext>
            </a:extLst>
          </p:cNvPr>
          <p:cNvSpPr>
            <a:spLocks noGrp="1"/>
          </p:cNvSpPr>
          <p:nvPr>
            <p:ph idx="1"/>
          </p:nvPr>
        </p:nvSpPr>
        <p:spPr>
          <a:xfrm>
            <a:off x="1703388" y="1341438"/>
            <a:ext cx="8964612" cy="4895850"/>
          </a:xfrm>
        </p:spPr>
        <p:txBody>
          <a:bodyPr>
            <a:normAutofit fontScale="25000" lnSpcReduction="20000"/>
          </a:bodyPr>
          <a:lstStyle/>
          <a:p>
            <a:pPr>
              <a:buFont typeface="Wingdings" panose="05000000000000000000" pitchFamily="2" charset="2"/>
              <a:buChar char="v"/>
              <a:defRPr/>
            </a:pPr>
            <a:r>
              <a:rPr lang="en-GB" sz="9800" dirty="0">
                <a:cs typeface="Arial" panose="020B0604020202020204" pitchFamily="34" charset="0"/>
              </a:rPr>
              <a:t>Difficulties listening to and understanding </a:t>
            </a:r>
            <a:r>
              <a:rPr lang="en-GB" sz="9800" b="1" dirty="0">
                <a:solidFill>
                  <a:schemeClr val="tx2">
                    <a:lumMod val="75000"/>
                  </a:schemeClr>
                </a:solidFill>
                <a:cs typeface="Arial" panose="020B0604020202020204" pitchFamily="34" charset="0"/>
              </a:rPr>
              <a:t>complex information</a:t>
            </a:r>
            <a:r>
              <a:rPr lang="en-GB" sz="9800" dirty="0">
                <a:cs typeface="Arial" panose="020B0604020202020204" pitchFamily="34" charset="0"/>
              </a:rPr>
              <a:t>, understanding idioms and words with ambiguous meaning.</a:t>
            </a:r>
          </a:p>
          <a:p>
            <a:pPr marL="0" indent="0">
              <a:buNone/>
              <a:defRPr/>
            </a:pPr>
            <a:endParaRPr lang="en-GB" sz="9800" dirty="0">
              <a:cs typeface="Arial" panose="020B0604020202020204" pitchFamily="34" charset="0"/>
            </a:endParaRPr>
          </a:p>
          <a:p>
            <a:pPr>
              <a:buFont typeface="Wingdings" panose="05000000000000000000" pitchFamily="2" charset="2"/>
              <a:buChar char="v"/>
              <a:defRPr/>
            </a:pPr>
            <a:r>
              <a:rPr lang="en-GB" sz="9800" dirty="0">
                <a:cs typeface="Arial" panose="020B0604020202020204" pitchFamily="34" charset="0"/>
              </a:rPr>
              <a:t>Limited understanding of </a:t>
            </a:r>
            <a:r>
              <a:rPr lang="en-GB" sz="9800" b="1" dirty="0">
                <a:solidFill>
                  <a:schemeClr val="tx2">
                    <a:lumMod val="75000"/>
                  </a:schemeClr>
                </a:solidFill>
                <a:cs typeface="Arial" panose="020B0604020202020204" pitchFamily="34" charset="0"/>
              </a:rPr>
              <a:t>vocabulary</a:t>
            </a:r>
          </a:p>
          <a:p>
            <a:pPr marL="0" indent="0">
              <a:buNone/>
              <a:defRPr/>
            </a:pPr>
            <a:endParaRPr lang="en-GB" sz="9800" dirty="0">
              <a:cs typeface="Arial" panose="020B0604020202020204" pitchFamily="34" charset="0"/>
            </a:endParaRPr>
          </a:p>
          <a:p>
            <a:pPr>
              <a:buFont typeface="Wingdings" panose="05000000000000000000" pitchFamily="2" charset="2"/>
              <a:buChar char="v"/>
              <a:defRPr/>
            </a:pPr>
            <a:r>
              <a:rPr lang="en-GB" sz="9800" dirty="0">
                <a:cs typeface="Arial" panose="020B0604020202020204" pitchFamily="34" charset="0"/>
              </a:rPr>
              <a:t>Difficulties with </a:t>
            </a:r>
            <a:r>
              <a:rPr lang="en-GB" sz="9800" b="1" dirty="0">
                <a:solidFill>
                  <a:schemeClr val="tx2">
                    <a:lumMod val="75000"/>
                  </a:schemeClr>
                </a:solidFill>
                <a:cs typeface="Arial" panose="020B0604020202020204" pitchFamily="34" charset="0"/>
              </a:rPr>
              <a:t>concepts of time</a:t>
            </a:r>
            <a:r>
              <a:rPr lang="en-GB" sz="9800" dirty="0">
                <a:cs typeface="Arial" panose="020B0604020202020204" pitchFamily="34" charset="0"/>
              </a:rPr>
              <a:t>, creating</a:t>
            </a:r>
            <a:r>
              <a:rPr lang="en-GB" sz="9800" dirty="0">
                <a:solidFill>
                  <a:schemeClr val="tx2">
                    <a:lumMod val="75000"/>
                  </a:schemeClr>
                </a:solidFill>
                <a:cs typeface="Arial" panose="020B0604020202020204" pitchFamily="34" charset="0"/>
              </a:rPr>
              <a:t> </a:t>
            </a:r>
            <a:r>
              <a:rPr lang="en-GB" sz="9800" b="1" dirty="0">
                <a:solidFill>
                  <a:schemeClr val="tx2">
                    <a:lumMod val="75000"/>
                  </a:schemeClr>
                </a:solidFill>
                <a:cs typeface="Arial" panose="020B0604020202020204" pitchFamily="34" charset="0"/>
              </a:rPr>
              <a:t>narratives</a:t>
            </a:r>
            <a:r>
              <a:rPr lang="en-GB" sz="9800" dirty="0">
                <a:solidFill>
                  <a:schemeClr val="tx2">
                    <a:lumMod val="75000"/>
                  </a:schemeClr>
                </a:solidFill>
                <a:cs typeface="Arial" panose="020B0604020202020204" pitchFamily="34" charset="0"/>
              </a:rPr>
              <a:t> </a:t>
            </a:r>
            <a:r>
              <a:rPr lang="en-GB" sz="9800" dirty="0">
                <a:cs typeface="Arial" panose="020B0604020202020204" pitchFamily="34" charset="0"/>
              </a:rPr>
              <a:t>and re-telling events in a logical sequence</a:t>
            </a:r>
          </a:p>
          <a:p>
            <a:pPr marL="0" indent="0">
              <a:buNone/>
              <a:defRPr/>
            </a:pPr>
            <a:endParaRPr lang="en-GB" sz="9800" dirty="0">
              <a:cs typeface="Arial" panose="020B0604020202020204" pitchFamily="34" charset="0"/>
            </a:endParaRPr>
          </a:p>
          <a:p>
            <a:pPr>
              <a:buFont typeface="Wingdings" panose="05000000000000000000" pitchFamily="2" charset="2"/>
              <a:buChar char="v"/>
              <a:defRPr/>
            </a:pPr>
            <a:r>
              <a:rPr lang="en-GB" sz="9800" dirty="0">
                <a:cs typeface="Arial" panose="020B0604020202020204" pitchFamily="34" charset="0"/>
              </a:rPr>
              <a:t>Difficulties altering the </a:t>
            </a:r>
            <a:r>
              <a:rPr lang="en-GB" sz="9800" b="1" dirty="0">
                <a:solidFill>
                  <a:schemeClr val="tx2">
                    <a:lumMod val="75000"/>
                  </a:schemeClr>
                </a:solidFill>
                <a:cs typeface="Arial" panose="020B0604020202020204" pitchFamily="34" charset="0"/>
              </a:rPr>
              <a:t>register</a:t>
            </a:r>
            <a:r>
              <a:rPr lang="en-GB" sz="9800" b="1" dirty="0">
                <a:cs typeface="Arial" panose="020B0604020202020204" pitchFamily="34" charset="0"/>
              </a:rPr>
              <a:t> </a:t>
            </a:r>
            <a:r>
              <a:rPr lang="en-GB" sz="9800" dirty="0">
                <a:cs typeface="Arial" panose="020B0604020202020204" pitchFamily="34" charset="0"/>
              </a:rPr>
              <a:t>of language used</a:t>
            </a:r>
          </a:p>
          <a:p>
            <a:pPr>
              <a:buFont typeface="Wingdings" panose="05000000000000000000" pitchFamily="2" charset="2"/>
              <a:buChar char="v"/>
              <a:defRPr/>
            </a:pPr>
            <a:endParaRPr lang="en-GB" sz="9800" dirty="0">
              <a:cs typeface="Arial" panose="020B0604020202020204" pitchFamily="34" charset="0"/>
            </a:endParaRPr>
          </a:p>
          <a:p>
            <a:pPr>
              <a:buFont typeface="Wingdings" panose="05000000000000000000" pitchFamily="2" charset="2"/>
              <a:buChar char="v"/>
              <a:defRPr/>
            </a:pPr>
            <a:r>
              <a:rPr lang="en-GB" sz="9800" dirty="0">
                <a:cs typeface="Arial" panose="020B0604020202020204" pitchFamily="34" charset="0"/>
              </a:rPr>
              <a:t>Difficulties with </a:t>
            </a:r>
            <a:r>
              <a:rPr lang="en-GB" sz="9800" b="1" dirty="0">
                <a:solidFill>
                  <a:schemeClr val="tx2">
                    <a:lumMod val="75000"/>
                  </a:schemeClr>
                </a:solidFill>
                <a:cs typeface="Arial" panose="020B0604020202020204" pitchFamily="34" charset="0"/>
              </a:rPr>
              <a:t>working memory and processing speed</a:t>
            </a:r>
          </a:p>
          <a:p>
            <a:pPr>
              <a:buFont typeface="Wingdings" panose="05000000000000000000" pitchFamily="2" charset="2"/>
              <a:buChar char="v"/>
              <a:defRPr/>
            </a:pPr>
            <a:endParaRPr lang="en-GB" sz="9800" dirty="0">
              <a:cs typeface="Arial" panose="020B0604020202020204" pitchFamily="34" charset="0"/>
            </a:endParaRPr>
          </a:p>
          <a:p>
            <a:pPr>
              <a:buFont typeface="Wingdings" panose="05000000000000000000" pitchFamily="2" charset="2"/>
              <a:buChar char="v"/>
              <a:defRPr/>
            </a:pPr>
            <a:r>
              <a:rPr lang="en-GB" sz="9800" dirty="0">
                <a:cs typeface="Arial" panose="020B0604020202020204" pitchFamily="34" charset="0"/>
              </a:rPr>
              <a:t>Difficulties with </a:t>
            </a:r>
            <a:r>
              <a:rPr lang="en-GB" sz="9800" b="1" dirty="0">
                <a:solidFill>
                  <a:schemeClr val="tx2">
                    <a:lumMod val="75000"/>
                  </a:schemeClr>
                </a:solidFill>
                <a:cs typeface="Arial" panose="020B0604020202020204" pitchFamily="34" charset="0"/>
              </a:rPr>
              <a:t>inferring information</a:t>
            </a:r>
          </a:p>
          <a:p>
            <a:pPr>
              <a:defRPr/>
            </a:pPr>
            <a:endParaRPr lang="en-GB" dirty="0">
              <a:cs typeface="Arial" panose="020B0604020202020204" pitchFamily="34" charset="0"/>
            </a:endParaRPr>
          </a:p>
          <a:p>
            <a:pPr marL="0" indent="0">
              <a:buNone/>
              <a:defRPr/>
            </a:pPr>
            <a:endParaRPr lang="en-GB" dirty="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4394C-63E2-446B-9577-833AD3234D8B}"/>
              </a:ext>
            </a:extLst>
          </p:cNvPr>
          <p:cNvSpPr txBox="1"/>
          <p:nvPr/>
        </p:nvSpPr>
        <p:spPr>
          <a:xfrm>
            <a:off x="339047" y="441788"/>
            <a:ext cx="11517331" cy="4832092"/>
          </a:xfrm>
          <a:prstGeom prst="rect">
            <a:avLst/>
          </a:prstGeom>
          <a:noFill/>
        </p:spPr>
        <p:txBody>
          <a:bodyPr wrap="square">
            <a:spAutoFit/>
          </a:bodyPr>
          <a:lstStyle/>
          <a:p>
            <a:r>
              <a:rPr lang="en-US" sz="2800" dirty="0"/>
              <a:t>What is the impact of speech, language and communication needs?</a:t>
            </a:r>
          </a:p>
          <a:p>
            <a:r>
              <a:rPr lang="en-US" sz="2800" dirty="0"/>
              <a:t>The impact of speech, language and communication needs on children will vary according to the severity of the problems, and may affect some or all of the following areas: </a:t>
            </a:r>
          </a:p>
          <a:p>
            <a:r>
              <a:rPr lang="en-US" sz="2800" dirty="0"/>
              <a:t>● social and emotional development;</a:t>
            </a:r>
          </a:p>
          <a:p>
            <a:r>
              <a:rPr lang="en-US" sz="2800" dirty="0"/>
              <a:t>● making friends;</a:t>
            </a:r>
          </a:p>
          <a:p>
            <a:r>
              <a:rPr lang="en-US" sz="2800" dirty="0"/>
              <a:t>● learning appropriate behaviour skills;</a:t>
            </a:r>
          </a:p>
          <a:p>
            <a:r>
              <a:rPr lang="en-US" sz="2800" dirty="0"/>
              <a:t>● accessing play and learning opportunities;</a:t>
            </a:r>
          </a:p>
          <a:p>
            <a:r>
              <a:rPr lang="en-US" sz="2800" dirty="0"/>
              <a:t>● further development of language skills;</a:t>
            </a:r>
          </a:p>
          <a:p>
            <a:r>
              <a:rPr lang="en-US" sz="2800" dirty="0"/>
              <a:t>● development of skills in literacy, mathematics and other areas of the curriculum.</a:t>
            </a:r>
          </a:p>
        </p:txBody>
      </p:sp>
    </p:spTree>
    <p:extLst>
      <p:ext uri="{BB962C8B-B14F-4D97-AF65-F5344CB8AC3E}">
        <p14:creationId xmlns:p14="http://schemas.microsoft.com/office/powerpoint/2010/main" val="22804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5C1A-38F3-4E1A-8FE8-AB9D0968EED9}"/>
              </a:ext>
            </a:extLst>
          </p:cNvPr>
          <p:cNvSpPr>
            <a:spLocks noGrp="1"/>
          </p:cNvSpPr>
          <p:nvPr>
            <p:ph type="title"/>
          </p:nvPr>
        </p:nvSpPr>
        <p:spPr>
          <a:xfrm>
            <a:off x="572493" y="238539"/>
            <a:ext cx="11018520" cy="1434415"/>
          </a:xfrm>
        </p:spPr>
        <p:txBody>
          <a:bodyPr anchor="b">
            <a:normAutofit/>
          </a:bodyPr>
          <a:lstStyle/>
          <a:p>
            <a:r>
              <a:rPr lang="en-GB" sz="5400" b="1"/>
              <a:t>Flourishing Communicators</a:t>
            </a:r>
          </a:p>
        </p:txBody>
      </p:sp>
      <p:graphicFrame>
        <p:nvGraphicFramePr>
          <p:cNvPr id="24" name="Content Placeholder 2">
            <a:extLst>
              <a:ext uri="{FF2B5EF4-FFF2-40B4-BE49-F238E27FC236}">
                <a16:creationId xmlns:a16="http://schemas.microsoft.com/office/drawing/2014/main" id="{D5DC13E3-07D2-5B6F-DF3F-596116E7F97E}"/>
              </a:ext>
            </a:extLst>
          </p:cNvPr>
          <p:cNvGraphicFramePr>
            <a:graphicFrameLocks noGrp="1"/>
          </p:cNvGraphicFramePr>
          <p:nvPr>
            <p:ph idx="1"/>
            <p:extLst>
              <p:ext uri="{D42A27DB-BD31-4B8C-83A1-F6EECF244321}">
                <p14:modId xmlns:p14="http://schemas.microsoft.com/office/powerpoint/2010/main" val="2109776854"/>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7357411-3EFE-B6DE-429B-590431DEBE7B}"/>
              </a:ext>
            </a:extLst>
          </p:cNvPr>
          <p:cNvPicPr>
            <a:picLocks noChangeAspect="1"/>
          </p:cNvPicPr>
          <p:nvPr/>
        </p:nvPicPr>
        <p:blipFill>
          <a:blip r:embed="rId8"/>
          <a:srcRect l="16895" r="3685" b="-3"/>
          <a:stretch/>
        </p:blipFill>
        <p:spPr>
          <a:xfrm>
            <a:off x="7675658" y="2093976"/>
            <a:ext cx="3941064" cy="4096512"/>
          </a:xfrm>
          <a:prstGeom prst="rect">
            <a:avLst/>
          </a:prstGeom>
        </p:spPr>
      </p:pic>
    </p:spTree>
    <p:extLst>
      <p:ext uri="{BB962C8B-B14F-4D97-AF65-F5344CB8AC3E}">
        <p14:creationId xmlns:p14="http://schemas.microsoft.com/office/powerpoint/2010/main" val="204177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2D072D-498D-F4DC-926E-2F6D118A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1C28D-B76E-DAB9-1336-544CBA4EA948}"/>
              </a:ext>
            </a:extLst>
          </p:cNvPr>
          <p:cNvSpPr>
            <a:spLocks noGrp="1"/>
          </p:cNvSpPr>
          <p:nvPr>
            <p:ph type="title"/>
          </p:nvPr>
        </p:nvSpPr>
        <p:spPr>
          <a:xfrm>
            <a:off x="838200" y="557188"/>
            <a:ext cx="10515600" cy="1133499"/>
          </a:xfrm>
        </p:spPr>
        <p:txBody>
          <a:bodyPr>
            <a:normAutofit/>
          </a:bodyPr>
          <a:lstStyle/>
          <a:p>
            <a:pPr algn="ctr"/>
            <a:r>
              <a:rPr lang="en-GB" sz="5200" dirty="0"/>
              <a:t>Word Cloud</a:t>
            </a:r>
          </a:p>
        </p:txBody>
      </p:sp>
      <p:sp>
        <p:nvSpPr>
          <p:cNvPr id="4" name="Content Placeholder 3">
            <a:extLst>
              <a:ext uri="{FF2B5EF4-FFF2-40B4-BE49-F238E27FC236}">
                <a16:creationId xmlns:a16="http://schemas.microsoft.com/office/drawing/2014/main" id="{735BF07B-E8D5-C9F5-392F-1345FFD3BF93}"/>
              </a:ext>
            </a:extLst>
          </p:cNvPr>
          <p:cNvSpPr>
            <a:spLocks noGrp="1"/>
          </p:cNvSpPr>
          <p:nvPr>
            <p:ph idx="1"/>
          </p:nvPr>
        </p:nvSpPr>
        <p:spPr/>
        <p:txBody>
          <a:bodyPr/>
          <a:lstStyle/>
          <a:p>
            <a:r>
              <a:rPr lang="en-US" dirty="0">
                <a:hlinkClick r:id="rId3"/>
              </a:rPr>
              <a:t>Free online word cloud generator and tag cloud creator - WordClouds.co.uk</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285680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D9FF44-ACBF-4E36-AF5B-A4694A038773}"/>
              </a:ext>
            </a:extLst>
          </p:cNvPr>
          <p:cNvPicPr>
            <a:picLocks noGrp="1" noChangeAspect="1"/>
          </p:cNvPicPr>
          <p:nvPr>
            <p:ph idx="1"/>
          </p:nvPr>
        </p:nvPicPr>
        <p:blipFill>
          <a:blip r:embed="rId2"/>
          <a:stretch>
            <a:fillRect/>
          </a:stretch>
        </p:blipFill>
        <p:spPr>
          <a:xfrm>
            <a:off x="3524036" y="5048"/>
            <a:ext cx="5003515" cy="6992449"/>
          </a:xfrm>
          <a:prstGeom prst="rect">
            <a:avLst/>
          </a:prstGeom>
        </p:spPr>
      </p:pic>
      <p:sp>
        <p:nvSpPr>
          <p:cNvPr id="2" name="Oval 1">
            <a:extLst>
              <a:ext uri="{FF2B5EF4-FFF2-40B4-BE49-F238E27FC236}">
                <a16:creationId xmlns:a16="http://schemas.microsoft.com/office/drawing/2014/main" id="{9BC71A6A-CF36-7DE4-4774-29A6B8D4B014}"/>
              </a:ext>
            </a:extLst>
          </p:cNvPr>
          <p:cNvSpPr/>
          <p:nvPr/>
        </p:nvSpPr>
        <p:spPr>
          <a:xfrm>
            <a:off x="2797629" y="576943"/>
            <a:ext cx="6259285" cy="1894114"/>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122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BE9D8-1F21-D8C9-87B8-088B0A320671}"/>
              </a:ext>
            </a:extLst>
          </p:cNvPr>
          <p:cNvPicPr>
            <a:picLocks noChangeAspect="1"/>
          </p:cNvPicPr>
          <p:nvPr/>
        </p:nvPicPr>
        <p:blipFill>
          <a:blip r:embed="rId3"/>
          <a:srcRect t="459"/>
          <a:stretch/>
        </p:blipFill>
        <p:spPr>
          <a:xfrm>
            <a:off x="1" y="10"/>
            <a:ext cx="9669642" cy="6857990"/>
          </a:xfrm>
          <a:prstGeom prst="rect">
            <a:avLst/>
          </a:prstGeom>
        </p:spPr>
      </p:pic>
      <p:sp>
        <p:nvSpPr>
          <p:cNvPr id="2" name="Title 1">
            <a:extLst>
              <a:ext uri="{FF2B5EF4-FFF2-40B4-BE49-F238E27FC236}">
                <a16:creationId xmlns:a16="http://schemas.microsoft.com/office/drawing/2014/main" id="{75F6A476-9CB7-4941-BA5D-B3D994853745}"/>
              </a:ext>
            </a:extLst>
          </p:cNvPr>
          <p:cNvSpPr>
            <a:spLocks noGrp="1"/>
          </p:cNvSpPr>
          <p:nvPr>
            <p:ph type="title"/>
          </p:nvPr>
        </p:nvSpPr>
        <p:spPr>
          <a:xfrm>
            <a:off x="8310403" y="332468"/>
            <a:ext cx="3822189" cy="1899912"/>
          </a:xfrm>
        </p:spPr>
        <p:txBody>
          <a:bodyPr>
            <a:normAutofit fontScale="90000"/>
          </a:bodyPr>
          <a:lstStyle/>
          <a:p>
            <a:r>
              <a:rPr lang="en-GB" sz="4800" b="1" dirty="0">
                <a:solidFill>
                  <a:srgbClr val="009999"/>
                </a:solidFill>
                <a:latin typeface="Century Gothic" panose="020B0502020202020204" pitchFamily="34" charset="0"/>
              </a:rPr>
              <a:t>SLC Universal Provision</a:t>
            </a:r>
          </a:p>
        </p:txBody>
      </p:sp>
      <p:sp>
        <p:nvSpPr>
          <p:cNvPr id="3" name="Content Placeholder 2">
            <a:extLst>
              <a:ext uri="{FF2B5EF4-FFF2-40B4-BE49-F238E27FC236}">
                <a16:creationId xmlns:a16="http://schemas.microsoft.com/office/drawing/2014/main" id="{818DD6EA-4EB2-486F-AA47-B1FDFF07DB4F}"/>
              </a:ext>
            </a:extLst>
          </p:cNvPr>
          <p:cNvSpPr>
            <a:spLocks noGrp="1"/>
          </p:cNvSpPr>
          <p:nvPr>
            <p:ph idx="1"/>
          </p:nvPr>
        </p:nvSpPr>
        <p:spPr>
          <a:xfrm>
            <a:off x="8055428" y="2155371"/>
            <a:ext cx="4020805" cy="4021592"/>
          </a:xfrm>
        </p:spPr>
        <p:txBody>
          <a:bodyPr>
            <a:normAutofit/>
          </a:bodyPr>
          <a:lstStyle/>
          <a:p>
            <a:r>
              <a:rPr lang="en-GB" sz="4000" dirty="0">
                <a:latin typeface="Century Gothic" panose="020B0502020202020204" pitchFamily="34" charset="0"/>
              </a:rPr>
              <a:t>Environment</a:t>
            </a:r>
          </a:p>
          <a:p>
            <a:r>
              <a:rPr lang="en-GB" sz="4000" dirty="0">
                <a:latin typeface="Century Gothic" panose="020B0502020202020204" pitchFamily="34" charset="0"/>
              </a:rPr>
              <a:t>Opportunities</a:t>
            </a:r>
          </a:p>
          <a:p>
            <a:r>
              <a:rPr lang="en-GB" sz="4000" dirty="0">
                <a:latin typeface="Century Gothic" panose="020B0502020202020204" pitchFamily="34" charset="0"/>
              </a:rPr>
              <a:t>Interactions</a:t>
            </a:r>
          </a:p>
          <a:p>
            <a:endParaRPr lang="en-GB" sz="2000" dirty="0"/>
          </a:p>
        </p:txBody>
      </p:sp>
    </p:spTree>
    <p:extLst>
      <p:ext uri="{BB962C8B-B14F-4D97-AF65-F5344CB8AC3E}">
        <p14:creationId xmlns:p14="http://schemas.microsoft.com/office/powerpoint/2010/main" val="17258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88AB13-0CB6-0BE1-F52F-3A77DFC38A37}"/>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5200" b="1" dirty="0"/>
              <a:t>Language Learning Environment</a:t>
            </a:r>
          </a:p>
        </p:txBody>
      </p:sp>
      <p:pic>
        <p:nvPicPr>
          <p:cNvPr id="5" name="Content Placeholder 4" descr="A screenshot of a survey&#10;&#10;AI-generated content may be incorrect.">
            <a:extLst>
              <a:ext uri="{FF2B5EF4-FFF2-40B4-BE49-F238E27FC236}">
                <a16:creationId xmlns:a16="http://schemas.microsoft.com/office/drawing/2014/main" id="{3F3E15E7-6FD2-1A19-B727-A77626682309}"/>
              </a:ext>
            </a:extLst>
          </p:cNvPr>
          <p:cNvPicPr>
            <a:picLocks noGrp="1" noChangeAspect="1"/>
          </p:cNvPicPr>
          <p:nvPr>
            <p:ph idx="1"/>
          </p:nvPr>
        </p:nvPicPr>
        <p:blipFill>
          <a:blip r:embed="rId3"/>
          <a:stretch>
            <a:fillRect/>
          </a:stretch>
        </p:blipFill>
        <p:spPr>
          <a:xfrm>
            <a:off x="-51641" y="2862943"/>
            <a:ext cx="6467151" cy="2910216"/>
          </a:xfrm>
          <a:prstGeom prst="rect">
            <a:avLst/>
          </a:prstGeom>
        </p:spPr>
      </p:pic>
      <p:pic>
        <p:nvPicPr>
          <p:cNvPr id="9" name="Picture 8" descr="A yellow and white checklist with black text&#10;&#10;AI-generated content may be incorrect.">
            <a:extLst>
              <a:ext uri="{FF2B5EF4-FFF2-40B4-BE49-F238E27FC236}">
                <a16:creationId xmlns:a16="http://schemas.microsoft.com/office/drawing/2014/main" id="{3DA57C80-BBEB-A353-4444-25F97E69459C}"/>
              </a:ext>
            </a:extLst>
          </p:cNvPr>
          <p:cNvPicPr>
            <a:picLocks noChangeAspect="1"/>
          </p:cNvPicPr>
          <p:nvPr/>
        </p:nvPicPr>
        <p:blipFill>
          <a:blip r:embed="rId4"/>
          <a:stretch>
            <a:fillRect/>
          </a:stretch>
        </p:blipFill>
        <p:spPr>
          <a:xfrm>
            <a:off x="6585616" y="2739951"/>
            <a:ext cx="5531199" cy="3346376"/>
          </a:xfrm>
          <a:prstGeom prst="rect">
            <a:avLst/>
          </a:prstGeom>
        </p:spPr>
      </p:pic>
    </p:spTree>
    <p:extLst>
      <p:ext uri="{BB962C8B-B14F-4D97-AF65-F5344CB8AC3E}">
        <p14:creationId xmlns:p14="http://schemas.microsoft.com/office/powerpoint/2010/main" val="290169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E08F2-2812-10F1-7DA6-89FD961D5471}"/>
              </a:ext>
            </a:extLst>
          </p:cNvPr>
          <p:cNvSpPr txBox="1"/>
          <p:nvPr/>
        </p:nvSpPr>
        <p:spPr>
          <a:xfrm>
            <a:off x="500742" y="347387"/>
            <a:ext cx="8773885" cy="61632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Aims</a:t>
            </a:r>
            <a:r>
              <a:rPr lang="en-GB" sz="36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457200" indent="-457200" algn="l">
              <a:spcBef>
                <a:spcPts val="300"/>
              </a:spcBef>
              <a:spcAft>
                <a:spcPts val="600"/>
              </a:spcAft>
              <a:buFont typeface="Arial" panose="020B0604020202020204" pitchFamily="34" charset="0"/>
              <a:buChar char="•"/>
            </a:pPr>
            <a:r>
              <a:rPr lang="en-GB" sz="2800" b="1" i="0" dirty="0">
                <a:effectLst/>
                <a:latin typeface="Arial" panose="020B0604020202020204" pitchFamily="34" charset="0"/>
                <a:cs typeface="Arial" panose="020B0604020202020204" pitchFamily="34" charset="0"/>
              </a:rPr>
              <a:t>Promote awareness of the critical role speech and language development plays in every child’s learning journey across the school.</a:t>
            </a:r>
          </a:p>
          <a:p>
            <a:pPr marL="457200" indent="-457200" algn="l">
              <a:spcBef>
                <a:spcPts val="300"/>
              </a:spcBef>
              <a:spcAft>
                <a:spcPts val="600"/>
              </a:spcAft>
              <a:buFont typeface="Arial" panose="020B0604020202020204" pitchFamily="34" charset="0"/>
              <a:buChar char="•"/>
            </a:pPr>
            <a:endParaRPr lang="en-GB" sz="2800" b="0" i="0" dirty="0">
              <a:effectLst/>
              <a:latin typeface="Arial" panose="020B0604020202020204" pitchFamily="34" charset="0"/>
              <a:cs typeface="Arial" panose="020B0604020202020204" pitchFamily="34" charset="0"/>
            </a:endParaRPr>
          </a:p>
          <a:p>
            <a:pPr marL="457200" indent="-457200" algn="l">
              <a:spcBef>
                <a:spcPts val="300"/>
              </a:spcBef>
              <a:spcAft>
                <a:spcPts val="600"/>
              </a:spcAft>
              <a:buFont typeface="Arial" panose="020B0604020202020204" pitchFamily="34" charset="0"/>
              <a:buChar char="•"/>
            </a:pPr>
            <a:r>
              <a:rPr lang="en-GB" sz="2800" b="1" i="0" dirty="0">
                <a:effectLst/>
                <a:latin typeface="Arial" panose="020B0604020202020204" pitchFamily="34" charset="0"/>
                <a:cs typeface="Arial" panose="020B0604020202020204" pitchFamily="34" charset="0"/>
              </a:rPr>
              <a:t>Provide staff with practical knowledge and strategies to enhance Universal Provision for speech and language support.</a:t>
            </a:r>
          </a:p>
          <a:p>
            <a:pPr marL="457200" indent="-457200" algn="l">
              <a:spcBef>
                <a:spcPts val="300"/>
              </a:spcBef>
              <a:spcAft>
                <a:spcPts val="600"/>
              </a:spcAft>
              <a:buFont typeface="Arial" panose="020B0604020202020204" pitchFamily="34" charset="0"/>
              <a:buChar char="•"/>
            </a:pPr>
            <a:endParaRPr lang="en-GB" sz="2800" b="0" i="0" dirty="0">
              <a:effectLst/>
              <a:latin typeface="Arial" panose="020B0604020202020204" pitchFamily="34" charset="0"/>
              <a:cs typeface="Arial" panose="020B0604020202020204" pitchFamily="34" charset="0"/>
            </a:endParaRPr>
          </a:p>
          <a:p>
            <a:pPr marL="457200" indent="-457200" algn="l">
              <a:spcBef>
                <a:spcPts val="300"/>
              </a:spcBef>
              <a:spcAft>
                <a:spcPts val="600"/>
              </a:spcAft>
              <a:buFont typeface="Arial" panose="020B0604020202020204" pitchFamily="34" charset="0"/>
              <a:buChar char="•"/>
            </a:pPr>
            <a:r>
              <a:rPr lang="en-GB" sz="2800" b="1" i="0" dirty="0">
                <a:effectLst/>
                <a:latin typeface="Arial" panose="020B0604020202020204" pitchFamily="34" charset="0"/>
                <a:cs typeface="Arial" panose="020B0604020202020204" pitchFamily="34" charset="0"/>
              </a:rPr>
              <a:t>Foster strong partnerships with families to collaboratively support children’s communication development.</a:t>
            </a:r>
            <a:endParaRPr lang="en-GB"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547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4463-B4C9-2CA3-055F-42D6044A24A7}"/>
              </a:ext>
            </a:extLst>
          </p:cNvPr>
          <p:cNvSpPr>
            <a:spLocks noGrp="1"/>
          </p:cNvSpPr>
          <p:nvPr>
            <p:ph type="title"/>
          </p:nvPr>
        </p:nvSpPr>
        <p:spPr>
          <a:xfrm>
            <a:off x="1001684" y="170412"/>
            <a:ext cx="10178934" cy="1328730"/>
          </a:xfrm>
        </p:spPr>
        <p:txBody>
          <a:bodyPr vert="horz" lIns="91440" tIns="45720" rIns="91440" bIns="45720" rtlCol="0" anchor="b">
            <a:normAutofit fontScale="90000"/>
          </a:bodyPr>
          <a:lstStyle/>
          <a:p>
            <a:pPr algn="ctr"/>
            <a:r>
              <a:rPr lang="en-US" sz="5200" b="1" kern="1200" dirty="0">
                <a:solidFill>
                  <a:schemeClr val="tx1"/>
                </a:solidFill>
                <a:latin typeface="+mj-lt"/>
                <a:ea typeface="+mj-ea"/>
                <a:cs typeface="+mj-cs"/>
              </a:rPr>
              <a:t>Language Learning Opportunities</a:t>
            </a:r>
          </a:p>
        </p:txBody>
      </p:sp>
      <p:pic>
        <p:nvPicPr>
          <p:cNvPr id="5" name="Content Placeholder 4">
            <a:extLst>
              <a:ext uri="{FF2B5EF4-FFF2-40B4-BE49-F238E27FC236}">
                <a16:creationId xmlns:a16="http://schemas.microsoft.com/office/drawing/2014/main" id="{47EEBF8C-793A-4A8D-6592-FC513EFF980C}"/>
              </a:ext>
            </a:extLst>
          </p:cNvPr>
          <p:cNvPicPr>
            <a:picLocks noGrp="1" noChangeAspect="1"/>
          </p:cNvPicPr>
          <p:nvPr>
            <p:ph idx="1"/>
          </p:nvPr>
        </p:nvPicPr>
        <p:blipFill>
          <a:blip r:embed="rId3"/>
          <a:srcRect l="6059" r="17116" b="-1"/>
          <a:stretch/>
        </p:blipFill>
        <p:spPr>
          <a:xfrm>
            <a:off x="198741" y="2410448"/>
            <a:ext cx="5803323" cy="3890357"/>
          </a:xfrm>
          <a:prstGeom prst="rect">
            <a:avLst/>
          </a:prstGeom>
        </p:spPr>
      </p:pic>
      <p:pic>
        <p:nvPicPr>
          <p:cNvPr id="7" name="Picture 6">
            <a:extLst>
              <a:ext uri="{FF2B5EF4-FFF2-40B4-BE49-F238E27FC236}">
                <a16:creationId xmlns:a16="http://schemas.microsoft.com/office/drawing/2014/main" id="{E328C2B4-572F-9A85-BA2A-B246F14F3DB0}"/>
              </a:ext>
            </a:extLst>
          </p:cNvPr>
          <p:cNvPicPr>
            <a:picLocks noChangeAspect="1"/>
          </p:cNvPicPr>
          <p:nvPr/>
        </p:nvPicPr>
        <p:blipFill>
          <a:blip r:embed="rId4"/>
          <a:srcRect r="3785" b="1"/>
          <a:stretch/>
        </p:blipFill>
        <p:spPr>
          <a:xfrm>
            <a:off x="6189934" y="2410448"/>
            <a:ext cx="5803323" cy="3890357"/>
          </a:xfrm>
          <a:prstGeom prst="rect">
            <a:avLst/>
          </a:prstGeom>
        </p:spPr>
      </p:pic>
    </p:spTree>
    <p:extLst>
      <p:ext uri="{BB962C8B-B14F-4D97-AF65-F5344CB8AC3E}">
        <p14:creationId xmlns:p14="http://schemas.microsoft.com/office/powerpoint/2010/main" val="390440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63E4-EDEA-D1E6-0E34-B33C05AC5922}"/>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5200" b="1" dirty="0"/>
              <a:t>Language Learning Interactions</a:t>
            </a:r>
          </a:p>
        </p:txBody>
      </p:sp>
      <p:pic>
        <p:nvPicPr>
          <p:cNvPr id="5" name="Content Placeholder 4">
            <a:extLst>
              <a:ext uri="{FF2B5EF4-FFF2-40B4-BE49-F238E27FC236}">
                <a16:creationId xmlns:a16="http://schemas.microsoft.com/office/drawing/2014/main" id="{573067D5-8195-22B6-73EE-69051A777109}"/>
              </a:ext>
            </a:extLst>
          </p:cNvPr>
          <p:cNvPicPr>
            <a:picLocks noGrp="1" noChangeAspect="1"/>
          </p:cNvPicPr>
          <p:nvPr>
            <p:ph idx="1"/>
          </p:nvPr>
        </p:nvPicPr>
        <p:blipFill>
          <a:blip r:embed="rId3"/>
          <a:stretch>
            <a:fillRect/>
          </a:stretch>
        </p:blipFill>
        <p:spPr>
          <a:xfrm>
            <a:off x="654019" y="2766572"/>
            <a:ext cx="5828261" cy="3336678"/>
          </a:xfrm>
          <a:prstGeom prst="rect">
            <a:avLst/>
          </a:prstGeom>
        </p:spPr>
      </p:pic>
      <p:pic>
        <p:nvPicPr>
          <p:cNvPr id="7" name="Picture 6">
            <a:extLst>
              <a:ext uri="{FF2B5EF4-FFF2-40B4-BE49-F238E27FC236}">
                <a16:creationId xmlns:a16="http://schemas.microsoft.com/office/drawing/2014/main" id="{351A5CEB-AFAB-27C5-90FE-176846468D9C}"/>
              </a:ext>
            </a:extLst>
          </p:cNvPr>
          <p:cNvPicPr>
            <a:picLocks noChangeAspect="1"/>
          </p:cNvPicPr>
          <p:nvPr/>
        </p:nvPicPr>
        <p:blipFill>
          <a:blip r:embed="rId4"/>
          <a:stretch>
            <a:fillRect/>
          </a:stretch>
        </p:blipFill>
        <p:spPr>
          <a:xfrm>
            <a:off x="6721259" y="2413380"/>
            <a:ext cx="5228713" cy="3346376"/>
          </a:xfrm>
          <a:prstGeom prst="rect">
            <a:avLst/>
          </a:prstGeom>
        </p:spPr>
      </p:pic>
    </p:spTree>
    <p:extLst>
      <p:ext uri="{BB962C8B-B14F-4D97-AF65-F5344CB8AC3E}">
        <p14:creationId xmlns:p14="http://schemas.microsoft.com/office/powerpoint/2010/main" val="2455134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092F-E21F-D055-2A9E-88E14DDA8516}"/>
              </a:ext>
            </a:extLst>
          </p:cNvPr>
          <p:cNvSpPr>
            <a:spLocks noGrp="1"/>
          </p:cNvSpPr>
          <p:nvPr>
            <p:ph type="title"/>
          </p:nvPr>
        </p:nvSpPr>
        <p:spPr>
          <a:xfrm>
            <a:off x="686834" y="1153572"/>
            <a:ext cx="3200400" cy="4461163"/>
          </a:xfrm>
        </p:spPr>
        <p:txBody>
          <a:bodyPr>
            <a:normAutofit/>
          </a:bodyPr>
          <a:lstStyle/>
          <a:p>
            <a:r>
              <a:rPr lang="en-GB">
                <a:solidFill>
                  <a:srgbClr val="FFFFFF"/>
                </a:solidFill>
              </a:rPr>
              <a:t>School and Family Collaborative Practice</a:t>
            </a:r>
          </a:p>
        </p:txBody>
      </p:sp>
      <p:sp>
        <p:nvSpPr>
          <p:cNvPr id="3" name="Content Placeholder 2">
            <a:extLst>
              <a:ext uri="{FF2B5EF4-FFF2-40B4-BE49-F238E27FC236}">
                <a16:creationId xmlns:a16="http://schemas.microsoft.com/office/drawing/2014/main" id="{3CAFE986-6B99-D9DD-0F4A-D20F997B3BB4}"/>
              </a:ext>
            </a:extLst>
          </p:cNvPr>
          <p:cNvSpPr>
            <a:spLocks noGrp="1"/>
          </p:cNvSpPr>
          <p:nvPr>
            <p:ph idx="1"/>
          </p:nvPr>
        </p:nvSpPr>
        <p:spPr>
          <a:xfrm>
            <a:off x="4447308" y="591344"/>
            <a:ext cx="6906491" cy="5585619"/>
          </a:xfrm>
        </p:spPr>
        <p:txBody>
          <a:bodyPr anchor="ctr">
            <a:normAutofit/>
          </a:bodyPr>
          <a:lstStyle/>
          <a:p>
            <a:r>
              <a:rPr lang="en-GB" dirty="0"/>
              <a:t>What would you wish ALL parents did at home for their children?</a:t>
            </a:r>
          </a:p>
          <a:p>
            <a:r>
              <a:rPr lang="en-GB" dirty="0"/>
              <a:t>How do you remind parents of this?</a:t>
            </a:r>
          </a:p>
          <a:p>
            <a:r>
              <a:rPr lang="en-GB" dirty="0"/>
              <a:t>Parents collaborating to support each other</a:t>
            </a:r>
          </a:p>
          <a:p>
            <a:r>
              <a:rPr lang="en-GB" dirty="0"/>
              <a:t>How would you help all families to access information about this if their support networks are limited?</a:t>
            </a:r>
          </a:p>
          <a:p>
            <a:r>
              <a:rPr lang="en-GB" dirty="0"/>
              <a:t>Coffee Mornings</a:t>
            </a:r>
          </a:p>
          <a:p>
            <a:r>
              <a:rPr lang="en-GB" dirty="0"/>
              <a:t>Trainings</a:t>
            </a:r>
          </a:p>
          <a:p>
            <a:r>
              <a:rPr lang="en-GB" dirty="0"/>
              <a:t>Posters/Display</a:t>
            </a:r>
          </a:p>
          <a:p>
            <a:r>
              <a:rPr lang="en-GB" dirty="0"/>
              <a:t>Resources</a:t>
            </a:r>
          </a:p>
        </p:txBody>
      </p:sp>
    </p:spTree>
    <p:extLst>
      <p:ext uri="{BB962C8B-B14F-4D97-AF65-F5344CB8AC3E}">
        <p14:creationId xmlns:p14="http://schemas.microsoft.com/office/powerpoint/2010/main" val="429310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Aims and Objectives (Expanded)</a:t>
            </a:r>
          </a:p>
        </p:txBody>
      </p:sp>
      <p:sp>
        <p:nvSpPr>
          <p:cNvPr id="3" name="Content Placeholder 2"/>
          <p:cNvSpPr>
            <a:spLocks noGrp="1"/>
          </p:cNvSpPr>
          <p:nvPr>
            <p:ph idx="1"/>
          </p:nvPr>
        </p:nvSpPr>
        <p:spPr/>
        <p:txBody>
          <a:bodyPr/>
          <a:lstStyle/>
          <a:p>
            <a:r>
              <a:t>Understand the importance of SLC development.</a:t>
            </a:r>
          </a:p>
          <a:p>
            <a:r>
              <a:t>Recognize signs of SLCN in the classroom.</a:t>
            </a:r>
          </a:p>
          <a:p>
            <a:r>
              <a:t>Explore the impact of SLCN on learning and wellbeing.</a:t>
            </a:r>
          </a:p>
          <a:p>
            <a:r>
              <a:t>Learn how to use the Better Communication 2012 audit tool.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Better Communication 2012 Audit Tool</a:t>
            </a:r>
          </a:p>
        </p:txBody>
      </p:sp>
      <p:sp>
        <p:nvSpPr>
          <p:cNvPr id="3" name="Content Placeholder 2"/>
          <p:cNvSpPr>
            <a:spLocks noGrp="1"/>
          </p:cNvSpPr>
          <p:nvPr>
            <p:ph idx="1"/>
          </p:nvPr>
        </p:nvSpPr>
        <p:spPr/>
        <p:txBody>
          <a:bodyPr/>
          <a:lstStyle/>
          <a:p>
            <a:r>
              <a:t>Brief overview of the tool.</a:t>
            </a:r>
          </a:p>
          <a:p>
            <a:r>
              <a:t>How to use it in practice.</a:t>
            </a:r>
          </a:p>
          <a:p>
            <a:r>
              <a:t>Example audit questions.</a:t>
            </a:r>
          </a:p>
          <a:p>
            <a:r>
              <a:t>How to interpret results and plan 'Quick Wins'.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Study or Scenario</a:t>
            </a:r>
          </a:p>
        </p:txBody>
      </p:sp>
      <p:sp>
        <p:nvSpPr>
          <p:cNvPr id="3" name="Content Placeholder 2"/>
          <p:cNvSpPr>
            <a:spLocks noGrp="1"/>
          </p:cNvSpPr>
          <p:nvPr>
            <p:ph idx="1"/>
          </p:nvPr>
        </p:nvSpPr>
        <p:spPr/>
        <p:txBody>
          <a:bodyPr/>
          <a:lstStyle/>
          <a:p>
            <a:r>
              <a:t>Present a short case study of a child with SLCN.</a:t>
            </a:r>
          </a:p>
          <a:p>
            <a:r>
              <a:t>Ask participants to identify needs and suggest universal strategies.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Universal Strategies</a:t>
            </a:r>
          </a:p>
        </p:txBody>
      </p:sp>
      <p:sp>
        <p:nvSpPr>
          <p:cNvPr id="3" name="Content Placeholder 2"/>
          <p:cNvSpPr>
            <a:spLocks noGrp="1"/>
          </p:cNvSpPr>
          <p:nvPr>
            <p:ph idx="1"/>
          </p:nvPr>
        </p:nvSpPr>
        <p:spPr/>
        <p:txBody>
          <a:bodyPr/>
          <a:lstStyle/>
          <a:p>
            <a:r>
              <a:t>Visual timetables</a:t>
            </a:r>
          </a:p>
          <a:p>
            <a:r>
              <a:t>Pre-teaching vocabulary</a:t>
            </a:r>
          </a:p>
          <a:p>
            <a:r>
              <a:t>Adult modeling of language</a:t>
            </a:r>
          </a:p>
          <a:p>
            <a:r>
              <a:t>Reducing background noise</a:t>
            </a:r>
          </a:p>
          <a:p>
            <a:r>
              <a:t>Giving processing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Reflection and Action Planning</a:t>
            </a:r>
          </a:p>
        </p:txBody>
      </p:sp>
      <p:sp>
        <p:nvSpPr>
          <p:cNvPr id="3" name="Content Placeholder 2"/>
          <p:cNvSpPr>
            <a:spLocks noGrp="1"/>
          </p:cNvSpPr>
          <p:nvPr>
            <p:ph idx="1"/>
          </p:nvPr>
        </p:nvSpPr>
        <p:spPr/>
        <p:txBody>
          <a:bodyPr/>
          <a:lstStyle/>
          <a:p>
            <a:r>
              <a:t>What will you take back to your setting?</a:t>
            </a:r>
          </a:p>
          <a:p>
            <a:r>
              <a:t>What one thing will you try/change?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6F96228A-B018-DBBF-B1E6-A5B6B387137C}"/>
              </a:ext>
            </a:extLst>
          </p:cNvPr>
          <p:cNvSpPr>
            <a:spLocks noGrp="1"/>
          </p:cNvSpPr>
          <p:nvPr>
            <p:ph type="title"/>
          </p:nvPr>
        </p:nvSpPr>
        <p:spPr>
          <a:xfrm>
            <a:off x="995621" y="29931"/>
            <a:ext cx="8288032" cy="1096316"/>
          </a:xfrm>
        </p:spPr>
        <p:txBody>
          <a:bodyPr vert="horz" lIns="91440" tIns="45720" rIns="91440" bIns="45720" rtlCol="0" anchor="b">
            <a:normAutofit/>
          </a:bodyPr>
          <a:lstStyle/>
          <a:p>
            <a:pPr algn="ctr">
              <a:lnSpc>
                <a:spcPct val="90000"/>
              </a:lnSpc>
            </a:pPr>
            <a:r>
              <a:rPr lang="en-US" sz="1900" kern="1200" dirty="0">
                <a:solidFill>
                  <a:schemeClr val="accent1"/>
                </a:solidFill>
                <a:latin typeface="+mj-lt"/>
                <a:ea typeface="+mj-ea"/>
                <a:cs typeface="+mj-cs"/>
              </a:rPr>
              <a:t>Parent and Family collaboration.</a:t>
            </a:r>
            <a:br>
              <a:rPr lang="en-US" sz="1900" kern="1200" dirty="0">
                <a:solidFill>
                  <a:schemeClr val="accent1"/>
                </a:solidFill>
                <a:latin typeface="+mj-lt"/>
                <a:ea typeface="+mj-ea"/>
                <a:cs typeface="+mj-cs"/>
              </a:rPr>
            </a:br>
            <a:r>
              <a:rPr lang="en-US" sz="1900" kern="1200" dirty="0">
                <a:solidFill>
                  <a:schemeClr val="accent1"/>
                </a:solidFill>
                <a:latin typeface="+mj-lt"/>
                <a:ea typeface="+mj-ea"/>
                <a:cs typeface="+mj-cs"/>
              </a:rPr>
              <a:t>Parent workshops-How to support speech and language at home.</a:t>
            </a:r>
            <a:br>
              <a:rPr lang="en-US" sz="1900" kern="1200" dirty="0">
                <a:solidFill>
                  <a:schemeClr val="accent1"/>
                </a:solidFill>
                <a:latin typeface="+mj-lt"/>
                <a:ea typeface="+mj-ea"/>
                <a:cs typeface="+mj-cs"/>
              </a:rPr>
            </a:br>
            <a:endParaRPr lang="en-US" sz="1900" kern="1200" dirty="0">
              <a:solidFill>
                <a:schemeClr val="accent1"/>
              </a:solidFill>
              <a:latin typeface="+mj-lt"/>
              <a:ea typeface="+mj-ea"/>
              <a:cs typeface="+mj-cs"/>
            </a:endParaRPr>
          </a:p>
        </p:txBody>
      </p:sp>
      <p:pic>
        <p:nvPicPr>
          <p:cNvPr id="4" name="Online Media 3" title="Adorable moment of father and toddler having conversation | ABC News">
            <a:hlinkClick r:id="" action="ppaction://media"/>
            <a:extLst>
              <a:ext uri="{FF2B5EF4-FFF2-40B4-BE49-F238E27FC236}">
                <a16:creationId xmlns:a16="http://schemas.microsoft.com/office/drawing/2014/main" id="{789854A1-D24A-0031-8ED1-7CDEF43813F6}"/>
              </a:ext>
            </a:extLst>
          </p:cNvPr>
          <p:cNvPicPr>
            <a:picLocks noRot="1" noChangeAspect="1"/>
          </p:cNvPicPr>
          <p:nvPr>
            <a:videoFile r:link="rId1"/>
          </p:nvPr>
        </p:nvPicPr>
        <p:blipFill>
          <a:blip r:embed="rId3"/>
          <a:stretch>
            <a:fillRect/>
          </a:stretch>
        </p:blipFill>
        <p:spPr>
          <a:xfrm>
            <a:off x="823707" y="1398275"/>
            <a:ext cx="9354436" cy="5285257"/>
          </a:xfrm>
          <a:prstGeom prst="rect">
            <a:avLst/>
          </a:prstGeom>
        </p:spPr>
      </p:pic>
    </p:spTree>
    <p:extLst>
      <p:ext uri="{BB962C8B-B14F-4D97-AF65-F5344CB8AC3E}">
        <p14:creationId xmlns:p14="http://schemas.microsoft.com/office/powerpoint/2010/main" val="41059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Thank You &amp; Next Steps</a:t>
            </a:r>
          </a:p>
        </p:txBody>
      </p:sp>
      <p:sp>
        <p:nvSpPr>
          <p:cNvPr id="3" name="Content Placeholder 2"/>
          <p:cNvSpPr>
            <a:spLocks noGrp="1"/>
          </p:cNvSpPr>
          <p:nvPr>
            <p:ph idx="1"/>
          </p:nvPr>
        </p:nvSpPr>
        <p:spPr/>
        <p:txBody>
          <a:bodyPr/>
          <a:lstStyle/>
          <a:p>
            <a:r>
              <a:t>Contact info</a:t>
            </a:r>
          </a:p>
          <a:p>
            <a:r>
              <a:t>Further reading/resources</a:t>
            </a:r>
          </a:p>
          <a:p>
            <a:r>
              <a:t>Invite feedback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6779F-CCB2-A2BD-E3D1-B780A0E037CD}"/>
              </a:ext>
            </a:extLst>
          </p:cNvPr>
          <p:cNvSpPr txBox="1"/>
          <p:nvPr/>
        </p:nvSpPr>
        <p:spPr>
          <a:xfrm>
            <a:off x="263978" y="0"/>
            <a:ext cx="11416394" cy="5909310"/>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Objectives</a:t>
            </a:r>
            <a:endParaRPr lang="en-GB" sz="32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lgn="l">
              <a:spcBef>
                <a:spcPts val="300"/>
              </a:spcBef>
              <a:spcAft>
                <a:spcPts val="600"/>
              </a:spcAft>
              <a:buFont typeface="Arial" panose="020B0604020202020204" pitchFamily="34" charset="0"/>
              <a:buChar char="•"/>
            </a:pPr>
            <a:r>
              <a:rPr lang="en-GB" sz="2400" b="1" i="0" dirty="0">
                <a:effectLst/>
                <a:latin typeface="Arial" panose="020B0604020202020204" pitchFamily="34" charset="0"/>
                <a:cs typeface="Arial" panose="020B0604020202020204" pitchFamily="34" charset="0"/>
              </a:rPr>
              <a:t>Summarise the key findings and recommendations from the Bercow Review (2008/2018)-</a:t>
            </a:r>
            <a:r>
              <a:rPr lang="en-GB" sz="2400" i="0" dirty="0">
                <a:effectLst/>
                <a:latin typeface="Arial" panose="020B0604020202020204" pitchFamily="34" charset="0"/>
                <a:cs typeface="Arial" panose="020B0604020202020204" pitchFamily="34" charset="0"/>
              </a:rPr>
              <a:t>understand their implications for current school practice</a:t>
            </a:r>
          </a:p>
          <a:p>
            <a:pPr marL="342900" indent="-342900" algn="l">
              <a:spcBef>
                <a:spcPts val="300"/>
              </a:spcBef>
              <a:spcAft>
                <a:spcPts val="600"/>
              </a:spcAft>
              <a:buFont typeface="Arial" panose="020B0604020202020204" pitchFamily="34" charset="0"/>
              <a:buChar char="•"/>
            </a:pPr>
            <a:r>
              <a:rPr lang="en-GB" sz="2400" b="1" i="0" dirty="0">
                <a:effectLst/>
                <a:latin typeface="Arial" panose="020B0604020202020204" pitchFamily="34" charset="0"/>
                <a:cs typeface="Arial" panose="020B0604020202020204" pitchFamily="34" charset="0"/>
              </a:rPr>
              <a:t>Identify what constitutes effective universa</a:t>
            </a:r>
            <a:r>
              <a:rPr lang="en-GB" sz="2400" b="1" dirty="0">
                <a:latin typeface="Arial" panose="020B0604020202020204" pitchFamily="34" charset="0"/>
                <a:cs typeface="Arial" panose="020B0604020202020204" pitchFamily="34" charset="0"/>
              </a:rPr>
              <a:t>l provision for SLCN</a:t>
            </a:r>
            <a:r>
              <a:rPr lang="en-GB" sz="2400" dirty="0">
                <a:latin typeface="Arial" panose="020B0604020202020204" pitchFamily="34" charset="0"/>
                <a:cs typeface="Arial" panose="020B0604020202020204" pitchFamily="34" charset="0"/>
              </a:rPr>
              <a:t>-reflect on current practice in own settings.  Explore practical strategies to support SLCN in the classroom through quality first teaching.</a:t>
            </a:r>
            <a:endParaRPr lang="en-GB" sz="2400" i="0" dirty="0">
              <a:effectLst/>
              <a:latin typeface="Arial" panose="020B0604020202020204" pitchFamily="34" charset="0"/>
              <a:cs typeface="Arial" panose="020B0604020202020204" pitchFamily="34" charset="0"/>
            </a:endParaRPr>
          </a:p>
          <a:p>
            <a:pPr marL="342900" indent="-342900" algn="l">
              <a:spcBef>
                <a:spcPts val="300"/>
              </a:spcBef>
              <a:spcAft>
                <a:spcPts val="600"/>
              </a:spcAft>
              <a:buFont typeface="Arial" panose="020B0604020202020204" pitchFamily="34" charset="0"/>
              <a:buChar char="•"/>
            </a:pPr>
            <a:r>
              <a:rPr lang="en-GB" sz="2400" b="1" i="0" dirty="0">
                <a:effectLst/>
                <a:latin typeface="Arial" panose="020B0604020202020204" pitchFamily="34" charset="0"/>
                <a:cs typeface="Arial" panose="020B0604020202020204" pitchFamily="34" charset="0"/>
              </a:rPr>
              <a:t>Carry out an SLCN environment audit in their classroom or school</a:t>
            </a:r>
            <a:r>
              <a:rPr lang="en-GB" sz="2400" dirty="0">
                <a:latin typeface="Arial" panose="020B0604020202020204" pitchFamily="34" charset="0"/>
                <a:cs typeface="Arial" panose="020B0604020202020204" pitchFamily="34" charset="0"/>
              </a:rPr>
              <a:t>-Using the Better Communication Research Programme (2012) observation tool</a:t>
            </a:r>
            <a:r>
              <a:rPr lang="en-GB" sz="2400" b="1" dirty="0">
                <a:latin typeface="Arial" panose="020B0604020202020204" pitchFamily="34" charset="0"/>
                <a:cs typeface="Arial" panose="020B0604020202020204" pitchFamily="34" charset="0"/>
              </a:rPr>
              <a:t>.</a:t>
            </a:r>
          </a:p>
          <a:p>
            <a:pPr marL="342900" indent="-342900" algn="l">
              <a:spcBef>
                <a:spcPts val="300"/>
              </a:spcBef>
              <a:spcAft>
                <a:spcPts val="600"/>
              </a:spcAft>
              <a:buFont typeface="Arial" panose="020B0604020202020204" pitchFamily="34" charset="0"/>
              <a:buChar char="•"/>
            </a:pPr>
            <a:r>
              <a:rPr lang="en-GB" sz="2400" b="1" dirty="0">
                <a:latin typeface="Arial" panose="020B0604020202020204" pitchFamily="34" charset="0"/>
                <a:cs typeface="Arial" panose="020B0604020202020204" pitchFamily="34" charset="0"/>
              </a:rPr>
              <a:t>Better understand the difference between Speech, Language and Communication Difficulties.</a:t>
            </a:r>
          </a:p>
          <a:p>
            <a:pPr marL="342900" indent="-342900" algn="l">
              <a:spcBef>
                <a:spcPts val="300"/>
              </a:spcBef>
              <a:spcAft>
                <a:spcPts val="600"/>
              </a:spcAft>
              <a:buFont typeface="Arial" panose="020B0604020202020204" pitchFamily="34" charset="0"/>
              <a:buChar char="•"/>
            </a:pPr>
            <a:r>
              <a:rPr lang="en-GB" sz="2400" b="1" dirty="0">
                <a:latin typeface="Arial" panose="020B0604020202020204" pitchFamily="34" charset="0"/>
                <a:cs typeface="Arial" panose="020B0604020202020204" pitchFamily="34" charset="0"/>
              </a:rPr>
              <a:t>Working collaboratively with parents and families- </a:t>
            </a:r>
            <a:r>
              <a:rPr lang="en-GB" sz="2400" dirty="0">
                <a:latin typeface="Arial" panose="020B0604020202020204" pitchFamily="34" charset="0"/>
                <a:cs typeface="Arial" panose="020B0604020202020204" pitchFamily="34" charset="0"/>
              </a:rPr>
              <a:t>working together on effective approaches.  </a:t>
            </a:r>
          </a:p>
          <a:p>
            <a:pPr marL="342900" indent="-342900" algn="l">
              <a:spcBef>
                <a:spcPts val="300"/>
              </a:spcBef>
              <a:spcAft>
                <a:spcPts val="600"/>
              </a:spcAft>
              <a:buFont typeface="Arial" panose="020B0604020202020204" pitchFamily="34" charset="0"/>
              <a:buChar char="•"/>
            </a:pPr>
            <a:r>
              <a:rPr lang="en-GB" sz="2400" b="1" i="0" dirty="0">
                <a:effectLst/>
                <a:latin typeface="Arial" panose="020B0604020202020204" pitchFamily="34" charset="0"/>
                <a:cs typeface="Arial" panose="020B0604020202020204" pitchFamily="34" charset="0"/>
              </a:rPr>
              <a:t>Plan next </a:t>
            </a:r>
            <a:r>
              <a:rPr lang="en-GB" sz="2400" i="0" dirty="0">
                <a:effectLst/>
                <a:latin typeface="Arial" panose="020B0604020202020204" pitchFamily="34" charset="0"/>
                <a:cs typeface="Arial" panose="020B0604020202020204" pitchFamily="34" charset="0"/>
              </a:rPr>
              <a:t>steps-to improve Universal Provision for SLCN within the setting.  </a:t>
            </a:r>
          </a:p>
        </p:txBody>
      </p:sp>
    </p:spTree>
    <p:extLst>
      <p:ext uri="{BB962C8B-B14F-4D97-AF65-F5344CB8AC3E}">
        <p14:creationId xmlns:p14="http://schemas.microsoft.com/office/powerpoint/2010/main" val="103581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5" name="Picture 4">
            <a:extLst>
              <a:ext uri="{FF2B5EF4-FFF2-40B4-BE49-F238E27FC236}">
                <a16:creationId xmlns:a16="http://schemas.microsoft.com/office/drawing/2014/main" id="{F930A16E-BFFD-CD0E-39FA-942A675A301A}"/>
              </a:ext>
            </a:extLst>
          </p:cNvPr>
          <p:cNvPicPr>
            <a:picLocks noChangeAspect="1"/>
          </p:cNvPicPr>
          <p:nvPr/>
        </p:nvPicPr>
        <p:blipFill>
          <a:blip r:embed="rId3"/>
          <a:srcRect l="2349" r="2350"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ectangle: Rounded Corners 1">
            <a:extLst>
              <a:ext uri="{FF2B5EF4-FFF2-40B4-BE49-F238E27FC236}">
                <a16:creationId xmlns:a16="http://schemas.microsoft.com/office/drawing/2014/main" id="{45859400-CFB4-051F-A3BE-6FEC5EE855F4}"/>
              </a:ext>
            </a:extLst>
          </p:cNvPr>
          <p:cNvSpPr/>
          <p:nvPr/>
        </p:nvSpPr>
        <p:spPr>
          <a:xfrm>
            <a:off x="681163" y="1107613"/>
            <a:ext cx="3851122" cy="38807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lvl="0">
              <a:spcBef>
                <a:spcPts val="1000"/>
              </a:spcBef>
              <a:buClr>
                <a:schemeClr val="accent1"/>
              </a:buClr>
              <a:buSzPct val="80000"/>
              <a:buFont typeface="Wingdings 3" charset="2"/>
              <a:buChar char=""/>
            </a:pPr>
            <a:r>
              <a:rPr lang="en-US" sz="3600" dirty="0">
                <a:solidFill>
                  <a:schemeClr val="tx1">
                    <a:lumMod val="75000"/>
                    <a:lumOff val="25000"/>
                  </a:schemeClr>
                </a:solidFill>
              </a:rPr>
              <a:t>Group Activity</a:t>
            </a:r>
          </a:p>
          <a:p>
            <a:pPr lvl="0">
              <a:spcBef>
                <a:spcPts val="1000"/>
              </a:spcBef>
              <a:buClr>
                <a:schemeClr val="accent1"/>
              </a:buClr>
              <a:buSzPct val="80000"/>
              <a:buFont typeface="Wingdings 3" charset="2"/>
              <a:buChar char=""/>
            </a:pPr>
            <a:endParaRPr lang="en-US" dirty="0">
              <a:solidFill>
                <a:schemeClr val="tx1">
                  <a:lumMod val="75000"/>
                  <a:lumOff val="25000"/>
                </a:schemeClr>
              </a:solidFill>
            </a:endParaRPr>
          </a:p>
          <a:p>
            <a:pPr lvl="0">
              <a:spcBef>
                <a:spcPts val="1000"/>
              </a:spcBef>
              <a:buClr>
                <a:schemeClr val="accent1"/>
              </a:buClr>
              <a:buSzPct val="80000"/>
            </a:pPr>
            <a:r>
              <a:rPr lang="en-US" sz="2400" dirty="0">
                <a:solidFill>
                  <a:schemeClr val="tx1">
                    <a:lumMod val="75000"/>
                    <a:lumOff val="25000"/>
                  </a:schemeClr>
                </a:solidFill>
              </a:rPr>
              <a:t>Participants need to put the sentence together and follow the instruction.  </a:t>
            </a: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98695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39BD7-2544-3E50-8590-8112386D01FF}"/>
              </a:ext>
            </a:extLst>
          </p:cNvPr>
          <p:cNvPicPr>
            <a:picLocks noChangeAspect="1"/>
          </p:cNvPicPr>
          <p:nvPr/>
        </p:nvPicPr>
        <p:blipFill>
          <a:blip r:embed="rId3"/>
          <a:srcRect/>
          <a:stretch/>
        </p:blipFill>
        <p:spPr>
          <a:xfrm>
            <a:off x="20" y="10"/>
            <a:ext cx="12191980" cy="6857990"/>
          </a:xfrm>
          <a:prstGeom prst="rect">
            <a:avLst/>
          </a:prstGeom>
        </p:spPr>
      </p:pic>
      <p:sp>
        <p:nvSpPr>
          <p:cNvPr id="7" name="Freeform: Shape 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9" name="Straight Connector 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Rounded Corners 2">
            <a:extLst>
              <a:ext uri="{FF2B5EF4-FFF2-40B4-BE49-F238E27FC236}">
                <a16:creationId xmlns:a16="http://schemas.microsoft.com/office/drawing/2014/main" id="{E41D65D1-ACD8-C40B-E0F4-22116634A4D3}"/>
              </a:ext>
            </a:extLst>
          </p:cNvPr>
          <p:cNvSpPr/>
          <p:nvPr/>
        </p:nvSpPr>
        <p:spPr>
          <a:xfrm>
            <a:off x="3276599" y="468086"/>
            <a:ext cx="4386943" cy="5715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Why did we ask you to do this?</a:t>
            </a:r>
          </a:p>
          <a:p>
            <a:pPr algn="ctr"/>
            <a:r>
              <a:rPr lang="en-GB" sz="2400" dirty="0"/>
              <a:t>Feedback-what was difficult, how did you feel?</a:t>
            </a:r>
          </a:p>
          <a:p>
            <a:pPr algn="ctr"/>
            <a:endParaRPr lang="en-GB" dirty="0"/>
          </a:p>
          <a:p>
            <a:pPr algn="ctr"/>
            <a:endParaRPr lang="en-GB" dirty="0"/>
          </a:p>
          <a:p>
            <a:pPr algn="ctr"/>
            <a:endParaRPr lang="en-GB" dirty="0"/>
          </a:p>
          <a:p>
            <a:pPr algn="ctr"/>
            <a:endParaRPr lang="en-GB" dirty="0"/>
          </a:p>
          <a:p>
            <a:pPr algn="ctr"/>
            <a:r>
              <a:rPr lang="en-GB" sz="2400" dirty="0"/>
              <a:t>This activity can highlight key areas of Speech, Language and Communication development.  </a:t>
            </a:r>
          </a:p>
        </p:txBody>
      </p:sp>
    </p:spTree>
    <p:extLst>
      <p:ext uri="{BB962C8B-B14F-4D97-AF65-F5344CB8AC3E}">
        <p14:creationId xmlns:p14="http://schemas.microsoft.com/office/powerpoint/2010/main" val="50435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1" name="Isosceles Triangle 206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5" name="Isosceles Triangle 206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6" name="Isosceles Triangle 206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068" name="Rectangle 206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DB3391-BB40-9A54-9089-CB410E2CC77E}"/>
              </a:ext>
            </a:extLst>
          </p:cNvPr>
          <p:cNvPicPr>
            <a:picLocks noChangeAspect="1"/>
          </p:cNvPicPr>
          <p:nvPr/>
        </p:nvPicPr>
        <p:blipFill>
          <a:blip r:embed="rId3"/>
          <a:stretch>
            <a:fillRect/>
          </a:stretch>
        </p:blipFill>
        <p:spPr>
          <a:xfrm>
            <a:off x="1334385" y="769130"/>
            <a:ext cx="5849166" cy="5058481"/>
          </a:xfrm>
          <a:prstGeom prst="rect">
            <a:avLst/>
          </a:prstGeom>
        </p:spPr>
      </p:pic>
      <p:sp>
        <p:nvSpPr>
          <p:cNvPr id="4" name="TextBox 3">
            <a:extLst>
              <a:ext uri="{FF2B5EF4-FFF2-40B4-BE49-F238E27FC236}">
                <a16:creationId xmlns:a16="http://schemas.microsoft.com/office/drawing/2014/main" id="{68205431-2CEE-B52A-9FA3-4BAB16F7C9E1}"/>
              </a:ext>
            </a:extLst>
          </p:cNvPr>
          <p:cNvSpPr txBox="1"/>
          <p:nvPr/>
        </p:nvSpPr>
        <p:spPr>
          <a:xfrm>
            <a:off x="6121941" y="740772"/>
            <a:ext cx="2445116" cy="1846659"/>
          </a:xfrm>
          <a:prstGeom prst="rect">
            <a:avLst/>
          </a:prstGeom>
          <a:noFill/>
        </p:spPr>
        <p:txBody>
          <a:bodyPr wrap="square" rtlCol="0">
            <a:spAutoFit/>
          </a:bodyPr>
          <a:lstStyle/>
          <a:p>
            <a:r>
              <a:rPr lang="en-GB" sz="2400" b="1" dirty="0">
                <a:highlight>
                  <a:srgbClr val="00FF00"/>
                </a:highlight>
              </a:rPr>
              <a:t>Speech, Language and Communication Needs</a:t>
            </a:r>
            <a:endParaRPr lang="en-GB" sz="2400" b="1" dirty="0">
              <a:solidFill>
                <a:schemeClr val="bg1"/>
              </a:solidFill>
              <a:highlight>
                <a:srgbClr val="00FF00"/>
              </a:highlight>
            </a:endParaRPr>
          </a:p>
          <a:p>
            <a:endParaRPr lang="en-GB" dirty="0"/>
          </a:p>
        </p:txBody>
      </p:sp>
    </p:spTree>
    <p:extLst>
      <p:ext uri="{BB962C8B-B14F-4D97-AF65-F5344CB8AC3E}">
        <p14:creationId xmlns:p14="http://schemas.microsoft.com/office/powerpoint/2010/main" val="143148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45E61-646A-03D1-283F-F2E59D077935}"/>
              </a:ext>
            </a:extLst>
          </p:cNvPr>
          <p:cNvSpPr txBox="1"/>
          <p:nvPr/>
        </p:nvSpPr>
        <p:spPr>
          <a:xfrm>
            <a:off x="9688285" y="315944"/>
            <a:ext cx="2155637" cy="954107"/>
          </a:xfrm>
          <a:prstGeom prst="rect">
            <a:avLst/>
          </a:prstGeom>
          <a:noFill/>
        </p:spPr>
        <p:txBody>
          <a:bodyPr wrap="square" rtlCol="0">
            <a:spAutoFit/>
          </a:bodyPr>
          <a:lstStyle/>
          <a:p>
            <a:r>
              <a:rPr lang="en-GB" sz="2800" dirty="0"/>
              <a:t>Prevalence of SLCN</a:t>
            </a:r>
          </a:p>
        </p:txBody>
      </p:sp>
      <p:pic>
        <p:nvPicPr>
          <p:cNvPr id="3" name="Picture 2">
            <a:extLst>
              <a:ext uri="{FF2B5EF4-FFF2-40B4-BE49-F238E27FC236}">
                <a16:creationId xmlns:a16="http://schemas.microsoft.com/office/drawing/2014/main" id="{304ED9D8-6B1D-8090-B277-026EBCD6C8E6}"/>
              </a:ext>
            </a:extLst>
          </p:cNvPr>
          <p:cNvPicPr>
            <a:picLocks noChangeAspect="1"/>
          </p:cNvPicPr>
          <p:nvPr/>
        </p:nvPicPr>
        <p:blipFill>
          <a:blip r:embed="rId3"/>
          <a:stretch>
            <a:fillRect/>
          </a:stretch>
        </p:blipFill>
        <p:spPr>
          <a:xfrm>
            <a:off x="1556658" y="219931"/>
            <a:ext cx="6400800" cy="6214274"/>
          </a:xfrm>
          <a:prstGeom prst="rect">
            <a:avLst/>
          </a:prstGeom>
        </p:spPr>
      </p:pic>
      <p:sp>
        <p:nvSpPr>
          <p:cNvPr id="5" name="TextBox 4">
            <a:extLst>
              <a:ext uri="{FF2B5EF4-FFF2-40B4-BE49-F238E27FC236}">
                <a16:creationId xmlns:a16="http://schemas.microsoft.com/office/drawing/2014/main" id="{68D3CB41-2CC7-7C00-37F6-EFEBADB2C4B7}"/>
              </a:ext>
            </a:extLst>
          </p:cNvPr>
          <p:cNvSpPr txBox="1"/>
          <p:nvPr/>
        </p:nvSpPr>
        <p:spPr>
          <a:xfrm>
            <a:off x="5116719" y="6357390"/>
            <a:ext cx="6101442" cy="369332"/>
          </a:xfrm>
          <a:prstGeom prst="rect">
            <a:avLst/>
          </a:prstGeom>
          <a:noFill/>
        </p:spPr>
        <p:txBody>
          <a:bodyPr wrap="square">
            <a:spAutoFit/>
          </a:bodyPr>
          <a:lstStyle/>
          <a:p>
            <a:r>
              <a:rPr lang="en-GB" i="1" dirty="0"/>
              <a:t>Royal College of Speech and Language Therapists-2019</a:t>
            </a:r>
          </a:p>
        </p:txBody>
      </p:sp>
    </p:spTree>
    <p:extLst>
      <p:ext uri="{BB962C8B-B14F-4D97-AF65-F5344CB8AC3E}">
        <p14:creationId xmlns:p14="http://schemas.microsoft.com/office/powerpoint/2010/main" val="23886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0CC840-1BF9-501E-D83F-7401C842F8E6}"/>
              </a:ext>
            </a:extLst>
          </p:cNvPr>
          <p:cNvSpPr txBox="1"/>
          <p:nvPr/>
        </p:nvSpPr>
        <p:spPr>
          <a:xfrm>
            <a:off x="1153886" y="685800"/>
            <a:ext cx="8284028" cy="3170099"/>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Impact of SLCN</a:t>
            </a:r>
          </a:p>
          <a:p>
            <a:endParaRPr lang="en-GB" sz="2400" dirty="0">
              <a:latin typeface="Arial" panose="020B0604020202020204" pitchFamily="34" charset="0"/>
              <a:cs typeface="Arial" panose="020B0604020202020204" pitchFamily="34" charset="0"/>
            </a:endParaRPr>
          </a:p>
          <a:p>
            <a:r>
              <a:rPr lang="en-GB" sz="2400" b="0" i="0" dirty="0">
                <a:solidFill>
                  <a:srgbClr val="404040"/>
                </a:solidFill>
                <a:effectLst/>
                <a:latin typeface="Arial" panose="020B0604020202020204" pitchFamily="34" charset="0"/>
                <a:cs typeface="Arial" panose="020B0604020202020204" pitchFamily="34" charset="0"/>
              </a:rPr>
              <a:t>UK studies estimate that 60% of the youth offending population has SLCN (Gregory and Bryan, 2011), six times that of the general population (Norbury et al, 2016). While the exact prevalence of SLCN within the adult justice system is uncertain, there is evidence of an above average prevalence rate (Iredale et al, 2011).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6D27AE-B329-43CA-A6AF-33396D777133}"/>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kern="1200" dirty="0">
                <a:solidFill>
                  <a:srgbClr val="FFFFFF"/>
                </a:solidFill>
                <a:latin typeface="+mj-lt"/>
                <a:ea typeface="+mj-ea"/>
                <a:cs typeface="+mj-cs"/>
              </a:rPr>
              <a:t>Bercow Review (2008) Findings:</a:t>
            </a:r>
          </a:p>
        </p:txBody>
      </p:sp>
      <p:pic>
        <p:nvPicPr>
          <p:cNvPr id="2" name="Content Placeholder 1">
            <a:extLst>
              <a:ext uri="{FF2B5EF4-FFF2-40B4-BE49-F238E27FC236}">
                <a16:creationId xmlns:a16="http://schemas.microsoft.com/office/drawing/2014/main" id="{07E21DBA-17F9-2B7E-AC4D-324916D5AE97}"/>
              </a:ext>
            </a:extLst>
          </p:cNvPr>
          <p:cNvPicPr>
            <a:picLocks noGrp="1" noChangeAspect="1"/>
          </p:cNvPicPr>
          <p:nvPr>
            <p:ph idx="1"/>
          </p:nvPr>
        </p:nvPicPr>
        <p:blipFill>
          <a:blip r:embed="rId3"/>
          <a:stretch>
            <a:fillRect/>
          </a:stretch>
        </p:blipFill>
        <p:spPr>
          <a:xfrm>
            <a:off x="1579734" y="1587645"/>
            <a:ext cx="6954667" cy="5163841"/>
          </a:xfrm>
          <a:prstGeom prst="rect">
            <a:avLst/>
          </a:prstGeom>
        </p:spPr>
      </p:pic>
      <p:sp>
        <p:nvSpPr>
          <p:cNvPr id="3" name="TextBox 2">
            <a:extLst>
              <a:ext uri="{FF2B5EF4-FFF2-40B4-BE49-F238E27FC236}">
                <a16:creationId xmlns:a16="http://schemas.microsoft.com/office/drawing/2014/main" id="{3812C545-3BA3-E7E2-6BB7-E73B12901A3B}"/>
              </a:ext>
            </a:extLst>
          </p:cNvPr>
          <p:cNvSpPr txBox="1"/>
          <p:nvPr/>
        </p:nvSpPr>
        <p:spPr>
          <a:xfrm>
            <a:off x="119741" y="609600"/>
            <a:ext cx="10178144"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Summary of the Bercow Review, led by John Bercow 2008</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4605</TotalTime>
  <Words>3207</Words>
  <Application>Microsoft Office PowerPoint</Application>
  <PresentationFormat>Widescreen</PresentationFormat>
  <Paragraphs>291</Paragraphs>
  <Slides>29</Slides>
  <Notes>17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Arial</vt:lpstr>
      <vt:lpstr>Arial Rounded MT Bold</vt:lpstr>
      <vt:lpstr>Calibri</vt:lpstr>
      <vt:lpstr>Century Gothic</vt:lpstr>
      <vt:lpstr>Inter</vt:lpstr>
      <vt:lpstr>Istok Web</vt:lpstr>
      <vt:lpstr>Segoe Sans</vt:lpstr>
      <vt:lpstr>Segoe UI</vt:lpstr>
      <vt:lpstr>Trebuchet MS</vt:lpstr>
      <vt:lpstr>Wingdings</vt:lpstr>
      <vt:lpstr>Wingdings 3</vt:lpstr>
      <vt:lpstr>Facet</vt:lpstr>
      <vt:lpstr> Universal Provision Training   Speech, Language and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Bercow Review (2008) Findings:</vt:lpstr>
      <vt:lpstr>The voice of children  and young people</vt:lpstr>
      <vt:lpstr>Good practice...   </vt:lpstr>
      <vt:lpstr>How will we know if a child has SLCN?   </vt:lpstr>
      <vt:lpstr>Challenges for young people with SLCN</vt:lpstr>
      <vt:lpstr>PowerPoint Presentation</vt:lpstr>
      <vt:lpstr>Flourishing Communicators</vt:lpstr>
      <vt:lpstr>Word Cloud</vt:lpstr>
      <vt:lpstr>PowerPoint Presentation</vt:lpstr>
      <vt:lpstr>SLC Universal Provision</vt:lpstr>
      <vt:lpstr>Language Learning Environment</vt:lpstr>
      <vt:lpstr>Language Learning Opportunities</vt:lpstr>
      <vt:lpstr>Language Learning Interactions</vt:lpstr>
      <vt:lpstr>School and Family Collaborative Practice</vt:lpstr>
      <vt:lpstr>Aims and Objectives (Expanded)</vt:lpstr>
      <vt:lpstr>Better Communication 2012 Audit Tool</vt:lpstr>
      <vt:lpstr>Case Study or Scenario</vt:lpstr>
      <vt:lpstr>Universal Strategies</vt:lpstr>
      <vt:lpstr>Reflection and Action Planning</vt:lpstr>
      <vt:lpstr>Parent and Family collaboration. Parent workshops-How to support speech and language at home. </vt:lpstr>
      <vt:lpstr>Thank You &amp; Next Steps</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Gray-Blest</dc:creator>
  <cp:lastModifiedBy>Claire Edis</cp:lastModifiedBy>
  <cp:revision>18</cp:revision>
  <dcterms:created xsi:type="dcterms:W3CDTF">2025-01-10T11:03:19Z</dcterms:created>
  <dcterms:modified xsi:type="dcterms:W3CDTF">2025-06-04T14:28:39Z</dcterms:modified>
</cp:coreProperties>
</file>