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9"/>
  </p:notesMasterIdLst>
  <p:handoutMasterIdLst>
    <p:handoutMasterId r:id="rId70"/>
  </p:handoutMasterIdLst>
  <p:sldIdLst>
    <p:sldId id="322" r:id="rId5"/>
    <p:sldId id="373" r:id="rId6"/>
    <p:sldId id="326" r:id="rId7"/>
    <p:sldId id="327" r:id="rId8"/>
    <p:sldId id="321" r:id="rId9"/>
    <p:sldId id="336" r:id="rId10"/>
    <p:sldId id="331" r:id="rId11"/>
    <p:sldId id="291" r:id="rId12"/>
    <p:sldId id="332" r:id="rId13"/>
    <p:sldId id="339" r:id="rId14"/>
    <p:sldId id="333" r:id="rId15"/>
    <p:sldId id="338" r:id="rId16"/>
    <p:sldId id="334" r:id="rId17"/>
    <p:sldId id="335" r:id="rId18"/>
    <p:sldId id="349" r:id="rId19"/>
    <p:sldId id="340" r:id="rId20"/>
    <p:sldId id="337" r:id="rId21"/>
    <p:sldId id="320" r:id="rId22"/>
    <p:sldId id="374" r:id="rId23"/>
    <p:sldId id="350" r:id="rId24"/>
    <p:sldId id="371" r:id="rId25"/>
    <p:sldId id="362" r:id="rId26"/>
    <p:sldId id="372" r:id="rId27"/>
    <p:sldId id="328" r:id="rId28"/>
    <p:sldId id="329" r:id="rId29"/>
    <p:sldId id="356" r:id="rId30"/>
    <p:sldId id="360" r:id="rId31"/>
    <p:sldId id="361" r:id="rId32"/>
    <p:sldId id="330" r:id="rId33"/>
    <p:sldId id="367" r:id="rId34"/>
    <p:sldId id="355" r:id="rId35"/>
    <p:sldId id="368" r:id="rId36"/>
    <p:sldId id="318" r:id="rId37"/>
    <p:sldId id="352" r:id="rId38"/>
    <p:sldId id="351" r:id="rId39"/>
    <p:sldId id="353" r:id="rId40"/>
    <p:sldId id="364" r:id="rId41"/>
    <p:sldId id="354" r:id="rId42"/>
    <p:sldId id="357" r:id="rId43"/>
    <p:sldId id="369" r:id="rId44"/>
    <p:sldId id="370" r:id="rId45"/>
    <p:sldId id="344" r:id="rId46"/>
    <p:sldId id="341" r:id="rId47"/>
    <p:sldId id="342" r:id="rId48"/>
    <p:sldId id="343" r:id="rId49"/>
    <p:sldId id="345" r:id="rId50"/>
    <p:sldId id="346" r:id="rId51"/>
    <p:sldId id="359" r:id="rId52"/>
    <p:sldId id="2147471577" r:id="rId53"/>
    <p:sldId id="365" r:id="rId54"/>
    <p:sldId id="2147471576" r:id="rId55"/>
    <p:sldId id="2147471578" r:id="rId56"/>
    <p:sldId id="6641" r:id="rId57"/>
    <p:sldId id="2147471579" r:id="rId58"/>
    <p:sldId id="6661" r:id="rId59"/>
    <p:sldId id="6673" r:id="rId60"/>
    <p:sldId id="6674" r:id="rId61"/>
    <p:sldId id="348" r:id="rId62"/>
    <p:sldId id="324" r:id="rId63"/>
    <p:sldId id="358" r:id="rId64"/>
    <p:sldId id="363" r:id="rId65"/>
    <p:sldId id="347" r:id="rId66"/>
    <p:sldId id="366" r:id="rId67"/>
    <p:sldId id="310"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C465F-A11B-40FD-8F07-15AC139AAD56}" v="10" dt="2026-07-23T11:22:23.366"/>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1" autoAdjust="0"/>
    <p:restoredTop sz="94404" autoAdjust="0"/>
  </p:normalViewPr>
  <p:slideViewPr>
    <p:cSldViewPr snapToGrid="0">
      <p:cViewPr varScale="1">
        <p:scale>
          <a:sx n="100" d="100"/>
          <a:sy n="100" d="100"/>
        </p:scale>
        <p:origin x="876" y="96"/>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8/27/2026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8/27/2026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XEdNGbnvzR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Definition of Safeguarding – the KCSIE 2026 doesn’t not quote – </a:t>
            </a:r>
            <a:r>
              <a:rPr lang="en-GB" b="1" i="1" dirty="0"/>
              <a:t>promoting the upbringing of children with their birth parents … </a:t>
            </a:r>
            <a:r>
              <a:rPr lang="en-GB" dirty="0"/>
              <a:t>however this is </a:t>
            </a:r>
            <a:r>
              <a:rPr lang="en-GB" b="1" dirty="0">
                <a:effectLst/>
              </a:rPr>
              <a:t>explicitly included</a:t>
            </a:r>
            <a:r>
              <a:rPr lang="en-GB" dirty="0">
                <a:effectLst/>
              </a:rPr>
              <a:t> in the most recent update of </a:t>
            </a:r>
            <a:r>
              <a:rPr lang="en-GB" i="1" dirty="0">
                <a:effectLst/>
              </a:rPr>
              <a:t>Working Together to Safeguard Children (2023)</a:t>
            </a:r>
            <a:r>
              <a:rPr lang="en-GB" dirty="0">
                <a:effectLst/>
              </a:rPr>
              <a:t>. The updated guidance continues to stress that </a:t>
            </a:r>
            <a:r>
              <a:rPr lang="en-GB" b="1" dirty="0">
                <a:effectLst/>
              </a:rPr>
              <a:t>children should be brought up within their families wherever it is safe and appropriate</a:t>
            </a:r>
            <a:r>
              <a:rPr lang="en-GB" dirty="0">
                <a:effectLst/>
              </a:rPr>
              <a:t>, and that </a:t>
            </a:r>
            <a:r>
              <a:rPr lang="en-GB" b="1" dirty="0">
                <a:effectLst/>
              </a:rPr>
              <a:t>kinship care</a:t>
            </a:r>
            <a:r>
              <a:rPr lang="en-GB" dirty="0">
                <a:effectLst/>
              </a:rPr>
              <a:t> should be promoted as a positive option when children cannot live with their birth parents.</a:t>
            </a:r>
            <a:endParaRPr lang="en-GB" dirty="0"/>
          </a:p>
          <a:p>
            <a:r>
              <a:rPr lang="en-GB" dirty="0">
                <a:effectLst/>
              </a:rPr>
              <a:t>The wording in your image mirrors the phrasing used in the </a:t>
            </a:r>
            <a:r>
              <a:rPr lang="en-GB" b="1" dirty="0">
                <a:effectLst/>
              </a:rPr>
              <a:t>“Principles for Practice”</a:t>
            </a:r>
            <a:r>
              <a:rPr lang="en-GB" dirty="0">
                <a:effectLst/>
              </a:rPr>
              <a:t> section of the 2023 update, which reinforces family networks and kinship arrangements as part of a child‑centred approach</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7</a:t>
            </a:fld>
            <a:endParaRPr lang="en-US" dirty="0"/>
          </a:p>
        </p:txBody>
      </p:sp>
    </p:spTree>
    <p:extLst>
      <p:ext uri="{BB962C8B-B14F-4D97-AF65-F5344CB8AC3E}">
        <p14:creationId xmlns:p14="http://schemas.microsoft.com/office/powerpoint/2010/main" val="36209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out of the 4 C’s mention AI</a:t>
            </a:r>
          </a:p>
          <a:p>
            <a:endParaRPr lang="en-GB" dirty="0"/>
          </a:p>
          <a:p>
            <a:r>
              <a:rPr lang="en-GB" i="1" dirty="0">
                <a:effectLst/>
              </a:rPr>
              <a:t>Note: This framework appears in Part Two, but is referenced here because Part One now explicitly includes AI‑generated images.</a:t>
            </a:r>
            <a:endParaRPr lang="en-GB" dirty="0"/>
          </a:p>
          <a:p>
            <a:pPr>
              <a:buFont typeface="Arial" panose="020B0604020202020204" pitchFamily="34" charset="0"/>
              <a:buChar char="•"/>
            </a:pPr>
            <a:r>
              <a:rPr lang="en-GB" b="1" dirty="0">
                <a:effectLst/>
              </a:rPr>
              <a:t>Content:</a:t>
            </a:r>
            <a:r>
              <a:rPr lang="en-GB" dirty="0">
                <a:effectLst/>
              </a:rPr>
              <a:t> Exposure to harmful material — now includes </a:t>
            </a:r>
            <a:r>
              <a:rPr lang="en-GB" b="1" dirty="0">
                <a:effectLst/>
              </a:rPr>
              <a:t>misinformation, disinformation, and conspiracy theories</a:t>
            </a:r>
            <a:r>
              <a:rPr lang="en-GB" dirty="0">
                <a:effectLst/>
              </a:rPr>
              <a:t>.</a:t>
            </a:r>
            <a:endParaRPr lang="en-GB" dirty="0"/>
          </a:p>
          <a:p>
            <a:pPr>
              <a:buFont typeface="Arial" panose="020B0604020202020204" pitchFamily="34" charset="0"/>
              <a:buChar char="•"/>
            </a:pPr>
            <a:r>
              <a:rPr lang="en-GB" b="1" dirty="0">
                <a:effectLst/>
              </a:rPr>
              <a:t>Contact:</a:t>
            </a:r>
            <a:r>
              <a:rPr lang="en-GB" dirty="0">
                <a:effectLst/>
              </a:rPr>
              <a:t> Harmful interactions with other users or </a:t>
            </a:r>
            <a:r>
              <a:rPr lang="en-GB" b="1" dirty="0">
                <a:effectLst/>
              </a:rPr>
              <a:t>AI applications simulating user contact</a:t>
            </a:r>
            <a:r>
              <a:rPr lang="en-GB" dirty="0">
                <a:effectLst/>
              </a:rPr>
              <a:t>.</a:t>
            </a:r>
            <a:endParaRPr lang="en-GB" dirty="0"/>
          </a:p>
          <a:p>
            <a:pPr>
              <a:buFont typeface="Arial" panose="020B0604020202020204" pitchFamily="34" charset="0"/>
              <a:buChar char="•"/>
            </a:pPr>
            <a:r>
              <a:rPr lang="en-GB" b="1" dirty="0">
                <a:effectLst/>
              </a:rPr>
              <a:t>Conduct:</a:t>
            </a:r>
            <a:r>
              <a:rPr lang="en-GB" dirty="0">
                <a:effectLst/>
              </a:rPr>
              <a:t> Online behaviour causing harm — including </a:t>
            </a:r>
            <a:r>
              <a:rPr lang="en-GB" b="1" dirty="0">
                <a:effectLst/>
              </a:rPr>
              <a:t>creating, sending, or receiving explicit images</a:t>
            </a:r>
            <a:r>
              <a:rPr lang="en-GB" dirty="0">
                <a:effectLst/>
              </a:rPr>
              <a:t>, such as those </a:t>
            </a:r>
            <a:r>
              <a:rPr lang="en-GB" b="1" dirty="0">
                <a:effectLst/>
              </a:rPr>
              <a:t>generated using AI</a:t>
            </a:r>
            <a:r>
              <a:rPr lang="en-GB" dirty="0">
                <a:effectLst/>
              </a:rPr>
              <a:t>.</a:t>
            </a:r>
            <a:endParaRPr lang="en-GB" dirty="0"/>
          </a:p>
          <a:p>
            <a:pPr>
              <a:buFont typeface="Arial" panose="020B0604020202020204" pitchFamily="34" charset="0"/>
              <a:buChar char="•"/>
            </a:pPr>
            <a:r>
              <a:rPr lang="en-GB" b="1" dirty="0">
                <a:effectLst/>
              </a:rPr>
              <a:t>Commerce:</a:t>
            </a:r>
            <a:r>
              <a:rPr lang="en-GB" dirty="0">
                <a:effectLst/>
              </a:rPr>
              <a:t> Risks linked to </a:t>
            </a:r>
            <a:r>
              <a:rPr lang="en-GB" b="1" dirty="0">
                <a:effectLst/>
              </a:rPr>
              <a:t>online gambling, phishing, and financial scams</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23</a:t>
            </a:fld>
            <a:endParaRPr lang="en-US" dirty="0"/>
          </a:p>
        </p:txBody>
      </p:sp>
    </p:spTree>
    <p:extLst>
      <p:ext uri="{BB962C8B-B14F-4D97-AF65-F5344CB8AC3E}">
        <p14:creationId xmlns:p14="http://schemas.microsoft.com/office/powerpoint/2010/main" val="3749701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Review Filtering and Monitoring termly – use tools like test filtering .com </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Keep records of these tests. </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24</a:t>
            </a:fld>
            <a:endParaRPr lang="en-US" dirty="0"/>
          </a:p>
        </p:txBody>
      </p:sp>
    </p:spTree>
    <p:extLst>
      <p:ext uri="{BB962C8B-B14F-4D97-AF65-F5344CB8AC3E}">
        <p14:creationId xmlns:p14="http://schemas.microsoft.com/office/powerpoint/2010/main" val="1730975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27</a:t>
            </a:fld>
            <a:endParaRPr lang="en-US" dirty="0"/>
          </a:p>
        </p:txBody>
      </p:sp>
    </p:spTree>
    <p:extLst>
      <p:ext uri="{BB962C8B-B14F-4D97-AF65-F5344CB8AC3E}">
        <p14:creationId xmlns:p14="http://schemas.microsoft.com/office/powerpoint/2010/main" val="1809138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28</a:t>
            </a:fld>
            <a:endParaRPr lang="en-US" dirty="0"/>
          </a:p>
        </p:txBody>
      </p:sp>
    </p:spTree>
    <p:extLst>
      <p:ext uri="{BB962C8B-B14F-4D97-AF65-F5344CB8AC3E}">
        <p14:creationId xmlns:p14="http://schemas.microsoft.com/office/powerpoint/2010/main" val="2528263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chemeClr val="bg1"/>
                </a:solidFill>
              </a:rPr>
              <a:t>Legal and Procedural Links</a:t>
            </a:r>
          </a:p>
          <a:p>
            <a:pPr>
              <a:buFont typeface="Arial" panose="020B0604020202020204" pitchFamily="34" charset="0"/>
              <a:buChar char="•"/>
            </a:pPr>
            <a:r>
              <a:rPr lang="en-GB" dirty="0">
                <a:solidFill>
                  <a:schemeClr val="bg1"/>
                </a:solidFill>
                <a:effectLst/>
              </a:rPr>
              <a:t>The guidance aligns with the </a:t>
            </a:r>
            <a:r>
              <a:rPr lang="en-GB" b="1" dirty="0">
                <a:solidFill>
                  <a:schemeClr val="bg1"/>
                </a:solidFill>
                <a:effectLst/>
              </a:rPr>
              <a:t>Children’s Wellbeing and Schools Act 2026</a:t>
            </a:r>
            <a:r>
              <a:rPr lang="en-GB" dirty="0">
                <a:solidFill>
                  <a:schemeClr val="bg1"/>
                </a:solidFill>
                <a:effectLst/>
              </a:rPr>
              <a:t>, which requires local authorities to maintain a </a:t>
            </a:r>
            <a:r>
              <a:rPr lang="en-GB" b="1" dirty="0">
                <a:solidFill>
                  <a:schemeClr val="bg1"/>
                </a:solidFill>
                <a:effectLst/>
              </a:rPr>
              <a:t>register of children not in school</a:t>
            </a:r>
            <a:r>
              <a:rPr lang="en-GB" dirty="0">
                <a:solidFill>
                  <a:schemeClr val="bg1"/>
                </a:solidFill>
                <a:effectLst/>
              </a:rPr>
              <a:t>.</a:t>
            </a:r>
            <a:endParaRPr lang="en-GB" dirty="0">
              <a:solidFill>
                <a:schemeClr val="bg1"/>
              </a:solidFill>
            </a:endParaRPr>
          </a:p>
          <a:p>
            <a:pPr>
              <a:buFont typeface="Arial" panose="020B0604020202020204" pitchFamily="34" charset="0"/>
              <a:buChar char="•"/>
            </a:pPr>
            <a:r>
              <a:rPr lang="en-GB" dirty="0">
                <a:solidFill>
                  <a:schemeClr val="bg1"/>
                </a:solidFill>
                <a:effectLst/>
              </a:rPr>
              <a:t>Schools must cooperate with local authorities to ensure </a:t>
            </a:r>
            <a:r>
              <a:rPr lang="en-GB" b="1" dirty="0">
                <a:solidFill>
                  <a:schemeClr val="bg1"/>
                </a:solidFill>
                <a:effectLst/>
              </a:rPr>
              <a:t>no child is missing education</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31</a:t>
            </a:fld>
            <a:endParaRPr lang="en-US" dirty="0"/>
          </a:p>
        </p:txBody>
      </p:sp>
    </p:spTree>
    <p:extLst>
      <p:ext uri="{BB962C8B-B14F-4D97-AF65-F5344CB8AC3E}">
        <p14:creationId xmlns:p14="http://schemas.microsoft.com/office/powerpoint/2010/main" val="2772676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Child‑on‑Child Abuse</a:t>
            </a:r>
          </a:p>
          <a:p>
            <a:r>
              <a:rPr lang="en-GB" dirty="0"/>
              <a:t>Minimising or dismissing behaviours such as “just banter” or “boys being boys” can lead to:</a:t>
            </a:r>
          </a:p>
          <a:p>
            <a:r>
              <a:rPr lang="en-GB" dirty="0"/>
              <a:t>A culture of unacceptable behaviour</a:t>
            </a:r>
          </a:p>
          <a:p>
            <a:r>
              <a:rPr lang="en-GB" dirty="0"/>
              <a:t>Misogyny and discriminatory attitudes</a:t>
            </a:r>
          </a:p>
          <a:p>
            <a:r>
              <a:rPr lang="en-GB" dirty="0"/>
              <a:t>An unsafe environment for children</a:t>
            </a:r>
          </a:p>
          <a:p>
            <a:r>
              <a:rPr lang="en-GB" dirty="0"/>
              <a:t>Normalised abuse, where children no longer feel able to report concerns</a:t>
            </a:r>
          </a:p>
          <a:p>
            <a:endParaRPr lang="en-GB" dirty="0"/>
          </a:p>
          <a:p>
            <a:r>
              <a:rPr lang="en-GB" dirty="0"/>
              <a:t>Keeping Children Safe in Education (DfE, September 2026)</a:t>
            </a:r>
          </a:p>
        </p:txBody>
      </p:sp>
      <p:sp>
        <p:nvSpPr>
          <p:cNvPr id="4" name="Slide Number Placeholder 3"/>
          <p:cNvSpPr>
            <a:spLocks noGrp="1"/>
          </p:cNvSpPr>
          <p:nvPr>
            <p:ph type="sldNum" sz="quarter" idx="5"/>
          </p:nvPr>
        </p:nvSpPr>
        <p:spPr/>
        <p:txBody>
          <a:bodyPr/>
          <a:lstStyle/>
          <a:p>
            <a:fld id="{C37D7554-D10C-4E29-B8E6-BB7111FA614F}" type="slidenum">
              <a:rPr lang="en-US" smtClean="0"/>
              <a:t>33</a:t>
            </a:fld>
            <a:endParaRPr lang="en-US" dirty="0"/>
          </a:p>
        </p:txBody>
      </p:sp>
    </p:spTree>
    <p:extLst>
      <p:ext uri="{BB962C8B-B14F-4D97-AF65-F5344CB8AC3E}">
        <p14:creationId xmlns:p14="http://schemas.microsoft.com/office/powerpoint/2010/main" val="2621475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KCSIE 2026 paragraph 43</a:t>
            </a:r>
          </a:p>
        </p:txBody>
      </p:sp>
      <p:sp>
        <p:nvSpPr>
          <p:cNvPr id="4" name="Slide Number Placeholder 3"/>
          <p:cNvSpPr>
            <a:spLocks noGrp="1"/>
          </p:cNvSpPr>
          <p:nvPr>
            <p:ph type="sldNum" sz="quarter" idx="5"/>
          </p:nvPr>
        </p:nvSpPr>
        <p:spPr/>
        <p:txBody>
          <a:bodyPr/>
          <a:lstStyle/>
          <a:p>
            <a:fld id="{C37D7554-D10C-4E29-B8E6-BB7111FA614F}" type="slidenum">
              <a:rPr lang="en-US" smtClean="0"/>
              <a:t>35</a:t>
            </a:fld>
            <a:endParaRPr lang="en-US" dirty="0"/>
          </a:p>
        </p:txBody>
      </p:sp>
    </p:spTree>
    <p:extLst>
      <p:ext uri="{BB962C8B-B14F-4D97-AF65-F5344CB8AC3E}">
        <p14:creationId xmlns:p14="http://schemas.microsoft.com/office/powerpoint/2010/main" val="1494908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KCSIE paragraph 44</a:t>
            </a:r>
          </a:p>
        </p:txBody>
      </p:sp>
      <p:sp>
        <p:nvSpPr>
          <p:cNvPr id="4" name="Slide Number Placeholder 3"/>
          <p:cNvSpPr>
            <a:spLocks noGrp="1"/>
          </p:cNvSpPr>
          <p:nvPr>
            <p:ph type="sldNum" sz="quarter" idx="5"/>
          </p:nvPr>
        </p:nvSpPr>
        <p:spPr/>
        <p:txBody>
          <a:bodyPr/>
          <a:lstStyle/>
          <a:p>
            <a:fld id="{C37D7554-D10C-4E29-B8E6-BB7111FA614F}" type="slidenum">
              <a:rPr lang="en-US" smtClean="0"/>
              <a:t>38</a:t>
            </a:fld>
            <a:endParaRPr lang="en-US" dirty="0"/>
          </a:p>
        </p:txBody>
      </p:sp>
    </p:spTree>
    <p:extLst>
      <p:ext uri="{BB962C8B-B14F-4D97-AF65-F5344CB8AC3E}">
        <p14:creationId xmlns:p14="http://schemas.microsoft.com/office/powerpoint/2010/main" val="1528477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colleagues that it is about looking at the behaviours for CYP. </a:t>
            </a:r>
          </a:p>
          <a:p>
            <a:r>
              <a:rPr lang="en-GB" dirty="0"/>
              <a:t>Reporting appropriately. </a:t>
            </a:r>
          </a:p>
          <a:p>
            <a:r>
              <a:rPr lang="en-GB" dirty="0"/>
              <a:t>Support networks available for CYP to talk or get advice – internal or signposting</a:t>
            </a:r>
          </a:p>
          <a:p>
            <a:r>
              <a:rPr lang="en-GB" dirty="0"/>
              <a:t>KCSIE 2026 – paragraph 45 - 48</a:t>
            </a:r>
          </a:p>
        </p:txBody>
      </p:sp>
      <p:sp>
        <p:nvSpPr>
          <p:cNvPr id="4" name="Slide Number Placeholder 3"/>
          <p:cNvSpPr>
            <a:spLocks noGrp="1"/>
          </p:cNvSpPr>
          <p:nvPr>
            <p:ph type="sldNum" sz="quarter" idx="5"/>
          </p:nvPr>
        </p:nvSpPr>
        <p:spPr/>
        <p:txBody>
          <a:bodyPr/>
          <a:lstStyle/>
          <a:p>
            <a:fld id="{C37D7554-D10C-4E29-B8E6-BB7111FA614F}" type="slidenum">
              <a:rPr lang="en-US" smtClean="0"/>
              <a:t>39</a:t>
            </a:fld>
            <a:endParaRPr lang="en-US" dirty="0"/>
          </a:p>
        </p:txBody>
      </p:sp>
    </p:spTree>
    <p:extLst>
      <p:ext uri="{BB962C8B-B14F-4D97-AF65-F5344CB8AC3E}">
        <p14:creationId xmlns:p14="http://schemas.microsoft.com/office/powerpoint/2010/main" val="30183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staff should do</a:t>
            </a:r>
          </a:p>
          <a:p>
            <a:pPr>
              <a:buFont typeface="Arial" panose="020B0604020202020204" pitchFamily="34" charset="0"/>
              <a:buChar char="•"/>
            </a:pPr>
            <a:r>
              <a:rPr lang="en-GB" b="1" dirty="0">
                <a:effectLst/>
              </a:rPr>
              <a:t>Listen carefully</a:t>
            </a:r>
            <a:r>
              <a:rPr lang="en-GB" dirty="0">
                <a:effectLst/>
              </a:rPr>
              <a:t> and allow the child to speak freely without interruption.</a:t>
            </a:r>
            <a:endParaRPr lang="en-GB" dirty="0"/>
          </a:p>
          <a:p>
            <a:pPr>
              <a:buFont typeface="Arial" panose="020B0604020202020204" pitchFamily="34" charset="0"/>
              <a:buChar char="•"/>
            </a:pPr>
            <a:r>
              <a:rPr lang="en-GB" b="1" dirty="0">
                <a:effectLst/>
              </a:rPr>
              <a:t>Stay calm and patient</a:t>
            </a:r>
            <a:r>
              <a:rPr lang="en-GB" dirty="0">
                <a:effectLst/>
              </a:rPr>
              <a:t> — avoid showing shock, disbelief, or judgement.</a:t>
            </a:r>
            <a:endParaRPr lang="en-GB" dirty="0"/>
          </a:p>
          <a:p>
            <a:pPr>
              <a:buFont typeface="Arial" panose="020B0604020202020204" pitchFamily="34" charset="0"/>
              <a:buChar char="•"/>
            </a:pPr>
            <a:r>
              <a:rPr lang="en-GB" b="1" dirty="0">
                <a:effectLst/>
              </a:rPr>
              <a:t>Reassure the child</a:t>
            </a:r>
            <a:r>
              <a:rPr lang="en-GB" dirty="0">
                <a:effectLst/>
              </a:rPr>
              <a:t> that they have done the right thing by telling you.</a:t>
            </a:r>
            <a:endParaRPr lang="en-GB" dirty="0"/>
          </a:p>
          <a:p>
            <a:pPr>
              <a:buFont typeface="Arial" panose="020B0604020202020204" pitchFamily="34" charset="0"/>
              <a:buChar char="•"/>
            </a:pPr>
            <a:r>
              <a:rPr lang="en-GB" b="1" dirty="0">
                <a:effectLst/>
              </a:rPr>
              <a:t>Acknowledge their feelings</a:t>
            </a:r>
            <a:r>
              <a:rPr lang="en-GB" dirty="0">
                <a:effectLst/>
              </a:rPr>
              <a:t> and validate their experience.</a:t>
            </a:r>
            <a:endParaRPr lang="en-GB" dirty="0"/>
          </a:p>
          <a:p>
            <a:pPr>
              <a:buFont typeface="Arial" panose="020B0604020202020204" pitchFamily="34" charset="0"/>
              <a:buChar char="•"/>
            </a:pPr>
            <a:r>
              <a:rPr lang="en-GB" b="1" dirty="0">
                <a:effectLst/>
              </a:rPr>
              <a:t>Use open, non‑leading questions</a:t>
            </a:r>
            <a:r>
              <a:rPr lang="en-GB" dirty="0">
                <a:effectLst/>
              </a:rPr>
              <a:t> only if clarification is essential (e.g., </a:t>
            </a:r>
            <a:r>
              <a:rPr lang="en-GB" i="1" dirty="0">
                <a:effectLst/>
              </a:rPr>
              <a:t>“Tell me what happened”</a:t>
            </a:r>
            <a:r>
              <a:rPr lang="en-GB" dirty="0">
                <a:effectLst/>
              </a:rPr>
              <a:t>).</a:t>
            </a:r>
            <a:endParaRPr lang="en-GB" dirty="0"/>
          </a:p>
          <a:p>
            <a:pPr>
              <a:buFont typeface="Arial" panose="020B0604020202020204" pitchFamily="34" charset="0"/>
              <a:buChar char="•"/>
            </a:pPr>
            <a:r>
              <a:rPr lang="en-GB" b="1" dirty="0">
                <a:effectLst/>
              </a:rPr>
              <a:t>Take the child seriously</a:t>
            </a:r>
            <a:r>
              <a:rPr lang="en-GB" dirty="0">
                <a:effectLst/>
              </a:rPr>
              <a:t> — never dismiss or minimise what they share.</a:t>
            </a:r>
            <a:endParaRPr lang="en-GB" dirty="0"/>
          </a:p>
          <a:p>
            <a:pPr>
              <a:buFont typeface="Arial" panose="020B0604020202020204" pitchFamily="34" charset="0"/>
              <a:buChar char="•"/>
            </a:pPr>
            <a:r>
              <a:rPr lang="en-GB" b="1" dirty="0">
                <a:effectLst/>
              </a:rPr>
              <a:t>Explain next steps</a:t>
            </a:r>
            <a:r>
              <a:rPr lang="en-GB" dirty="0">
                <a:effectLst/>
              </a:rPr>
              <a:t> in a simple, age‑appropriate way (e.g., </a:t>
            </a:r>
            <a:r>
              <a:rPr lang="en-GB" i="1" dirty="0">
                <a:effectLst/>
              </a:rPr>
              <a:t>“I need to share this with someone who can help keep you safe”</a:t>
            </a:r>
            <a:r>
              <a:rPr lang="en-GB" dirty="0">
                <a:effectLst/>
              </a:rPr>
              <a:t>).</a:t>
            </a:r>
            <a:endParaRPr lang="en-GB" dirty="0"/>
          </a:p>
          <a:p>
            <a:pPr>
              <a:buFont typeface="Arial" panose="020B0604020202020204" pitchFamily="34" charset="0"/>
              <a:buChar char="•"/>
            </a:pPr>
            <a:r>
              <a:rPr lang="en-GB" b="1" dirty="0">
                <a:effectLst/>
              </a:rPr>
              <a:t>Record the disclosure accurately</a:t>
            </a:r>
            <a:r>
              <a:rPr lang="en-GB" dirty="0">
                <a:effectLst/>
              </a:rPr>
              <a:t> using the child’s own words.</a:t>
            </a:r>
            <a:endParaRPr lang="en-GB" dirty="0"/>
          </a:p>
          <a:p>
            <a:pPr>
              <a:buFont typeface="Arial" panose="020B0604020202020204" pitchFamily="34" charset="0"/>
              <a:buChar char="•"/>
            </a:pPr>
            <a:r>
              <a:rPr lang="en-GB" b="1" dirty="0">
                <a:effectLst/>
              </a:rPr>
              <a:t>Report immediately</a:t>
            </a:r>
            <a:r>
              <a:rPr lang="en-GB" dirty="0">
                <a:effectLst/>
              </a:rPr>
              <a:t> to the DSL or deputy DSL, following school procedures.</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43</a:t>
            </a:fld>
            <a:endParaRPr lang="en-US" dirty="0"/>
          </a:p>
        </p:txBody>
      </p:sp>
    </p:spTree>
    <p:extLst>
      <p:ext uri="{BB962C8B-B14F-4D97-AF65-F5344CB8AC3E}">
        <p14:creationId xmlns:p14="http://schemas.microsoft.com/office/powerpoint/2010/main" val="4209735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ea typeface="Calibri"/>
                <a:cs typeface="Calibri"/>
              </a:rPr>
              <a:t>The above is taken from KCSIE, 2026 page 8-10 within Part 1 safeguarding information for ALL STAFF  explaining the role of the school and staff within it. It is imperative that all staff understand their responsibilities regardless of the individual role.</a:t>
            </a:r>
            <a:endParaRPr lang="en-US" dirty="0">
              <a:cs typeface="Calibri"/>
            </a:endParaRPr>
          </a:p>
        </p:txBody>
      </p:sp>
      <p:sp>
        <p:nvSpPr>
          <p:cNvPr id="4" name="Slide Number Placeholder 3"/>
          <p:cNvSpPr>
            <a:spLocks noGrp="1"/>
          </p:cNvSpPr>
          <p:nvPr>
            <p:ph type="sldNum" sz="quarter" idx="5"/>
          </p:nvPr>
        </p:nvSpPr>
        <p:spPr/>
        <p:txBody>
          <a:bodyPr/>
          <a:lstStyle/>
          <a:p>
            <a:fld id="{E16D7BAE-75D0-424B-922B-28B806C8C2A2}" type="slidenum">
              <a:rPr lang="en-GB" smtClean="0"/>
              <a:t>8</a:t>
            </a:fld>
            <a:endParaRPr lang="en-GB"/>
          </a:p>
        </p:txBody>
      </p:sp>
    </p:spTree>
    <p:extLst>
      <p:ext uri="{BB962C8B-B14F-4D97-AF65-F5344CB8AC3E}">
        <p14:creationId xmlns:p14="http://schemas.microsoft.com/office/powerpoint/2010/main" val="3686041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Repeat message of 'It Could Happen Here' and therefore ALL staff need to understand what signs of different abuse look like and how to ensure a safe and open environment through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Calibri"/>
              </a:rPr>
              <a:t>thier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 interactions with children and 'approachability'.</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a:cs typeface="Calibri"/>
              </a:rPr>
              <a:t>Ask delegates what they think might stop/prevent them from reporting a disclosure or concern that may not be included above?</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44</a:t>
            </a:fld>
            <a:endParaRPr lang="en-US" dirty="0"/>
          </a:p>
        </p:txBody>
      </p:sp>
    </p:spTree>
    <p:extLst>
      <p:ext uri="{BB962C8B-B14F-4D97-AF65-F5344CB8AC3E}">
        <p14:creationId xmlns:p14="http://schemas.microsoft.com/office/powerpoint/2010/main" val="2033105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staff must NOT do</a:t>
            </a:r>
          </a:p>
          <a:p>
            <a:pPr>
              <a:buFont typeface="Arial" panose="020B0604020202020204" pitchFamily="34" charset="0"/>
              <a:buChar char="•"/>
            </a:pPr>
            <a:r>
              <a:rPr lang="en-GB" b="1" dirty="0">
                <a:effectLst/>
              </a:rPr>
              <a:t>Do not promise confidentiality</a:t>
            </a:r>
            <a:r>
              <a:rPr lang="en-GB" dirty="0">
                <a:effectLst/>
              </a:rPr>
              <a:t> — you must explain that you will need to share the information.</a:t>
            </a:r>
            <a:endParaRPr lang="en-GB" dirty="0"/>
          </a:p>
          <a:p>
            <a:pPr>
              <a:buFont typeface="Arial" panose="020B0604020202020204" pitchFamily="34" charset="0"/>
              <a:buChar char="•"/>
            </a:pPr>
            <a:r>
              <a:rPr lang="en-GB" b="1" dirty="0">
                <a:effectLst/>
              </a:rPr>
              <a:t>Do not ask leading questions</a:t>
            </a:r>
            <a:r>
              <a:rPr lang="en-GB" dirty="0">
                <a:effectLst/>
              </a:rPr>
              <a:t> or press for more detail than the child freely offers.</a:t>
            </a:r>
            <a:endParaRPr lang="en-GB" dirty="0"/>
          </a:p>
          <a:p>
            <a:pPr>
              <a:buFont typeface="Arial" panose="020B0604020202020204" pitchFamily="34" charset="0"/>
              <a:buChar char="•"/>
            </a:pPr>
            <a:r>
              <a:rPr lang="en-GB" b="1" dirty="0">
                <a:effectLst/>
              </a:rPr>
              <a:t>Do not investigate</a:t>
            </a:r>
            <a:r>
              <a:rPr lang="en-GB" dirty="0">
                <a:effectLst/>
              </a:rPr>
              <a:t> or attempt to resolve the situation yourself.</a:t>
            </a:r>
            <a:endParaRPr lang="en-GB" dirty="0"/>
          </a:p>
          <a:p>
            <a:pPr>
              <a:buFont typeface="Arial" panose="020B0604020202020204" pitchFamily="34" charset="0"/>
              <a:buChar char="•"/>
            </a:pPr>
            <a:r>
              <a:rPr lang="en-GB" b="1" dirty="0">
                <a:effectLst/>
              </a:rPr>
              <a:t>Do not make assumptions</a:t>
            </a:r>
            <a:r>
              <a:rPr lang="en-GB" dirty="0">
                <a:effectLst/>
              </a:rPr>
              <a:t> about what happened or who is responsible.</a:t>
            </a:r>
            <a:endParaRPr lang="en-GB" dirty="0"/>
          </a:p>
          <a:p>
            <a:pPr>
              <a:buFont typeface="Arial" panose="020B0604020202020204" pitchFamily="34" charset="0"/>
              <a:buChar char="•"/>
            </a:pPr>
            <a:r>
              <a:rPr lang="en-GB" b="1" dirty="0">
                <a:effectLst/>
              </a:rPr>
              <a:t>Do not discuss the disclosure with other staff</a:t>
            </a:r>
            <a:r>
              <a:rPr lang="en-GB" dirty="0">
                <a:effectLst/>
              </a:rPr>
              <a:t> unless they are part of the safeguarding team.</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46</a:t>
            </a:fld>
            <a:endParaRPr lang="en-US" dirty="0"/>
          </a:p>
        </p:txBody>
      </p:sp>
    </p:spTree>
    <p:extLst>
      <p:ext uri="{BB962C8B-B14F-4D97-AF65-F5344CB8AC3E}">
        <p14:creationId xmlns:p14="http://schemas.microsoft.com/office/powerpoint/2010/main" val="2514569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colleagues that information sharing is the most important part of safeguarding. </a:t>
            </a:r>
          </a:p>
          <a:p>
            <a:r>
              <a:rPr lang="en-GB" dirty="0"/>
              <a:t>Recall Victoria </a:t>
            </a:r>
            <a:r>
              <a:rPr lang="en-GB" dirty="0" err="1"/>
              <a:t>Climbe</a:t>
            </a:r>
            <a:r>
              <a:rPr lang="en-GB" dirty="0"/>
              <a:t> and/or many other SCRs where the lack of shared information has resulted in the death of a child. </a:t>
            </a:r>
          </a:p>
          <a:p>
            <a:endParaRPr lang="en-GB" dirty="0"/>
          </a:p>
          <a:p>
            <a:r>
              <a:rPr lang="en-GB" dirty="0"/>
              <a:t>Don’t assume someone already knows / if they do know their perception may be different. </a:t>
            </a:r>
          </a:p>
          <a:p>
            <a:endParaRPr lang="en-GB" dirty="0"/>
          </a:p>
          <a:p>
            <a:r>
              <a:rPr lang="en-GB" dirty="0"/>
              <a:t>Reiterate that Data Protection Laws do not prevent the sharing of information to keep a child safe. </a:t>
            </a:r>
          </a:p>
        </p:txBody>
      </p:sp>
      <p:sp>
        <p:nvSpPr>
          <p:cNvPr id="4" name="Slide Number Placeholder 3"/>
          <p:cNvSpPr>
            <a:spLocks noGrp="1"/>
          </p:cNvSpPr>
          <p:nvPr>
            <p:ph type="sldNum" sz="quarter" idx="5"/>
          </p:nvPr>
        </p:nvSpPr>
        <p:spPr/>
        <p:txBody>
          <a:bodyPr/>
          <a:lstStyle/>
          <a:p>
            <a:fld id="{C37D7554-D10C-4E29-B8E6-BB7111FA614F}" type="slidenum">
              <a:rPr lang="en-US" smtClean="0"/>
              <a:t>48</a:t>
            </a:fld>
            <a:endParaRPr lang="en-US" dirty="0"/>
          </a:p>
        </p:txBody>
      </p:sp>
    </p:spTree>
    <p:extLst>
      <p:ext uri="{BB962C8B-B14F-4D97-AF65-F5344CB8AC3E}">
        <p14:creationId xmlns:p14="http://schemas.microsoft.com/office/powerpoint/2010/main" val="4220205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Gill Till - MASH updates</a:t>
            </a:r>
          </a:p>
          <a:p>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Section start – 09:40</a:t>
            </a:r>
          </a:p>
          <a:p>
            <a:r>
              <a:rPr lang="en-GB" sz="1200" b="0" i="0" u="none" strike="noStrike" kern="1200" dirty="0">
                <a:solidFill>
                  <a:schemeClr val="tx1"/>
                </a:solidFill>
                <a:effectLst/>
                <a:latin typeface="+mn-lt"/>
                <a:ea typeface="+mn-ea"/>
                <a:cs typeface="+mn-cs"/>
              </a:rPr>
              <a:t>Section end – 09:50</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6726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DSL Experience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4360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Local Updates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sz="1200" b="0" i="0" u="none" strike="noStrike" kern="1200" dirty="0">
                <a:solidFill>
                  <a:schemeClr val="tx1"/>
                </a:solidFill>
                <a:effectLst/>
                <a:latin typeface="+mn-lt"/>
                <a:ea typeface="+mn-ea"/>
                <a:cs typeface="+mn-cs"/>
              </a:rPr>
              <a:t>Section start – 10:15</a:t>
            </a:r>
          </a:p>
          <a:p>
            <a:r>
              <a:rPr lang="en-GB" sz="1200" b="0" i="0" u="none" strike="noStrike" kern="1200" dirty="0">
                <a:solidFill>
                  <a:schemeClr val="tx1"/>
                </a:solidFill>
                <a:effectLst/>
                <a:latin typeface="+mn-lt"/>
                <a:ea typeface="+mn-ea"/>
                <a:cs typeface="+mn-cs"/>
              </a:rPr>
              <a:t>Section end – 10:30</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dirty="0"/>
              <a:t>The NCSCP website will provide lots of vital information for the DSL on partnership policy and procedures documents including escalation process, threshold of need document, LADO threshold and City MASH e-form.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Nottingham Schools website is where you can find key resources including the Nottingham City template Safeguarding and Child Protection Policy, training programme, DBS letter for all Nottingham City employees to allow access to your setting as well as the DSL Network booking page.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2319E-44F4-4749-B257-B87001BCAF9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6199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Local Updates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sz="1200" b="0" i="0" u="none" strike="noStrike" kern="1200" dirty="0">
                <a:solidFill>
                  <a:schemeClr val="tx1"/>
                </a:solidFill>
                <a:effectLst/>
                <a:latin typeface="+mn-lt"/>
                <a:ea typeface="+mn-ea"/>
                <a:cs typeface="+mn-cs"/>
              </a:rPr>
              <a:t>Section start – 10:15</a:t>
            </a:r>
          </a:p>
          <a:p>
            <a:r>
              <a:rPr lang="en-GB" sz="1200" b="0" i="0" u="none" strike="noStrike" kern="1200" dirty="0">
                <a:solidFill>
                  <a:schemeClr val="tx1"/>
                </a:solidFill>
                <a:effectLst/>
                <a:latin typeface="+mn-lt"/>
                <a:ea typeface="+mn-ea"/>
                <a:cs typeface="+mn-cs"/>
              </a:rPr>
              <a:t>Section end – 10:30</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27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Claire Maclean – Local Updates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sz="1200" b="0" i="0" u="none" strike="noStrike" kern="1200" dirty="0">
                <a:solidFill>
                  <a:schemeClr val="tx1"/>
                </a:solidFill>
                <a:effectLst/>
                <a:latin typeface="+mn-lt"/>
                <a:ea typeface="+mn-ea"/>
                <a:cs typeface="+mn-cs"/>
              </a:rPr>
              <a:t>Section start – 10:15</a:t>
            </a:r>
          </a:p>
          <a:p>
            <a:r>
              <a:rPr lang="en-GB" sz="1200" b="0" i="0" u="none" strike="noStrike" kern="1200" dirty="0">
                <a:solidFill>
                  <a:schemeClr val="tx1"/>
                </a:solidFill>
                <a:effectLst/>
                <a:latin typeface="+mn-lt"/>
                <a:ea typeface="+mn-ea"/>
                <a:cs typeface="+mn-cs"/>
              </a:rPr>
              <a:t>Section end – 10:30</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r>
              <a:rPr lang="en-GB" dirty="0"/>
              <a:t>https://www.nottinghamcity.gov.uk/information-for-residents/children-and-families/safeguarding/safeguarding-children-partnership/safeguarding-children-training/</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D7A47-BB5A-4AEA-B114-500E755BC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3171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slight change to the wording/language ensure that no one is missed. It ensure that settings understand that it is not the responsibility of the university or college to deal with concerns. </a:t>
            </a:r>
          </a:p>
        </p:txBody>
      </p:sp>
      <p:sp>
        <p:nvSpPr>
          <p:cNvPr id="4" name="Slide Number Placeholder 3"/>
          <p:cNvSpPr>
            <a:spLocks noGrp="1"/>
          </p:cNvSpPr>
          <p:nvPr>
            <p:ph type="sldNum" sz="quarter" idx="5"/>
          </p:nvPr>
        </p:nvSpPr>
        <p:spPr/>
        <p:txBody>
          <a:bodyPr/>
          <a:lstStyle/>
          <a:p>
            <a:fld id="{C37D7554-D10C-4E29-B8E6-BB7111FA614F}" type="slidenum">
              <a:rPr lang="en-US" smtClean="0"/>
              <a:t>60</a:t>
            </a:fld>
            <a:endParaRPr lang="en-US" dirty="0"/>
          </a:p>
        </p:txBody>
      </p:sp>
    </p:spTree>
    <p:extLst>
      <p:ext uri="{BB962C8B-B14F-4D97-AF65-F5344CB8AC3E}">
        <p14:creationId xmlns:p14="http://schemas.microsoft.com/office/powerpoint/2010/main" val="3829681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it is essential to have both checks as they contain different information, this therefore provides a stronger check. </a:t>
            </a:r>
          </a:p>
          <a:p>
            <a:endParaRPr lang="en-GB" dirty="0"/>
          </a:p>
          <a:p>
            <a:r>
              <a:rPr lang="en-GB" b="1" i="0" dirty="0">
                <a:solidFill>
                  <a:srgbClr val="000000"/>
                </a:solidFill>
                <a:effectLst/>
                <a:latin typeface="Arial" panose="020B0604020202020204" pitchFamily="34" charset="0"/>
              </a:rPr>
              <a:t>Visitor DBS checks</a:t>
            </a:r>
            <a:r>
              <a:rPr lang="en-GB" b="0" i="0" dirty="0">
                <a:solidFill>
                  <a:srgbClr val="000000"/>
                </a:solidFill>
                <a:effectLst/>
                <a:latin typeface="Arial" panose="020B0604020202020204" pitchFamily="34" charset="0"/>
              </a:rPr>
              <a:t> It is now clearer that visitors should be asked for the DBS checks only where it is proportionate to contact with children, not a blanket requirement:</a:t>
            </a:r>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61</a:t>
            </a:fld>
            <a:endParaRPr lang="en-US" dirty="0"/>
          </a:p>
        </p:txBody>
      </p:sp>
    </p:spTree>
    <p:extLst>
      <p:ext uri="{BB962C8B-B14F-4D97-AF65-F5344CB8AC3E}">
        <p14:creationId xmlns:p14="http://schemas.microsoft.com/office/powerpoint/2010/main" val="418832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slide for key points</a:t>
            </a:r>
          </a:p>
        </p:txBody>
      </p:sp>
      <p:sp>
        <p:nvSpPr>
          <p:cNvPr id="4" name="Slide Number Placeholder 3"/>
          <p:cNvSpPr>
            <a:spLocks noGrp="1"/>
          </p:cNvSpPr>
          <p:nvPr>
            <p:ph type="sldNum" sz="quarter" idx="5"/>
          </p:nvPr>
        </p:nvSpPr>
        <p:spPr/>
        <p:txBody>
          <a:bodyPr/>
          <a:lstStyle/>
          <a:p>
            <a:fld id="{C37D7554-D10C-4E29-B8E6-BB7111FA614F}" type="slidenum">
              <a:rPr lang="en-US" smtClean="0"/>
              <a:t>11</a:t>
            </a:fld>
            <a:endParaRPr lang="en-US" dirty="0"/>
          </a:p>
        </p:txBody>
      </p:sp>
    </p:spTree>
    <p:extLst>
      <p:ext uri="{BB962C8B-B14F-4D97-AF65-F5344CB8AC3E}">
        <p14:creationId xmlns:p14="http://schemas.microsoft.com/office/powerpoint/2010/main" val="444208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Ensure that there are effective arrangements in place so employees feel safe to speak up and will be guided through the process where wrongdoing highlighted for example.</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rPr>
              <a:t>Appropriate whistleblowing procedures should be in place in all education settings for concerns to be raised with senior leaders, but there is also the option of whistleblowing to the NSPCC or DfE.</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rPr>
              <a:t>Things you may </a:t>
            </a:r>
            <a:r>
              <a:rPr kumimoji="0" lang="en-US" sz="1200" b="0" i="0" u="none" strike="noStrike" kern="1200" cap="none" spc="0" normalizeH="0" baseline="0" noProof="0" dirty="0" err="1">
                <a:ln>
                  <a:noFill/>
                </a:ln>
                <a:solidFill>
                  <a:prstClr val="black"/>
                </a:solidFill>
                <a:effectLst/>
                <a:uLnTx/>
                <a:uFillTx/>
                <a:latin typeface="Calibri" panose="020F0502020204030204"/>
                <a:ea typeface="Calibri" panose="020F0502020204030204"/>
                <a:cs typeface="Calibri"/>
              </a:rPr>
              <a:t>whistleblow</a:t>
            </a:r>
            <a:r>
              <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rPr>
              <a:t> on- criminal offence, someone's health and safety in danger, setting breaking the law, someone covering up wrongdoing</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62</a:t>
            </a:fld>
            <a:endParaRPr lang="en-US" dirty="0"/>
          </a:p>
        </p:txBody>
      </p:sp>
    </p:spTree>
    <p:extLst>
      <p:ext uri="{BB962C8B-B14F-4D97-AF65-F5344CB8AC3E}">
        <p14:creationId xmlns:p14="http://schemas.microsoft.com/office/powerpoint/2010/main" val="2454792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Keeping Children Safe in Education 2026 ( Pg 13, para 24)</a:t>
            </a:r>
          </a:p>
        </p:txBody>
      </p:sp>
      <p:sp>
        <p:nvSpPr>
          <p:cNvPr id="4" name="Slide Number Placeholder 3"/>
          <p:cNvSpPr>
            <a:spLocks noGrp="1"/>
          </p:cNvSpPr>
          <p:nvPr>
            <p:ph type="sldNum" sz="quarter" idx="5"/>
          </p:nvPr>
        </p:nvSpPr>
        <p:spPr/>
        <p:txBody>
          <a:bodyPr/>
          <a:lstStyle/>
          <a:p>
            <a:fld id="{C37D7554-D10C-4E29-B8E6-BB7111FA614F}" type="slidenum">
              <a:rPr lang="en-US" smtClean="0"/>
              <a:t>12</a:t>
            </a:fld>
            <a:endParaRPr lang="en-US" dirty="0"/>
          </a:p>
        </p:txBody>
      </p:sp>
    </p:spTree>
    <p:extLst>
      <p:ext uri="{BB962C8B-B14F-4D97-AF65-F5344CB8AC3E}">
        <p14:creationId xmlns:p14="http://schemas.microsoft.com/office/powerpoint/2010/main" val="3454531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Changes to definition of emotional abuse – extended to include verbal abuse. This will help to build a chronology of this type of abuse earlier as emotional abuse has always been difficult to identify/evidence. </a:t>
            </a:r>
          </a:p>
        </p:txBody>
      </p:sp>
      <p:sp>
        <p:nvSpPr>
          <p:cNvPr id="4" name="Slide Number Placeholder 3"/>
          <p:cNvSpPr>
            <a:spLocks noGrp="1"/>
          </p:cNvSpPr>
          <p:nvPr>
            <p:ph type="sldNum" sz="quarter" idx="5"/>
          </p:nvPr>
        </p:nvSpPr>
        <p:spPr/>
        <p:txBody>
          <a:bodyPr/>
          <a:lstStyle/>
          <a:p>
            <a:fld id="{C37D7554-D10C-4E29-B8E6-BB7111FA614F}" type="slidenum">
              <a:rPr lang="en-US" smtClean="0"/>
              <a:t>13</a:t>
            </a:fld>
            <a:endParaRPr lang="en-US" dirty="0"/>
          </a:p>
        </p:txBody>
      </p:sp>
    </p:spTree>
    <p:extLst>
      <p:ext uri="{BB962C8B-B14F-4D97-AF65-F5344CB8AC3E}">
        <p14:creationId xmlns:p14="http://schemas.microsoft.com/office/powerpoint/2010/main" val="2068351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New and Updated Risk Indicators (KCSIE 2026) – previously seen as behavioural issues and not necessarily safeguarding</a:t>
            </a:r>
          </a:p>
          <a:p>
            <a:pPr>
              <a:buFont typeface="Arial" panose="020B0604020202020204" pitchFamily="34" charset="0"/>
              <a:buChar char="•"/>
            </a:pPr>
            <a:r>
              <a:rPr lang="en-GB" b="1" dirty="0">
                <a:effectLst/>
              </a:rPr>
              <a:t>Repeated classroom removals</a:t>
            </a:r>
            <a:r>
              <a:rPr lang="en-GB" dirty="0">
                <a:effectLst/>
              </a:rPr>
              <a:t> — persistent exclusion from learning environments.</a:t>
            </a:r>
            <a:endParaRPr lang="en-GB" dirty="0"/>
          </a:p>
          <a:p>
            <a:pPr>
              <a:buFont typeface="Arial" panose="020B0604020202020204" pitchFamily="34" charset="0"/>
              <a:buChar char="•"/>
            </a:pPr>
            <a:r>
              <a:rPr lang="en-GB" b="1" dirty="0">
                <a:effectLst/>
              </a:rPr>
              <a:t>Multiple suspensions or exclusions</a:t>
            </a:r>
            <a:r>
              <a:rPr lang="en-GB" dirty="0">
                <a:effectLst/>
              </a:rPr>
              <a:t> — patterns suggesting unmet needs or escalating behaviour.</a:t>
            </a:r>
            <a:endParaRPr lang="en-GB" dirty="0"/>
          </a:p>
          <a:p>
            <a:pPr>
              <a:buFont typeface="Arial" panose="020B0604020202020204" pitchFamily="34" charset="0"/>
              <a:buChar char="•"/>
            </a:pPr>
            <a:r>
              <a:rPr lang="en-GB" b="1" dirty="0">
                <a:effectLst/>
              </a:rPr>
              <a:t>Part‑time timetables</a:t>
            </a:r>
            <a:r>
              <a:rPr lang="en-GB" dirty="0">
                <a:effectLst/>
              </a:rPr>
              <a:t> — used as a management strategy but may indicate vulnerability or disengagement.</a:t>
            </a:r>
            <a:endParaRPr lang="en-GB" dirty="0"/>
          </a:p>
          <a:p>
            <a:pPr>
              <a:buFont typeface="Arial" panose="020B0604020202020204" pitchFamily="34" charset="0"/>
              <a:buChar char="•"/>
            </a:pPr>
            <a:r>
              <a:rPr lang="en-GB" b="1" dirty="0">
                <a:effectLst/>
              </a:rPr>
              <a:t>Pregnancy or parenthood</a:t>
            </a:r>
            <a:r>
              <a:rPr lang="en-GB" dirty="0">
                <a:effectLst/>
              </a:rPr>
              <a:t> — young people who are pregnant or parents themselves may need additional safeguarding support.</a:t>
            </a:r>
            <a:endParaRPr lang="en-GB" dirty="0"/>
          </a:p>
          <a:p>
            <a:pPr>
              <a:buFont typeface="Arial" panose="020B0604020202020204" pitchFamily="34" charset="0"/>
              <a:buChar char="•"/>
            </a:pPr>
            <a:r>
              <a:rPr lang="en-GB" b="1" dirty="0">
                <a:effectLst/>
              </a:rPr>
              <a:t>Early signs of abusive, violent, or harmful behaviours</a:t>
            </a:r>
            <a:r>
              <a:rPr lang="en-GB" dirty="0">
                <a:effectLst/>
              </a:rPr>
              <a:t> — including child‑on‑child abuse or emerging coercive patterns.</a:t>
            </a:r>
            <a:endParaRPr lang="en-GB" dirty="0"/>
          </a:p>
          <a:p>
            <a:pPr>
              <a:buFont typeface="Arial" panose="020B0604020202020204" pitchFamily="34" charset="0"/>
              <a:buChar char="•"/>
            </a:pPr>
            <a:r>
              <a:rPr lang="en-GB" b="1" dirty="0">
                <a:effectLst/>
              </a:rPr>
              <a:t>Persistent absence or unexplained reduced attendance</a:t>
            </a:r>
            <a:r>
              <a:rPr lang="en-GB" dirty="0">
                <a:effectLst/>
              </a:rPr>
              <a:t> — may signal neglect, exploitation, or emotional distress.</a:t>
            </a:r>
            <a:endParaRPr lang="en-GB" dirty="0"/>
          </a:p>
          <a:p>
            <a:pPr>
              <a:buFont typeface="Arial" panose="020B0604020202020204" pitchFamily="34" charset="0"/>
              <a:buChar char="•"/>
            </a:pPr>
            <a:r>
              <a:rPr lang="en-GB" b="1" dirty="0">
                <a:effectLst/>
              </a:rPr>
              <a:t>Frequent changes in living arrangements or care settings</a:t>
            </a:r>
            <a:r>
              <a:rPr lang="en-GB" dirty="0">
                <a:effectLst/>
              </a:rPr>
              <a:t> — potential instability or safeguarding concerns.</a:t>
            </a:r>
            <a:endParaRPr lang="en-GB" dirty="0"/>
          </a:p>
          <a:p>
            <a:pPr>
              <a:buFont typeface="Arial" panose="020B0604020202020204" pitchFamily="34" charset="0"/>
              <a:buChar char="•"/>
            </a:pPr>
            <a:r>
              <a:rPr lang="en-GB" b="1" dirty="0">
                <a:effectLst/>
              </a:rPr>
              <a:t>Online risks</a:t>
            </a:r>
            <a:r>
              <a:rPr lang="en-GB" dirty="0">
                <a:effectLst/>
              </a:rPr>
              <a:t> — exposure to harmful content, grooming, or exploitation facilitated by technology.</a:t>
            </a:r>
            <a:endParaRPr lang="en-GB" dirty="0"/>
          </a:p>
          <a:p>
            <a:endParaRPr lang="en-GB" dirty="0"/>
          </a:p>
          <a:p>
            <a:r>
              <a:rPr lang="en-GB" dirty="0"/>
              <a:t>ALL these indicate distress in children, and it is important for schools to consider the data around suspensions/exclusions/alternative provisions (including internally)</a:t>
            </a:r>
          </a:p>
        </p:txBody>
      </p:sp>
      <p:sp>
        <p:nvSpPr>
          <p:cNvPr id="4" name="Slide Number Placeholder 3"/>
          <p:cNvSpPr>
            <a:spLocks noGrp="1"/>
          </p:cNvSpPr>
          <p:nvPr>
            <p:ph type="sldNum" sz="quarter" idx="5"/>
          </p:nvPr>
        </p:nvSpPr>
        <p:spPr/>
        <p:txBody>
          <a:bodyPr/>
          <a:lstStyle/>
          <a:p>
            <a:fld id="{C37D7554-D10C-4E29-B8E6-BB7111FA614F}" type="slidenum">
              <a:rPr lang="en-US" smtClean="0"/>
              <a:t>14</a:t>
            </a:fld>
            <a:endParaRPr lang="en-US" dirty="0"/>
          </a:p>
        </p:txBody>
      </p:sp>
    </p:spTree>
    <p:extLst>
      <p:ext uri="{BB962C8B-B14F-4D97-AF65-F5344CB8AC3E}">
        <p14:creationId xmlns:p14="http://schemas.microsoft.com/office/powerpoint/2010/main" val="4230015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Professional Curiosity SHORT version (youtube.com)</a:t>
            </a:r>
            <a:r>
              <a:rPr lang="en-GB" dirty="0"/>
              <a:t> </a:t>
            </a:r>
            <a:endParaRPr lang="en-US" dirty="0"/>
          </a:p>
          <a:p>
            <a:endParaRPr lang="en-GB" dirty="0">
              <a:latin typeface="Times"/>
              <a:cs typeface="Times"/>
            </a:endParaRPr>
          </a:p>
          <a:p>
            <a:pPr marL="171450" indent="-171450">
              <a:buFont typeface="Arial" panose="020B0604020202020204" pitchFamily="34" charset="0"/>
              <a:buChar char="•"/>
            </a:pPr>
            <a:r>
              <a:rPr lang="en-GB" altLang="en-US" sz="1200" dirty="0">
                <a:latin typeface="Arial"/>
                <a:cs typeface="Arial"/>
              </a:rPr>
              <a:t>Discuss professional curiosity meaning 'being professional nosey'  and play video- link to everyone's responsibility to safeguard and professionally challenge each other where we think something may have been missed or not seen as you see where risk of harm exists.</a:t>
            </a:r>
            <a:endParaRPr lang="en-GB" altLang="en-US" sz="120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15</a:t>
            </a:fld>
            <a:endParaRPr lang="en-US" dirty="0"/>
          </a:p>
        </p:txBody>
      </p:sp>
    </p:spTree>
    <p:extLst>
      <p:ext uri="{BB962C8B-B14F-4D97-AF65-F5344CB8AC3E}">
        <p14:creationId xmlns:p14="http://schemas.microsoft.com/office/powerpoint/2010/main" val="3107229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 typeface="Arial" pitchFamily="34" charset="0"/>
              <a:buChar char="•"/>
            </a:pPr>
            <a:r>
              <a:rPr lang="en-GB" altLang="en-US" dirty="0"/>
              <a:t>Important to realise that not all victims disclose abuse  </a:t>
            </a:r>
          </a:p>
          <a:p>
            <a:pPr marL="171450" indent="-171450" eaLnBrk="1" hangingPunct="1">
              <a:buFont typeface="Arial" pitchFamily="34" charset="0"/>
              <a:buChar char="•"/>
            </a:pPr>
            <a:endParaRPr lang="en-GB" altLang="en-US" dirty="0"/>
          </a:p>
          <a:p>
            <a:pPr marL="171450" indent="-171450" eaLnBrk="1" hangingPunct="1">
              <a:buFont typeface="Arial" pitchFamily="34" charset="0"/>
              <a:buChar char="•"/>
            </a:pPr>
            <a:r>
              <a:rPr lang="en-GB" altLang="en-US" dirty="0"/>
              <a:t>When our authority undertook a review of all of our Serious Case Reviews over the past 7 years alongside all of the other authorities within our region (Derby, Derbyshire, Nottinghamshire, Leicester and Leicestershire) the data told us that only a </a:t>
            </a:r>
            <a:r>
              <a:rPr lang="en-GB" altLang="en-US" b="1" dirty="0"/>
              <a:t>minority</a:t>
            </a:r>
            <a:r>
              <a:rPr lang="en-GB" altLang="en-US" dirty="0"/>
              <a:t> of the children who had died or been seriously harmed had ever disclosed that they were being abused.</a:t>
            </a:r>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16</a:t>
            </a:fld>
            <a:endParaRPr lang="en-US" dirty="0"/>
          </a:p>
        </p:txBody>
      </p:sp>
    </p:spTree>
    <p:extLst>
      <p:ext uri="{BB962C8B-B14F-4D97-AF65-F5344CB8AC3E}">
        <p14:creationId xmlns:p14="http://schemas.microsoft.com/office/powerpoint/2010/main" val="13325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Internet Watch Foundation (a research body) looked at the types of images created and how they were most commonly generated. </a:t>
            </a:r>
          </a:p>
          <a:p>
            <a:endParaRPr lang="en-GB" dirty="0"/>
          </a:p>
          <a:p>
            <a:r>
              <a:rPr lang="en-GB" dirty="0">
                <a:effectLst/>
              </a:rPr>
              <a:t>The </a:t>
            </a:r>
            <a:r>
              <a:rPr lang="en-GB" b="1" dirty="0">
                <a:effectLst/>
              </a:rPr>
              <a:t>Internet Watch Foundation (IWF)</a:t>
            </a:r>
            <a:r>
              <a:rPr lang="en-GB" dirty="0">
                <a:effectLst/>
              </a:rPr>
              <a:t> is a UK‑based </a:t>
            </a:r>
            <a:r>
              <a:rPr lang="en-GB" b="1" dirty="0">
                <a:effectLst/>
              </a:rPr>
              <a:t>non‑profit organisation and research body</a:t>
            </a:r>
            <a:r>
              <a:rPr lang="en-GB" dirty="0">
                <a:effectLst/>
              </a:rPr>
              <a:t> that works to make the internet safer, particularly for children.</a:t>
            </a:r>
            <a:endParaRPr lang="en-GB" dirty="0"/>
          </a:p>
          <a:p>
            <a:r>
              <a:rPr lang="en-GB" dirty="0">
                <a:effectLst/>
              </a:rPr>
              <a:t>Here’s a clear overview:</a:t>
            </a:r>
            <a:endParaRPr lang="en-GB" dirty="0"/>
          </a:p>
          <a:p>
            <a:r>
              <a:rPr lang="en-GB" b="1" dirty="0"/>
              <a:t>Purpose and Role</a:t>
            </a:r>
          </a:p>
          <a:p>
            <a:pPr>
              <a:buFont typeface="Arial" panose="020B0604020202020204" pitchFamily="34" charset="0"/>
              <a:buChar char="•"/>
            </a:pPr>
            <a:r>
              <a:rPr lang="en-GB" dirty="0">
                <a:effectLst/>
              </a:rPr>
              <a:t>The IWF </a:t>
            </a:r>
            <a:r>
              <a:rPr lang="en-GB" b="1" dirty="0">
                <a:effectLst/>
              </a:rPr>
              <a:t>identifies and removes online child sexual abuse material</a:t>
            </a:r>
            <a:r>
              <a:rPr lang="en-GB" dirty="0">
                <a:effectLst/>
              </a:rPr>
              <a:t> from the internet.</a:t>
            </a:r>
            <a:endParaRPr lang="en-GB" dirty="0"/>
          </a:p>
          <a:p>
            <a:pPr>
              <a:buFont typeface="Arial" panose="020B0604020202020204" pitchFamily="34" charset="0"/>
              <a:buChar char="•"/>
            </a:pPr>
            <a:r>
              <a:rPr lang="en-GB" dirty="0">
                <a:effectLst/>
              </a:rPr>
              <a:t>It operates a </a:t>
            </a:r>
            <a:r>
              <a:rPr lang="en-GB" b="1" dirty="0">
                <a:effectLst/>
              </a:rPr>
              <a:t>confidential reporting system</a:t>
            </a:r>
            <a:r>
              <a:rPr lang="en-GB" dirty="0">
                <a:effectLst/>
              </a:rPr>
              <a:t> where the public and professionals can report harmful online content.</a:t>
            </a:r>
            <a:endParaRPr lang="en-GB" dirty="0"/>
          </a:p>
          <a:p>
            <a:pPr>
              <a:buFont typeface="Arial" panose="020B0604020202020204" pitchFamily="34" charset="0"/>
              <a:buChar char="•"/>
            </a:pPr>
            <a:r>
              <a:rPr lang="en-GB" dirty="0">
                <a:effectLst/>
              </a:rPr>
              <a:t>It collaborates with </a:t>
            </a:r>
            <a:r>
              <a:rPr lang="en-GB" b="1" dirty="0">
                <a:effectLst/>
              </a:rPr>
              <a:t>law enforcement, technology companies, and international partners</a:t>
            </a:r>
            <a:r>
              <a:rPr lang="en-GB" dirty="0">
                <a:effectLst/>
              </a:rPr>
              <a:t> to track and remove illegal imagery globally</a:t>
            </a:r>
            <a:endParaRPr lang="en-GB" dirty="0"/>
          </a:p>
          <a:p>
            <a:endParaRPr lang="en-GB" dirty="0"/>
          </a:p>
        </p:txBody>
      </p:sp>
      <p:sp>
        <p:nvSpPr>
          <p:cNvPr id="4" name="Slide Number Placeholder 3"/>
          <p:cNvSpPr>
            <a:spLocks noGrp="1"/>
          </p:cNvSpPr>
          <p:nvPr>
            <p:ph type="sldNum" sz="quarter" idx="5"/>
          </p:nvPr>
        </p:nvSpPr>
        <p:spPr/>
        <p:txBody>
          <a:bodyPr/>
          <a:lstStyle/>
          <a:p>
            <a:fld id="{C37D7554-D10C-4E29-B8E6-BB7111FA614F}" type="slidenum">
              <a:rPr lang="en-US" smtClean="0"/>
              <a:t>22</a:t>
            </a:fld>
            <a:endParaRPr lang="en-US" dirty="0"/>
          </a:p>
        </p:txBody>
      </p:sp>
    </p:spTree>
    <p:extLst>
      <p:ext uri="{BB962C8B-B14F-4D97-AF65-F5344CB8AC3E}">
        <p14:creationId xmlns:p14="http://schemas.microsoft.com/office/powerpoint/2010/main" val="3851852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grpSp>
        <p:nvGrpSpPr>
          <p:cNvPr id="6" name="Group 5">
            <a:extLst>
              <a:ext uri="{FF2B5EF4-FFF2-40B4-BE49-F238E27FC236}">
                <a16:creationId xmlns:a16="http://schemas.microsoft.com/office/drawing/2014/main" id="{4A213BE2-0D7A-EDCA-D139-385A33716646}"/>
              </a:ext>
            </a:extLst>
          </p:cNvPr>
          <p:cNvGrpSpPr/>
          <p:nvPr userDrawn="1"/>
        </p:nvGrpSpPr>
        <p:grpSpPr>
          <a:xfrm>
            <a:off x="9377744" y="5660136"/>
            <a:ext cx="2726082" cy="1118910"/>
            <a:chOff x="9377744" y="5660136"/>
            <a:chExt cx="2726082" cy="1118910"/>
          </a:xfrm>
        </p:grpSpPr>
        <p:pic>
          <p:nvPicPr>
            <p:cNvPr id="9" name="Picture 8">
              <a:extLst>
                <a:ext uri="{FF2B5EF4-FFF2-40B4-BE49-F238E27FC236}">
                  <a16:creationId xmlns:a16="http://schemas.microsoft.com/office/drawing/2014/main" id="{C4F0AC26-4B93-D386-7E7D-AE17E42C63F9}"/>
                </a:ext>
              </a:extLst>
            </p:cNvPr>
            <p:cNvPicPr/>
            <p:nvPr/>
          </p:nvPicPr>
          <p:blipFill>
            <a:blip r:embed="rId2"/>
            <a:stretch>
              <a:fillRect/>
            </a:stretch>
          </p:blipFill>
          <p:spPr>
            <a:xfrm>
              <a:off x="10109632" y="5660136"/>
              <a:ext cx="1994194" cy="1118910"/>
            </a:xfrm>
            <a:prstGeom prst="rect">
              <a:avLst/>
            </a:prstGeom>
          </p:spPr>
        </p:pic>
        <p:pic>
          <p:nvPicPr>
            <p:cNvPr id="10" name="Picture 9">
              <a:extLst>
                <a:ext uri="{FF2B5EF4-FFF2-40B4-BE49-F238E27FC236}">
                  <a16:creationId xmlns:a16="http://schemas.microsoft.com/office/drawing/2014/main" id="{04BD0420-C842-C1B0-24A1-1596EA6BB176}"/>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GB"/>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GB"/>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896568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grpSp>
        <p:nvGrpSpPr>
          <p:cNvPr id="295" name="Group 294">
            <a:extLst>
              <a:ext uri="{FF2B5EF4-FFF2-40B4-BE49-F238E27FC236}">
                <a16:creationId xmlns:a16="http://schemas.microsoft.com/office/drawing/2014/main" id="{8ADAE399-79A6-420F-84F4-05D3786D911E}"/>
              </a:ext>
            </a:extLst>
          </p:cNvPr>
          <p:cNvGrpSpPr/>
          <p:nvPr userDrawn="1"/>
        </p:nvGrpSpPr>
        <p:grpSpPr>
          <a:xfrm>
            <a:off x="271603" y="5661816"/>
            <a:ext cx="736578" cy="875829"/>
            <a:chOff x="258270" y="5212128"/>
            <a:chExt cx="1114770" cy="1325518"/>
          </a:xfrm>
        </p:grpSpPr>
        <p:grpSp>
          <p:nvGrpSpPr>
            <p:cNvPr id="296" name="Google Shape;428;p34">
              <a:extLst>
                <a:ext uri="{FF2B5EF4-FFF2-40B4-BE49-F238E27FC236}">
                  <a16:creationId xmlns:a16="http://schemas.microsoft.com/office/drawing/2014/main" id="{F4994928-FAFD-48B6-8747-F90B81F96045}"/>
                </a:ext>
              </a:extLst>
            </p:cNvPr>
            <p:cNvGrpSpPr/>
            <p:nvPr userDrawn="1"/>
          </p:nvGrpSpPr>
          <p:grpSpPr>
            <a:xfrm>
              <a:off x="866609" y="5948450"/>
              <a:ext cx="370620" cy="570901"/>
              <a:chOff x="5283050" y="4042750"/>
              <a:chExt cx="399000" cy="595950"/>
            </a:xfrm>
          </p:grpSpPr>
          <p:sp>
            <p:nvSpPr>
              <p:cNvPr id="336" name="Google Shape;429;p34">
                <a:extLst>
                  <a:ext uri="{FF2B5EF4-FFF2-40B4-BE49-F238E27FC236}">
                    <a16:creationId xmlns:a16="http://schemas.microsoft.com/office/drawing/2014/main" id="{09E05D6A-782A-4BDD-B9B0-5AA29943D73B}"/>
                  </a:ext>
                </a:extLst>
              </p:cNvPr>
              <p:cNvSpPr/>
              <p:nvPr/>
            </p:nvSpPr>
            <p:spPr>
              <a:xfrm>
                <a:off x="5283050" y="4042750"/>
                <a:ext cx="399000" cy="344900"/>
              </a:xfrm>
              <a:custGeom>
                <a:avLst/>
                <a:gdLst/>
                <a:ahLst/>
                <a:cxnLst/>
                <a:rect l="l" t="t" r="r" b="b"/>
                <a:pathLst>
                  <a:path w="15960" h="13796" extrusionOk="0">
                    <a:moveTo>
                      <a:pt x="8041" y="0"/>
                    </a:moveTo>
                    <a:cubicBezTo>
                      <a:pt x="6475" y="0"/>
                      <a:pt x="4915" y="432"/>
                      <a:pt x="3622" y="1312"/>
                    </a:cubicBezTo>
                    <a:cubicBezTo>
                      <a:pt x="1300" y="2891"/>
                      <a:pt x="0" y="5920"/>
                      <a:pt x="633" y="8656"/>
                    </a:cubicBezTo>
                    <a:cubicBezTo>
                      <a:pt x="1259" y="11376"/>
                      <a:pt x="3849" y="13561"/>
                      <a:pt x="6636" y="13561"/>
                    </a:cubicBezTo>
                    <a:cubicBezTo>
                      <a:pt x="6655" y="13561"/>
                      <a:pt x="6675" y="13561"/>
                      <a:pt x="6694" y="13560"/>
                    </a:cubicBezTo>
                    <a:lnTo>
                      <a:pt x="4984" y="12908"/>
                    </a:lnTo>
                    <a:lnTo>
                      <a:pt x="4984" y="12908"/>
                    </a:lnTo>
                    <a:cubicBezTo>
                      <a:pt x="6366" y="13418"/>
                      <a:pt x="7864" y="13796"/>
                      <a:pt x="9308" y="13796"/>
                    </a:cubicBezTo>
                    <a:cubicBezTo>
                      <a:pt x="10436" y="13796"/>
                      <a:pt x="11532" y="13565"/>
                      <a:pt x="12514" y="12987"/>
                    </a:cubicBezTo>
                    <a:cubicBezTo>
                      <a:pt x="15162" y="11426"/>
                      <a:pt x="15960" y="7754"/>
                      <a:pt x="15026" y="4822"/>
                    </a:cubicBezTo>
                    <a:cubicBezTo>
                      <a:pt x="14664" y="3680"/>
                      <a:pt x="14071" y="2588"/>
                      <a:pt x="13175" y="1793"/>
                    </a:cubicBezTo>
                    <a:cubicBezTo>
                      <a:pt x="12722" y="1389"/>
                      <a:pt x="12202" y="1071"/>
                      <a:pt x="11655" y="809"/>
                    </a:cubicBezTo>
                    <a:cubicBezTo>
                      <a:pt x="10533" y="273"/>
                      <a:pt x="9285" y="0"/>
                      <a:pt x="8041" y="0"/>
                    </a:cubicBezTo>
                    <a:close/>
                  </a:path>
                </a:pathLst>
              </a:custGeom>
              <a:solidFill>
                <a:srgbClr val="F9B23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430;p34">
                <a:extLst>
                  <a:ext uri="{FF2B5EF4-FFF2-40B4-BE49-F238E27FC236}">
                    <a16:creationId xmlns:a16="http://schemas.microsoft.com/office/drawing/2014/main" id="{7E39A15E-C3E3-4922-933A-A06F199F5B18}"/>
                  </a:ext>
                </a:extLst>
              </p:cNvPr>
              <p:cNvSpPr/>
              <p:nvPr/>
            </p:nvSpPr>
            <p:spPr>
              <a:xfrm>
                <a:off x="5478275" y="4137575"/>
                <a:ext cx="15450" cy="501125"/>
              </a:xfrm>
              <a:custGeom>
                <a:avLst/>
                <a:gdLst/>
                <a:ahLst/>
                <a:cxnLst/>
                <a:rect l="l" t="t" r="r" b="b"/>
                <a:pathLst>
                  <a:path w="618" h="20045" extrusionOk="0">
                    <a:moveTo>
                      <a:pt x="154" y="1"/>
                    </a:moveTo>
                    <a:cubicBezTo>
                      <a:pt x="98" y="1"/>
                      <a:pt x="42" y="39"/>
                      <a:pt x="38" y="115"/>
                    </a:cubicBezTo>
                    <a:lnTo>
                      <a:pt x="38" y="117"/>
                    </a:lnTo>
                    <a:cubicBezTo>
                      <a:pt x="1" y="763"/>
                      <a:pt x="16" y="1418"/>
                      <a:pt x="14" y="2063"/>
                    </a:cubicBezTo>
                    <a:cubicBezTo>
                      <a:pt x="12" y="2705"/>
                      <a:pt x="18" y="3344"/>
                      <a:pt x="20" y="3985"/>
                    </a:cubicBezTo>
                    <a:cubicBezTo>
                      <a:pt x="25" y="5274"/>
                      <a:pt x="40" y="6561"/>
                      <a:pt x="53" y="7850"/>
                    </a:cubicBezTo>
                    <a:lnTo>
                      <a:pt x="130" y="15559"/>
                    </a:lnTo>
                    <a:cubicBezTo>
                      <a:pt x="137" y="16277"/>
                      <a:pt x="146" y="16997"/>
                      <a:pt x="152" y="17717"/>
                    </a:cubicBezTo>
                    <a:cubicBezTo>
                      <a:pt x="154" y="18073"/>
                      <a:pt x="159" y="18429"/>
                      <a:pt x="159" y="18785"/>
                    </a:cubicBezTo>
                    <a:cubicBezTo>
                      <a:pt x="159" y="19158"/>
                      <a:pt x="143" y="19531"/>
                      <a:pt x="198" y="19903"/>
                    </a:cubicBezTo>
                    <a:cubicBezTo>
                      <a:pt x="210" y="19989"/>
                      <a:pt x="308" y="20045"/>
                      <a:pt x="390" y="20045"/>
                    </a:cubicBezTo>
                    <a:cubicBezTo>
                      <a:pt x="397" y="20045"/>
                      <a:pt x="404" y="20044"/>
                      <a:pt x="411" y="20043"/>
                    </a:cubicBezTo>
                    <a:cubicBezTo>
                      <a:pt x="515" y="20028"/>
                      <a:pt x="567" y="19949"/>
                      <a:pt x="580" y="19850"/>
                    </a:cubicBezTo>
                    <a:cubicBezTo>
                      <a:pt x="618" y="19531"/>
                      <a:pt x="596" y="19211"/>
                      <a:pt x="589" y="18890"/>
                    </a:cubicBezTo>
                    <a:cubicBezTo>
                      <a:pt x="583" y="18567"/>
                      <a:pt x="576" y="18249"/>
                      <a:pt x="572" y="17928"/>
                    </a:cubicBezTo>
                    <a:cubicBezTo>
                      <a:pt x="563" y="17287"/>
                      <a:pt x="554" y="16648"/>
                      <a:pt x="545" y="16009"/>
                    </a:cubicBezTo>
                    <a:lnTo>
                      <a:pt x="495" y="12141"/>
                    </a:lnTo>
                    <a:cubicBezTo>
                      <a:pt x="460" y="9574"/>
                      <a:pt x="442" y="7005"/>
                      <a:pt x="392" y="4435"/>
                    </a:cubicBezTo>
                    <a:cubicBezTo>
                      <a:pt x="376" y="3724"/>
                      <a:pt x="363" y="3012"/>
                      <a:pt x="348" y="2303"/>
                    </a:cubicBezTo>
                    <a:cubicBezTo>
                      <a:pt x="334" y="1576"/>
                      <a:pt x="334" y="840"/>
                      <a:pt x="275" y="115"/>
                    </a:cubicBezTo>
                    <a:cubicBezTo>
                      <a:pt x="269" y="39"/>
                      <a:pt x="211" y="1"/>
                      <a:pt x="154"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431;p34">
                <a:extLst>
                  <a:ext uri="{FF2B5EF4-FFF2-40B4-BE49-F238E27FC236}">
                    <a16:creationId xmlns:a16="http://schemas.microsoft.com/office/drawing/2014/main" id="{801DDB1E-D90A-414E-97D2-896F62FE7701}"/>
                  </a:ext>
                </a:extLst>
              </p:cNvPr>
              <p:cNvSpPr/>
              <p:nvPr/>
            </p:nvSpPr>
            <p:spPr>
              <a:xfrm>
                <a:off x="5390175" y="4217750"/>
                <a:ext cx="220175" cy="141200"/>
              </a:xfrm>
              <a:custGeom>
                <a:avLst/>
                <a:gdLst/>
                <a:ahLst/>
                <a:cxnLst/>
                <a:rect l="l" t="t" r="r" b="b"/>
                <a:pathLst>
                  <a:path w="8807" h="5648" extrusionOk="0">
                    <a:moveTo>
                      <a:pt x="8503" y="0"/>
                    </a:moveTo>
                    <a:cubicBezTo>
                      <a:pt x="8453" y="0"/>
                      <a:pt x="8404" y="19"/>
                      <a:pt x="8365" y="62"/>
                    </a:cubicBezTo>
                    <a:cubicBezTo>
                      <a:pt x="8062" y="394"/>
                      <a:pt x="7790" y="756"/>
                      <a:pt x="7506" y="1103"/>
                    </a:cubicBezTo>
                    <a:lnTo>
                      <a:pt x="6654" y="2148"/>
                    </a:lnTo>
                    <a:lnTo>
                      <a:pt x="4950" y="4241"/>
                    </a:lnTo>
                    <a:cubicBezTo>
                      <a:pt x="4708" y="4538"/>
                      <a:pt x="4482" y="4885"/>
                      <a:pt x="4162" y="5102"/>
                    </a:cubicBezTo>
                    <a:cubicBezTo>
                      <a:pt x="4055" y="5177"/>
                      <a:pt x="3922" y="5253"/>
                      <a:pt x="3787" y="5253"/>
                    </a:cubicBezTo>
                    <a:cubicBezTo>
                      <a:pt x="3775" y="5253"/>
                      <a:pt x="3763" y="5253"/>
                      <a:pt x="3751" y="5251"/>
                    </a:cubicBezTo>
                    <a:cubicBezTo>
                      <a:pt x="3588" y="5234"/>
                      <a:pt x="3498" y="5093"/>
                      <a:pt x="3417" y="4968"/>
                    </a:cubicBezTo>
                    <a:cubicBezTo>
                      <a:pt x="2916" y="4202"/>
                      <a:pt x="2422" y="3433"/>
                      <a:pt x="1919" y="2669"/>
                    </a:cubicBezTo>
                    <a:cubicBezTo>
                      <a:pt x="1361" y="1812"/>
                      <a:pt x="817" y="943"/>
                      <a:pt x="200" y="128"/>
                    </a:cubicBezTo>
                    <a:cubicBezTo>
                      <a:pt x="178" y="99"/>
                      <a:pt x="148" y="87"/>
                      <a:pt x="120" y="87"/>
                    </a:cubicBezTo>
                    <a:cubicBezTo>
                      <a:pt x="58" y="87"/>
                      <a:pt x="1" y="146"/>
                      <a:pt x="42" y="220"/>
                    </a:cubicBezTo>
                    <a:lnTo>
                      <a:pt x="42" y="222"/>
                    </a:lnTo>
                    <a:cubicBezTo>
                      <a:pt x="492" y="1068"/>
                      <a:pt x="1017" y="1872"/>
                      <a:pt x="1524" y="2684"/>
                    </a:cubicBezTo>
                    <a:cubicBezTo>
                      <a:pt x="2031" y="3497"/>
                      <a:pt x="2541" y="4309"/>
                      <a:pt x="3055" y="5120"/>
                    </a:cubicBezTo>
                    <a:cubicBezTo>
                      <a:pt x="3158" y="5284"/>
                      <a:pt x="3266" y="5458"/>
                      <a:pt x="3441" y="5557"/>
                    </a:cubicBezTo>
                    <a:cubicBezTo>
                      <a:pt x="3551" y="5617"/>
                      <a:pt x="3673" y="5648"/>
                      <a:pt x="3796" y="5648"/>
                    </a:cubicBezTo>
                    <a:cubicBezTo>
                      <a:pt x="3848" y="5648"/>
                      <a:pt x="3901" y="5642"/>
                      <a:pt x="3953" y="5631"/>
                    </a:cubicBezTo>
                    <a:cubicBezTo>
                      <a:pt x="4309" y="5563"/>
                      <a:pt x="4621" y="5284"/>
                      <a:pt x="4851" y="5016"/>
                    </a:cubicBezTo>
                    <a:cubicBezTo>
                      <a:pt x="5468" y="4298"/>
                      <a:pt x="6055" y="3554"/>
                      <a:pt x="6656" y="2820"/>
                    </a:cubicBezTo>
                    <a:lnTo>
                      <a:pt x="7664" y="1595"/>
                    </a:lnTo>
                    <a:cubicBezTo>
                      <a:pt x="8009" y="1173"/>
                      <a:pt x="8378" y="760"/>
                      <a:pt x="8699" y="319"/>
                    </a:cubicBezTo>
                    <a:cubicBezTo>
                      <a:pt x="8806" y="172"/>
                      <a:pt x="8653" y="0"/>
                      <a:pt x="8503"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432;p34">
                <a:extLst>
                  <a:ext uri="{FF2B5EF4-FFF2-40B4-BE49-F238E27FC236}">
                    <a16:creationId xmlns:a16="http://schemas.microsoft.com/office/drawing/2014/main" id="{89B29032-D864-40DD-A2B4-B433A7389737}"/>
                  </a:ext>
                </a:extLst>
              </p:cNvPr>
              <p:cNvSpPr/>
              <p:nvPr/>
            </p:nvSpPr>
            <p:spPr>
              <a:xfrm>
                <a:off x="5430325" y="4165850"/>
                <a:ext cx="85525" cy="68950"/>
              </a:xfrm>
              <a:custGeom>
                <a:avLst/>
                <a:gdLst/>
                <a:ahLst/>
                <a:cxnLst/>
                <a:rect l="l" t="t" r="r" b="b"/>
                <a:pathLst>
                  <a:path w="3421" h="2758" extrusionOk="0">
                    <a:moveTo>
                      <a:pt x="107" y="1"/>
                    </a:moveTo>
                    <a:cubicBezTo>
                      <a:pt x="51" y="1"/>
                      <a:pt x="0" y="59"/>
                      <a:pt x="37" y="120"/>
                    </a:cubicBezTo>
                    <a:lnTo>
                      <a:pt x="37" y="122"/>
                    </a:lnTo>
                    <a:cubicBezTo>
                      <a:pt x="72" y="183"/>
                      <a:pt x="91" y="247"/>
                      <a:pt x="129" y="306"/>
                    </a:cubicBezTo>
                    <a:cubicBezTo>
                      <a:pt x="166" y="366"/>
                      <a:pt x="208" y="418"/>
                      <a:pt x="245" y="475"/>
                    </a:cubicBezTo>
                    <a:cubicBezTo>
                      <a:pt x="313" y="576"/>
                      <a:pt x="379" y="675"/>
                      <a:pt x="452" y="772"/>
                    </a:cubicBezTo>
                    <a:cubicBezTo>
                      <a:pt x="608" y="981"/>
                      <a:pt x="763" y="1187"/>
                      <a:pt x="919" y="1393"/>
                    </a:cubicBezTo>
                    <a:cubicBezTo>
                      <a:pt x="1229" y="1811"/>
                      <a:pt x="1523" y="2237"/>
                      <a:pt x="1831" y="2654"/>
                    </a:cubicBezTo>
                    <a:cubicBezTo>
                      <a:pt x="1874" y="2713"/>
                      <a:pt x="1950" y="2757"/>
                      <a:pt x="2024" y="2757"/>
                    </a:cubicBezTo>
                    <a:cubicBezTo>
                      <a:pt x="2072" y="2757"/>
                      <a:pt x="2118" y="2739"/>
                      <a:pt x="2154" y="2696"/>
                    </a:cubicBezTo>
                    <a:lnTo>
                      <a:pt x="2813" y="1910"/>
                    </a:lnTo>
                    <a:lnTo>
                      <a:pt x="3133" y="1525"/>
                    </a:lnTo>
                    <a:cubicBezTo>
                      <a:pt x="3188" y="1457"/>
                      <a:pt x="3247" y="1391"/>
                      <a:pt x="3302" y="1323"/>
                    </a:cubicBezTo>
                    <a:cubicBezTo>
                      <a:pt x="3357" y="1255"/>
                      <a:pt x="3368" y="1174"/>
                      <a:pt x="3392" y="1093"/>
                    </a:cubicBezTo>
                    <a:cubicBezTo>
                      <a:pt x="3420" y="991"/>
                      <a:pt x="3339" y="914"/>
                      <a:pt x="3251" y="914"/>
                    </a:cubicBezTo>
                    <a:cubicBezTo>
                      <a:pt x="3228" y="914"/>
                      <a:pt x="3205" y="919"/>
                      <a:pt x="3184" y="930"/>
                    </a:cubicBezTo>
                    <a:cubicBezTo>
                      <a:pt x="3100" y="972"/>
                      <a:pt x="3037" y="998"/>
                      <a:pt x="2973" y="1068"/>
                    </a:cubicBezTo>
                    <a:cubicBezTo>
                      <a:pt x="2920" y="1128"/>
                      <a:pt x="2872" y="1189"/>
                      <a:pt x="2821" y="1251"/>
                    </a:cubicBezTo>
                    <a:lnTo>
                      <a:pt x="2503" y="1635"/>
                    </a:lnTo>
                    <a:lnTo>
                      <a:pt x="2017" y="2220"/>
                    </a:lnTo>
                    <a:lnTo>
                      <a:pt x="2017" y="2220"/>
                    </a:lnTo>
                    <a:cubicBezTo>
                      <a:pt x="1754" y="1875"/>
                      <a:pt x="1480" y="1538"/>
                      <a:pt x="1212" y="1200"/>
                    </a:cubicBezTo>
                    <a:cubicBezTo>
                      <a:pt x="1049" y="996"/>
                      <a:pt x="886" y="794"/>
                      <a:pt x="722" y="596"/>
                    </a:cubicBezTo>
                    <a:cubicBezTo>
                      <a:pt x="638" y="495"/>
                      <a:pt x="553" y="401"/>
                      <a:pt x="463" y="306"/>
                    </a:cubicBezTo>
                    <a:cubicBezTo>
                      <a:pt x="414" y="256"/>
                      <a:pt x="370" y="203"/>
                      <a:pt x="322" y="155"/>
                    </a:cubicBezTo>
                    <a:cubicBezTo>
                      <a:pt x="274" y="104"/>
                      <a:pt x="214" y="71"/>
                      <a:pt x="162" y="23"/>
                    </a:cubicBezTo>
                    <a:cubicBezTo>
                      <a:pt x="145" y="7"/>
                      <a:pt x="126" y="1"/>
                      <a:pt x="107"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433;p34">
                <a:extLst>
                  <a:ext uri="{FF2B5EF4-FFF2-40B4-BE49-F238E27FC236}">
                    <a16:creationId xmlns:a16="http://schemas.microsoft.com/office/drawing/2014/main" id="{C545E634-89FD-40A6-9D8B-F7EC962BD0A3}"/>
                  </a:ext>
                </a:extLst>
              </p:cNvPr>
              <p:cNvSpPr/>
              <p:nvPr/>
            </p:nvSpPr>
            <p:spPr>
              <a:xfrm>
                <a:off x="5373400" y="4126775"/>
                <a:ext cx="7775" cy="6000"/>
              </a:xfrm>
              <a:custGeom>
                <a:avLst/>
                <a:gdLst/>
                <a:ahLst/>
                <a:cxnLst/>
                <a:rect l="l" t="t" r="r" b="b"/>
                <a:pathLst>
                  <a:path w="311" h="240" extrusionOk="0">
                    <a:moveTo>
                      <a:pt x="157" y="0"/>
                    </a:moveTo>
                    <a:cubicBezTo>
                      <a:pt x="1" y="0"/>
                      <a:pt x="1" y="240"/>
                      <a:pt x="157" y="240"/>
                    </a:cubicBezTo>
                    <a:cubicBezTo>
                      <a:pt x="311" y="240"/>
                      <a:pt x="311" y="0"/>
                      <a:pt x="157" y="0"/>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434;p34">
                <a:extLst>
                  <a:ext uri="{FF2B5EF4-FFF2-40B4-BE49-F238E27FC236}">
                    <a16:creationId xmlns:a16="http://schemas.microsoft.com/office/drawing/2014/main" id="{B82449A3-F2A1-4887-ADDB-182A9C2CCCEF}"/>
                  </a:ext>
                </a:extLst>
              </p:cNvPr>
              <p:cNvSpPr/>
              <p:nvPr/>
            </p:nvSpPr>
            <p:spPr>
              <a:xfrm>
                <a:off x="5396525" y="4104525"/>
                <a:ext cx="9025" cy="9000"/>
              </a:xfrm>
              <a:custGeom>
                <a:avLst/>
                <a:gdLst/>
                <a:ahLst/>
                <a:cxnLst/>
                <a:rect l="l" t="t" r="r" b="b"/>
                <a:pathLst>
                  <a:path w="361" h="360" extrusionOk="0">
                    <a:moveTo>
                      <a:pt x="157" y="1"/>
                    </a:moveTo>
                    <a:lnTo>
                      <a:pt x="115" y="8"/>
                    </a:lnTo>
                    <a:cubicBezTo>
                      <a:pt x="88" y="14"/>
                      <a:pt x="66" y="27"/>
                      <a:pt x="47" y="47"/>
                    </a:cubicBezTo>
                    <a:cubicBezTo>
                      <a:pt x="31" y="60"/>
                      <a:pt x="20" y="78"/>
                      <a:pt x="14" y="98"/>
                    </a:cubicBezTo>
                    <a:cubicBezTo>
                      <a:pt x="5" y="115"/>
                      <a:pt x="1" y="137"/>
                      <a:pt x="1" y="157"/>
                    </a:cubicBezTo>
                    <a:cubicBezTo>
                      <a:pt x="1" y="212"/>
                      <a:pt x="29" y="262"/>
                      <a:pt x="77" y="291"/>
                    </a:cubicBezTo>
                    <a:lnTo>
                      <a:pt x="143" y="339"/>
                    </a:lnTo>
                    <a:lnTo>
                      <a:pt x="178" y="355"/>
                    </a:lnTo>
                    <a:cubicBezTo>
                      <a:pt x="188" y="358"/>
                      <a:pt x="198" y="360"/>
                      <a:pt x="209" y="360"/>
                    </a:cubicBezTo>
                    <a:cubicBezTo>
                      <a:pt x="218" y="360"/>
                      <a:pt x="227" y="359"/>
                      <a:pt x="236" y="357"/>
                    </a:cubicBezTo>
                    <a:cubicBezTo>
                      <a:pt x="249" y="357"/>
                      <a:pt x="260" y="355"/>
                      <a:pt x="271" y="348"/>
                    </a:cubicBezTo>
                    <a:cubicBezTo>
                      <a:pt x="288" y="341"/>
                      <a:pt x="304" y="330"/>
                      <a:pt x="317" y="317"/>
                    </a:cubicBezTo>
                    <a:lnTo>
                      <a:pt x="339" y="289"/>
                    </a:lnTo>
                    <a:lnTo>
                      <a:pt x="354" y="256"/>
                    </a:lnTo>
                    <a:cubicBezTo>
                      <a:pt x="359" y="236"/>
                      <a:pt x="361" y="216"/>
                      <a:pt x="356" y="199"/>
                    </a:cubicBezTo>
                    <a:cubicBezTo>
                      <a:pt x="356" y="179"/>
                      <a:pt x="350" y="161"/>
                      <a:pt x="339" y="146"/>
                    </a:cubicBezTo>
                    <a:lnTo>
                      <a:pt x="290" y="78"/>
                    </a:lnTo>
                    <a:cubicBezTo>
                      <a:pt x="262" y="32"/>
                      <a:pt x="211" y="1"/>
                      <a:pt x="157"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435;p34">
                <a:extLst>
                  <a:ext uri="{FF2B5EF4-FFF2-40B4-BE49-F238E27FC236}">
                    <a16:creationId xmlns:a16="http://schemas.microsoft.com/office/drawing/2014/main" id="{160D82EE-26CF-4F15-BA4D-C05389507643}"/>
                  </a:ext>
                </a:extLst>
              </p:cNvPr>
              <p:cNvSpPr/>
              <p:nvPr/>
            </p:nvSpPr>
            <p:spPr>
              <a:xfrm>
                <a:off x="5400650" y="4150700"/>
                <a:ext cx="10225" cy="7950"/>
              </a:xfrm>
              <a:custGeom>
                <a:avLst/>
                <a:gdLst/>
                <a:ahLst/>
                <a:cxnLst/>
                <a:rect l="l" t="t" r="r" b="b"/>
                <a:pathLst>
                  <a:path w="409" h="318" extrusionOk="0">
                    <a:moveTo>
                      <a:pt x="205" y="1"/>
                    </a:moveTo>
                    <a:cubicBezTo>
                      <a:pt x="0" y="1"/>
                      <a:pt x="0" y="317"/>
                      <a:pt x="205" y="317"/>
                    </a:cubicBezTo>
                    <a:cubicBezTo>
                      <a:pt x="409" y="317"/>
                      <a:pt x="409" y="1"/>
                      <a:pt x="205"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436;p34">
                <a:extLst>
                  <a:ext uri="{FF2B5EF4-FFF2-40B4-BE49-F238E27FC236}">
                    <a16:creationId xmlns:a16="http://schemas.microsoft.com/office/drawing/2014/main" id="{9DBE913E-FB7B-40B1-9B0A-2510CDFCBF62}"/>
                  </a:ext>
                </a:extLst>
              </p:cNvPr>
              <p:cNvSpPr/>
              <p:nvPr/>
            </p:nvSpPr>
            <p:spPr>
              <a:xfrm>
                <a:off x="5600500" y="4299225"/>
                <a:ext cx="12375" cy="9625"/>
              </a:xfrm>
              <a:custGeom>
                <a:avLst/>
                <a:gdLst/>
                <a:ahLst/>
                <a:cxnLst/>
                <a:rect l="l" t="t" r="r" b="b"/>
                <a:pathLst>
                  <a:path w="495" h="385" extrusionOk="0">
                    <a:moveTo>
                      <a:pt x="246" y="1"/>
                    </a:moveTo>
                    <a:cubicBezTo>
                      <a:pt x="0" y="1"/>
                      <a:pt x="0" y="385"/>
                      <a:pt x="246" y="385"/>
                    </a:cubicBezTo>
                    <a:cubicBezTo>
                      <a:pt x="494" y="385"/>
                      <a:pt x="494" y="1"/>
                      <a:pt x="246"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7" name="Google Shape;445;p34">
              <a:extLst>
                <a:ext uri="{FF2B5EF4-FFF2-40B4-BE49-F238E27FC236}">
                  <a16:creationId xmlns:a16="http://schemas.microsoft.com/office/drawing/2014/main" id="{18CA86CD-64A0-447E-9D62-106D2C5D794F}"/>
                </a:ext>
              </a:extLst>
            </p:cNvPr>
            <p:cNvGrpSpPr/>
            <p:nvPr userDrawn="1"/>
          </p:nvGrpSpPr>
          <p:grpSpPr>
            <a:xfrm>
              <a:off x="343099" y="5279188"/>
              <a:ext cx="771248" cy="1254357"/>
              <a:chOff x="6362575" y="3991175"/>
              <a:chExt cx="336425" cy="510075"/>
            </a:xfrm>
          </p:grpSpPr>
          <p:sp>
            <p:nvSpPr>
              <p:cNvPr id="317" name="Google Shape;446;p34">
                <a:extLst>
                  <a:ext uri="{FF2B5EF4-FFF2-40B4-BE49-F238E27FC236}">
                    <a16:creationId xmlns:a16="http://schemas.microsoft.com/office/drawing/2014/main" id="{D281CB8A-7DDD-4255-9B9C-ADA5C1D46277}"/>
                  </a:ext>
                </a:extLst>
              </p:cNvPr>
              <p:cNvSpPr/>
              <p:nvPr/>
            </p:nvSpPr>
            <p:spPr>
              <a:xfrm>
                <a:off x="6545950" y="4311575"/>
                <a:ext cx="22250" cy="185825"/>
              </a:xfrm>
              <a:custGeom>
                <a:avLst/>
                <a:gdLst/>
                <a:ahLst/>
                <a:cxnLst/>
                <a:rect l="l" t="t" r="r" b="b"/>
                <a:pathLst>
                  <a:path w="890" h="7433" extrusionOk="0">
                    <a:moveTo>
                      <a:pt x="729" y="1"/>
                    </a:moveTo>
                    <a:lnTo>
                      <a:pt x="729" y="1"/>
                    </a:lnTo>
                    <a:cubicBezTo>
                      <a:pt x="180" y="2414"/>
                      <a:pt x="0" y="4898"/>
                      <a:pt x="198" y="7364"/>
                    </a:cubicBezTo>
                    <a:lnTo>
                      <a:pt x="459" y="7432"/>
                    </a:lnTo>
                    <a:cubicBezTo>
                      <a:pt x="800" y="4971"/>
                      <a:pt x="890" y="2480"/>
                      <a:pt x="72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447;p34">
                <a:extLst>
                  <a:ext uri="{FF2B5EF4-FFF2-40B4-BE49-F238E27FC236}">
                    <a16:creationId xmlns:a16="http://schemas.microsoft.com/office/drawing/2014/main" id="{D017CFF2-ABE7-400F-AAE6-F11A737C9FDE}"/>
                  </a:ext>
                </a:extLst>
              </p:cNvPr>
              <p:cNvSpPr/>
              <p:nvPr/>
            </p:nvSpPr>
            <p:spPr>
              <a:xfrm>
                <a:off x="6461950" y="4313175"/>
                <a:ext cx="50100" cy="186200"/>
              </a:xfrm>
              <a:custGeom>
                <a:avLst/>
                <a:gdLst/>
                <a:ahLst/>
                <a:cxnLst/>
                <a:rect l="l" t="t" r="r" b="b"/>
                <a:pathLst>
                  <a:path w="2004" h="7448" extrusionOk="0">
                    <a:moveTo>
                      <a:pt x="0" y="0"/>
                    </a:moveTo>
                    <a:lnTo>
                      <a:pt x="0" y="0"/>
                    </a:lnTo>
                    <a:cubicBezTo>
                      <a:pt x="668" y="2447"/>
                      <a:pt x="1294" y="4902"/>
                      <a:pt x="1880" y="7368"/>
                    </a:cubicBezTo>
                    <a:lnTo>
                      <a:pt x="1997" y="7448"/>
                    </a:lnTo>
                    <a:cubicBezTo>
                      <a:pt x="2003" y="5945"/>
                      <a:pt x="1836" y="4448"/>
                      <a:pt x="1496" y="2983"/>
                    </a:cubicBezTo>
                    <a:cubicBezTo>
                      <a:pt x="1239" y="1882"/>
                      <a:pt x="852" y="747"/>
                      <a:pt x="0"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448;p34">
                <a:extLst>
                  <a:ext uri="{FF2B5EF4-FFF2-40B4-BE49-F238E27FC236}">
                    <a16:creationId xmlns:a16="http://schemas.microsoft.com/office/drawing/2014/main" id="{E7F05ED8-D8F1-415E-A3AF-43C02CBEF9B9}"/>
                  </a:ext>
                </a:extLst>
              </p:cNvPr>
              <p:cNvSpPr/>
              <p:nvPr/>
            </p:nvSpPr>
            <p:spPr>
              <a:xfrm>
                <a:off x="6576425" y="4372250"/>
                <a:ext cx="40800" cy="129000"/>
              </a:xfrm>
              <a:custGeom>
                <a:avLst/>
                <a:gdLst/>
                <a:ahLst/>
                <a:cxnLst/>
                <a:rect l="l" t="t" r="r" b="b"/>
                <a:pathLst>
                  <a:path w="1632" h="5160" extrusionOk="0">
                    <a:moveTo>
                      <a:pt x="1213" y="0"/>
                    </a:moveTo>
                    <a:lnTo>
                      <a:pt x="497" y="2719"/>
                    </a:lnTo>
                    <a:cubicBezTo>
                      <a:pt x="374" y="3185"/>
                      <a:pt x="251" y="3655"/>
                      <a:pt x="224" y="4136"/>
                    </a:cubicBezTo>
                    <a:cubicBezTo>
                      <a:pt x="207" y="4492"/>
                      <a:pt x="229" y="4887"/>
                      <a:pt x="0" y="5159"/>
                    </a:cubicBezTo>
                    <a:lnTo>
                      <a:pt x="448" y="5027"/>
                    </a:lnTo>
                    <a:cubicBezTo>
                      <a:pt x="1351" y="3541"/>
                      <a:pt x="1632" y="1689"/>
                      <a:pt x="1213" y="0"/>
                    </a:cubicBezTo>
                    <a:close/>
                  </a:path>
                </a:pathLst>
              </a:custGeom>
              <a:solidFill>
                <a:srgbClr val="243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449;p34">
                <a:extLst>
                  <a:ext uri="{FF2B5EF4-FFF2-40B4-BE49-F238E27FC236}">
                    <a16:creationId xmlns:a16="http://schemas.microsoft.com/office/drawing/2014/main" id="{6EECBBD7-0A86-4E8B-A7CD-DA2B895A0A87}"/>
                  </a:ext>
                </a:extLst>
              </p:cNvPr>
              <p:cNvSpPr/>
              <p:nvPr/>
            </p:nvSpPr>
            <p:spPr>
              <a:xfrm>
                <a:off x="6566800" y="4320550"/>
                <a:ext cx="36350" cy="180650"/>
              </a:xfrm>
              <a:custGeom>
                <a:avLst/>
                <a:gdLst/>
                <a:ahLst/>
                <a:cxnLst/>
                <a:rect l="l" t="t" r="r" b="b"/>
                <a:pathLst>
                  <a:path w="1454" h="7226" extrusionOk="0">
                    <a:moveTo>
                      <a:pt x="1426" y="1"/>
                    </a:moveTo>
                    <a:cubicBezTo>
                      <a:pt x="1418" y="1"/>
                      <a:pt x="1411" y="5"/>
                      <a:pt x="1406" y="13"/>
                    </a:cubicBezTo>
                    <a:cubicBezTo>
                      <a:pt x="897" y="1164"/>
                      <a:pt x="717" y="2459"/>
                      <a:pt x="535" y="3696"/>
                    </a:cubicBezTo>
                    <a:cubicBezTo>
                      <a:pt x="440" y="4335"/>
                      <a:pt x="352" y="4976"/>
                      <a:pt x="260" y="5617"/>
                    </a:cubicBezTo>
                    <a:cubicBezTo>
                      <a:pt x="216" y="5936"/>
                      <a:pt x="170" y="6254"/>
                      <a:pt x="124" y="6575"/>
                    </a:cubicBezTo>
                    <a:cubicBezTo>
                      <a:pt x="100" y="6744"/>
                      <a:pt x="1" y="7010"/>
                      <a:pt x="78" y="7172"/>
                    </a:cubicBezTo>
                    <a:cubicBezTo>
                      <a:pt x="92" y="7207"/>
                      <a:pt x="125" y="7226"/>
                      <a:pt x="158" y="7226"/>
                    </a:cubicBezTo>
                    <a:cubicBezTo>
                      <a:pt x="182" y="7226"/>
                      <a:pt x="205" y="7216"/>
                      <a:pt x="223" y="7196"/>
                    </a:cubicBezTo>
                    <a:lnTo>
                      <a:pt x="236" y="7179"/>
                    </a:lnTo>
                    <a:cubicBezTo>
                      <a:pt x="249" y="7164"/>
                      <a:pt x="253" y="7142"/>
                      <a:pt x="245" y="7124"/>
                    </a:cubicBezTo>
                    <a:cubicBezTo>
                      <a:pt x="242" y="7117"/>
                      <a:pt x="240" y="7109"/>
                      <a:pt x="238" y="7102"/>
                    </a:cubicBezTo>
                    <a:cubicBezTo>
                      <a:pt x="232" y="7088"/>
                      <a:pt x="218" y="7079"/>
                      <a:pt x="204" y="7079"/>
                    </a:cubicBezTo>
                    <a:cubicBezTo>
                      <a:pt x="200" y="7079"/>
                      <a:pt x="196" y="7080"/>
                      <a:pt x="192" y="7081"/>
                    </a:cubicBezTo>
                    <a:lnTo>
                      <a:pt x="192" y="7081"/>
                    </a:lnTo>
                    <a:cubicBezTo>
                      <a:pt x="322" y="6988"/>
                      <a:pt x="324" y="6422"/>
                      <a:pt x="348" y="6243"/>
                    </a:cubicBezTo>
                    <a:cubicBezTo>
                      <a:pt x="387" y="5964"/>
                      <a:pt x="425" y="5685"/>
                      <a:pt x="464" y="5407"/>
                    </a:cubicBezTo>
                    <a:cubicBezTo>
                      <a:pt x="548" y="4805"/>
                      <a:pt x="629" y="4203"/>
                      <a:pt x="717" y="3601"/>
                    </a:cubicBezTo>
                    <a:cubicBezTo>
                      <a:pt x="895" y="2391"/>
                      <a:pt x="1160" y="1214"/>
                      <a:pt x="1450" y="26"/>
                    </a:cubicBezTo>
                    <a:cubicBezTo>
                      <a:pt x="1453" y="11"/>
                      <a:pt x="1440" y="1"/>
                      <a:pt x="1426"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450;p34">
                <a:extLst>
                  <a:ext uri="{FF2B5EF4-FFF2-40B4-BE49-F238E27FC236}">
                    <a16:creationId xmlns:a16="http://schemas.microsoft.com/office/drawing/2014/main" id="{C890157F-7F0A-4094-B657-1F287A0E5414}"/>
                  </a:ext>
                </a:extLst>
              </p:cNvPr>
              <p:cNvSpPr/>
              <p:nvPr/>
            </p:nvSpPr>
            <p:spPr>
              <a:xfrm>
                <a:off x="6578850" y="4324375"/>
                <a:ext cx="38150" cy="27425"/>
              </a:xfrm>
              <a:custGeom>
                <a:avLst/>
                <a:gdLst/>
                <a:ahLst/>
                <a:cxnLst/>
                <a:rect l="l" t="t" r="r" b="b"/>
                <a:pathLst>
                  <a:path w="1526" h="1097" extrusionOk="0">
                    <a:moveTo>
                      <a:pt x="19" y="1"/>
                    </a:moveTo>
                    <a:cubicBezTo>
                      <a:pt x="10" y="1"/>
                      <a:pt x="1" y="8"/>
                      <a:pt x="2" y="20"/>
                    </a:cubicBezTo>
                    <a:cubicBezTo>
                      <a:pt x="33" y="310"/>
                      <a:pt x="72" y="1076"/>
                      <a:pt x="476" y="1096"/>
                    </a:cubicBezTo>
                    <a:cubicBezTo>
                      <a:pt x="484" y="1097"/>
                      <a:pt x="492" y="1097"/>
                      <a:pt x="499" y="1097"/>
                    </a:cubicBezTo>
                    <a:cubicBezTo>
                      <a:pt x="928" y="1097"/>
                      <a:pt x="1388" y="558"/>
                      <a:pt x="1504" y="194"/>
                    </a:cubicBezTo>
                    <a:cubicBezTo>
                      <a:pt x="1526" y="149"/>
                      <a:pt x="1489" y="113"/>
                      <a:pt x="1453" y="113"/>
                    </a:cubicBezTo>
                    <a:cubicBezTo>
                      <a:pt x="1435" y="113"/>
                      <a:pt x="1416" y="123"/>
                      <a:pt x="1405" y="145"/>
                    </a:cubicBezTo>
                    <a:cubicBezTo>
                      <a:pt x="1225" y="448"/>
                      <a:pt x="1047" y="716"/>
                      <a:pt x="738" y="903"/>
                    </a:cubicBezTo>
                    <a:cubicBezTo>
                      <a:pt x="665" y="947"/>
                      <a:pt x="600" y="966"/>
                      <a:pt x="542" y="966"/>
                    </a:cubicBezTo>
                    <a:cubicBezTo>
                      <a:pt x="197" y="966"/>
                      <a:pt x="81" y="294"/>
                      <a:pt x="39" y="18"/>
                    </a:cubicBezTo>
                    <a:cubicBezTo>
                      <a:pt x="37" y="6"/>
                      <a:pt x="28" y="1"/>
                      <a:pt x="1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451;p34">
                <a:extLst>
                  <a:ext uri="{FF2B5EF4-FFF2-40B4-BE49-F238E27FC236}">
                    <a16:creationId xmlns:a16="http://schemas.microsoft.com/office/drawing/2014/main" id="{8FC6BB3B-4F74-40AB-A6F4-26C2FA72CF71}"/>
                  </a:ext>
                </a:extLst>
              </p:cNvPr>
              <p:cNvSpPr/>
              <p:nvPr/>
            </p:nvSpPr>
            <p:spPr>
              <a:xfrm>
                <a:off x="6587625" y="4317325"/>
                <a:ext cx="7650" cy="33550"/>
              </a:xfrm>
              <a:custGeom>
                <a:avLst/>
                <a:gdLst/>
                <a:ahLst/>
                <a:cxnLst/>
                <a:rect l="l" t="t" r="r" b="b"/>
                <a:pathLst>
                  <a:path w="306" h="1342" extrusionOk="0">
                    <a:moveTo>
                      <a:pt x="129" y="1"/>
                    </a:moveTo>
                    <a:cubicBezTo>
                      <a:pt x="114" y="1"/>
                      <a:pt x="98" y="10"/>
                      <a:pt x="95" y="25"/>
                    </a:cubicBezTo>
                    <a:cubicBezTo>
                      <a:pt x="0" y="401"/>
                      <a:pt x="51" y="954"/>
                      <a:pt x="202" y="1310"/>
                    </a:cubicBezTo>
                    <a:cubicBezTo>
                      <a:pt x="212" y="1332"/>
                      <a:pt x="232" y="1342"/>
                      <a:pt x="251" y="1342"/>
                    </a:cubicBezTo>
                    <a:cubicBezTo>
                      <a:pt x="279" y="1342"/>
                      <a:pt x="306" y="1321"/>
                      <a:pt x="303" y="1286"/>
                    </a:cubicBezTo>
                    <a:cubicBezTo>
                      <a:pt x="295" y="1073"/>
                      <a:pt x="213" y="867"/>
                      <a:pt x="178" y="658"/>
                    </a:cubicBezTo>
                    <a:cubicBezTo>
                      <a:pt x="143" y="449"/>
                      <a:pt x="154" y="241"/>
                      <a:pt x="156" y="28"/>
                    </a:cubicBezTo>
                    <a:cubicBezTo>
                      <a:pt x="156" y="9"/>
                      <a:pt x="143" y="1"/>
                      <a:pt x="12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452;p34">
                <a:extLst>
                  <a:ext uri="{FF2B5EF4-FFF2-40B4-BE49-F238E27FC236}">
                    <a16:creationId xmlns:a16="http://schemas.microsoft.com/office/drawing/2014/main" id="{1E248CFB-4918-4DBF-9AB9-9F20DA2841B8}"/>
                  </a:ext>
                </a:extLst>
              </p:cNvPr>
              <p:cNvSpPr/>
              <p:nvPr/>
            </p:nvSpPr>
            <p:spPr>
              <a:xfrm>
                <a:off x="6573450" y="4321200"/>
                <a:ext cx="9025" cy="7600"/>
              </a:xfrm>
              <a:custGeom>
                <a:avLst/>
                <a:gdLst/>
                <a:ahLst/>
                <a:cxnLst/>
                <a:rect l="l" t="t" r="r" b="b"/>
                <a:pathLst>
                  <a:path w="361" h="304" extrusionOk="0">
                    <a:moveTo>
                      <a:pt x="165" y="0"/>
                    </a:moveTo>
                    <a:cubicBezTo>
                      <a:pt x="96" y="0"/>
                      <a:pt x="27" y="47"/>
                      <a:pt x="14" y="127"/>
                    </a:cubicBezTo>
                    <a:cubicBezTo>
                      <a:pt x="1" y="209"/>
                      <a:pt x="58" y="288"/>
                      <a:pt x="139" y="301"/>
                    </a:cubicBezTo>
                    <a:cubicBezTo>
                      <a:pt x="148" y="302"/>
                      <a:pt x="157" y="303"/>
                      <a:pt x="165" y="303"/>
                    </a:cubicBezTo>
                    <a:cubicBezTo>
                      <a:pt x="285" y="303"/>
                      <a:pt x="360" y="166"/>
                      <a:pt x="288" y="64"/>
                    </a:cubicBezTo>
                    <a:cubicBezTo>
                      <a:pt x="257" y="20"/>
                      <a:pt x="211" y="0"/>
                      <a:pt x="165"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453;p34">
                <a:extLst>
                  <a:ext uri="{FF2B5EF4-FFF2-40B4-BE49-F238E27FC236}">
                    <a16:creationId xmlns:a16="http://schemas.microsoft.com/office/drawing/2014/main" id="{AB0AB0DF-2349-4C42-BAD0-9F89399617E0}"/>
                  </a:ext>
                </a:extLst>
              </p:cNvPr>
              <p:cNvSpPr/>
              <p:nvPr/>
            </p:nvSpPr>
            <p:spPr>
              <a:xfrm>
                <a:off x="6586425" y="4313675"/>
                <a:ext cx="8200" cy="7425"/>
              </a:xfrm>
              <a:custGeom>
                <a:avLst/>
                <a:gdLst/>
                <a:ahLst/>
                <a:cxnLst/>
                <a:rect l="l" t="t" r="r" b="b"/>
                <a:pathLst>
                  <a:path w="328" h="297" extrusionOk="0">
                    <a:moveTo>
                      <a:pt x="169" y="1"/>
                    </a:moveTo>
                    <a:cubicBezTo>
                      <a:pt x="78" y="1"/>
                      <a:pt x="0" y="85"/>
                      <a:pt x="22" y="182"/>
                    </a:cubicBezTo>
                    <a:cubicBezTo>
                      <a:pt x="33" y="233"/>
                      <a:pt x="72" y="275"/>
                      <a:pt x="123" y="290"/>
                    </a:cubicBezTo>
                    <a:cubicBezTo>
                      <a:pt x="138" y="295"/>
                      <a:pt x="152" y="297"/>
                      <a:pt x="166" y="297"/>
                    </a:cubicBezTo>
                    <a:cubicBezTo>
                      <a:pt x="209" y="297"/>
                      <a:pt x="246" y="275"/>
                      <a:pt x="281" y="244"/>
                    </a:cubicBezTo>
                    <a:lnTo>
                      <a:pt x="281" y="244"/>
                    </a:lnTo>
                    <a:lnTo>
                      <a:pt x="268" y="257"/>
                    </a:lnTo>
                    <a:cubicBezTo>
                      <a:pt x="307" y="229"/>
                      <a:pt x="327" y="180"/>
                      <a:pt x="323" y="132"/>
                    </a:cubicBezTo>
                    <a:cubicBezTo>
                      <a:pt x="318" y="84"/>
                      <a:pt x="290" y="42"/>
                      <a:pt x="246" y="22"/>
                    </a:cubicBezTo>
                    <a:cubicBezTo>
                      <a:pt x="239" y="20"/>
                      <a:pt x="235" y="18"/>
                      <a:pt x="228" y="13"/>
                    </a:cubicBezTo>
                    <a:cubicBezTo>
                      <a:pt x="208" y="5"/>
                      <a:pt x="188" y="1"/>
                      <a:pt x="16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454;p34">
                <a:extLst>
                  <a:ext uri="{FF2B5EF4-FFF2-40B4-BE49-F238E27FC236}">
                    <a16:creationId xmlns:a16="http://schemas.microsoft.com/office/drawing/2014/main" id="{4411371E-7EF5-4547-94E8-979482FAACE8}"/>
                  </a:ext>
                </a:extLst>
              </p:cNvPr>
              <p:cNvSpPr/>
              <p:nvPr/>
            </p:nvSpPr>
            <p:spPr>
              <a:xfrm>
                <a:off x="6597275" y="4315250"/>
                <a:ext cx="10525" cy="8775"/>
              </a:xfrm>
              <a:custGeom>
                <a:avLst/>
                <a:gdLst/>
                <a:ahLst/>
                <a:cxnLst/>
                <a:rect l="l" t="t" r="r" b="b"/>
                <a:pathLst>
                  <a:path w="421" h="351" extrusionOk="0">
                    <a:moveTo>
                      <a:pt x="228" y="1"/>
                    </a:moveTo>
                    <a:cubicBezTo>
                      <a:pt x="194" y="1"/>
                      <a:pt x="160" y="11"/>
                      <a:pt x="128" y="34"/>
                    </a:cubicBezTo>
                    <a:cubicBezTo>
                      <a:pt x="1" y="124"/>
                      <a:pt x="47" y="324"/>
                      <a:pt x="201" y="348"/>
                    </a:cubicBezTo>
                    <a:cubicBezTo>
                      <a:pt x="210" y="349"/>
                      <a:pt x="219" y="350"/>
                      <a:pt x="228" y="350"/>
                    </a:cubicBezTo>
                    <a:cubicBezTo>
                      <a:pt x="310" y="350"/>
                      <a:pt x="391" y="290"/>
                      <a:pt x="400" y="205"/>
                    </a:cubicBezTo>
                    <a:cubicBezTo>
                      <a:pt x="420" y="90"/>
                      <a:pt x="328" y="1"/>
                      <a:pt x="228"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455;p34">
                <a:extLst>
                  <a:ext uri="{FF2B5EF4-FFF2-40B4-BE49-F238E27FC236}">
                    <a16:creationId xmlns:a16="http://schemas.microsoft.com/office/drawing/2014/main" id="{588EC667-DC7D-4888-BFA4-C3A426DBA839}"/>
                  </a:ext>
                </a:extLst>
              </p:cNvPr>
              <p:cNvSpPr/>
              <p:nvPr/>
            </p:nvSpPr>
            <p:spPr>
              <a:xfrm>
                <a:off x="6611175" y="4323175"/>
                <a:ext cx="9750" cy="9125"/>
              </a:xfrm>
              <a:custGeom>
                <a:avLst/>
                <a:gdLst/>
                <a:ahLst/>
                <a:cxnLst/>
                <a:rect l="l" t="t" r="r" b="b"/>
                <a:pathLst>
                  <a:path w="390" h="365" extrusionOk="0">
                    <a:moveTo>
                      <a:pt x="198" y="0"/>
                    </a:moveTo>
                    <a:cubicBezTo>
                      <a:pt x="113" y="0"/>
                      <a:pt x="26" y="64"/>
                      <a:pt x="16" y="152"/>
                    </a:cubicBezTo>
                    <a:cubicBezTo>
                      <a:pt x="0" y="250"/>
                      <a:pt x="66" y="343"/>
                      <a:pt x="165" y="362"/>
                    </a:cubicBezTo>
                    <a:cubicBezTo>
                      <a:pt x="174" y="364"/>
                      <a:pt x="183" y="365"/>
                      <a:pt x="192" y="365"/>
                    </a:cubicBezTo>
                    <a:cubicBezTo>
                      <a:pt x="278" y="365"/>
                      <a:pt x="364" y="301"/>
                      <a:pt x="376" y="213"/>
                    </a:cubicBezTo>
                    <a:cubicBezTo>
                      <a:pt x="389" y="114"/>
                      <a:pt x="323" y="20"/>
                      <a:pt x="224" y="2"/>
                    </a:cubicBezTo>
                    <a:cubicBezTo>
                      <a:pt x="216" y="1"/>
                      <a:pt x="207" y="0"/>
                      <a:pt x="198"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456;p34">
                <a:extLst>
                  <a:ext uri="{FF2B5EF4-FFF2-40B4-BE49-F238E27FC236}">
                    <a16:creationId xmlns:a16="http://schemas.microsoft.com/office/drawing/2014/main" id="{60B68B47-5ED7-4DB1-9278-5DB80F9918DD}"/>
                  </a:ext>
                </a:extLst>
              </p:cNvPr>
              <p:cNvSpPr/>
              <p:nvPr/>
            </p:nvSpPr>
            <p:spPr>
              <a:xfrm>
                <a:off x="6590800" y="4338275"/>
                <a:ext cx="45075" cy="14200"/>
              </a:xfrm>
              <a:custGeom>
                <a:avLst/>
                <a:gdLst/>
                <a:ahLst/>
                <a:cxnLst/>
                <a:rect l="l" t="t" r="r" b="b"/>
                <a:pathLst>
                  <a:path w="1803" h="568" extrusionOk="0">
                    <a:moveTo>
                      <a:pt x="1745" y="1"/>
                    </a:moveTo>
                    <a:cubicBezTo>
                      <a:pt x="1734" y="1"/>
                      <a:pt x="1723" y="5"/>
                      <a:pt x="1714" y="15"/>
                    </a:cubicBezTo>
                    <a:cubicBezTo>
                      <a:pt x="1417" y="301"/>
                      <a:pt x="944" y="451"/>
                      <a:pt x="505" y="451"/>
                    </a:cubicBezTo>
                    <a:cubicBezTo>
                      <a:pt x="343" y="451"/>
                      <a:pt x="185" y="430"/>
                      <a:pt x="42" y="389"/>
                    </a:cubicBezTo>
                    <a:cubicBezTo>
                      <a:pt x="39" y="388"/>
                      <a:pt x="36" y="387"/>
                      <a:pt x="33" y="387"/>
                    </a:cubicBezTo>
                    <a:cubicBezTo>
                      <a:pt x="8" y="387"/>
                      <a:pt x="1" y="430"/>
                      <a:pt x="25" y="444"/>
                    </a:cubicBezTo>
                    <a:cubicBezTo>
                      <a:pt x="182" y="535"/>
                      <a:pt x="346" y="568"/>
                      <a:pt x="514" y="568"/>
                    </a:cubicBezTo>
                    <a:cubicBezTo>
                      <a:pt x="695" y="568"/>
                      <a:pt x="878" y="530"/>
                      <a:pt x="1059" y="485"/>
                    </a:cubicBezTo>
                    <a:cubicBezTo>
                      <a:pt x="1336" y="419"/>
                      <a:pt x="1672" y="354"/>
                      <a:pt x="1788" y="64"/>
                    </a:cubicBezTo>
                    <a:cubicBezTo>
                      <a:pt x="1803" y="30"/>
                      <a:pt x="1775" y="1"/>
                      <a:pt x="1745"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457;p34">
                <a:extLst>
                  <a:ext uri="{FF2B5EF4-FFF2-40B4-BE49-F238E27FC236}">
                    <a16:creationId xmlns:a16="http://schemas.microsoft.com/office/drawing/2014/main" id="{39079EDA-7C6D-48B3-AC3A-588FF8F84C6B}"/>
                  </a:ext>
                </a:extLst>
              </p:cNvPr>
              <p:cNvSpPr/>
              <p:nvPr/>
            </p:nvSpPr>
            <p:spPr>
              <a:xfrm>
                <a:off x="6628600" y="4334775"/>
                <a:ext cx="12650" cy="9300"/>
              </a:xfrm>
              <a:custGeom>
                <a:avLst/>
                <a:gdLst/>
                <a:ahLst/>
                <a:cxnLst/>
                <a:rect l="l" t="t" r="r" b="b"/>
                <a:pathLst>
                  <a:path w="506" h="372" extrusionOk="0">
                    <a:moveTo>
                      <a:pt x="248" y="1"/>
                    </a:moveTo>
                    <a:cubicBezTo>
                      <a:pt x="43" y="1"/>
                      <a:pt x="1" y="331"/>
                      <a:pt x="221" y="368"/>
                    </a:cubicBezTo>
                    <a:cubicBezTo>
                      <a:pt x="233" y="370"/>
                      <a:pt x="245" y="371"/>
                      <a:pt x="256" y="371"/>
                    </a:cubicBezTo>
                    <a:cubicBezTo>
                      <a:pt x="462" y="371"/>
                      <a:pt x="506" y="41"/>
                      <a:pt x="283" y="4"/>
                    </a:cubicBezTo>
                    <a:cubicBezTo>
                      <a:pt x="271" y="2"/>
                      <a:pt x="259" y="1"/>
                      <a:pt x="248"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458;p34">
                <a:extLst>
                  <a:ext uri="{FF2B5EF4-FFF2-40B4-BE49-F238E27FC236}">
                    <a16:creationId xmlns:a16="http://schemas.microsoft.com/office/drawing/2014/main" id="{6936C9DB-9B86-4D41-B63B-B0E2B4BC1282}"/>
                  </a:ext>
                </a:extLst>
              </p:cNvPr>
              <p:cNvSpPr/>
              <p:nvPr/>
            </p:nvSpPr>
            <p:spPr>
              <a:xfrm>
                <a:off x="6362575" y="3991175"/>
                <a:ext cx="336425" cy="290775"/>
              </a:xfrm>
              <a:custGeom>
                <a:avLst/>
                <a:gdLst/>
                <a:ahLst/>
                <a:cxnLst/>
                <a:rect l="l" t="t" r="r" b="b"/>
                <a:pathLst>
                  <a:path w="13457" h="11631" extrusionOk="0">
                    <a:moveTo>
                      <a:pt x="6784" y="0"/>
                    </a:moveTo>
                    <a:cubicBezTo>
                      <a:pt x="5458" y="0"/>
                      <a:pt x="4138" y="366"/>
                      <a:pt x="3044" y="1113"/>
                    </a:cubicBezTo>
                    <a:cubicBezTo>
                      <a:pt x="1089" y="2451"/>
                      <a:pt x="0" y="5005"/>
                      <a:pt x="536" y="7313"/>
                    </a:cubicBezTo>
                    <a:cubicBezTo>
                      <a:pt x="1067" y="9600"/>
                      <a:pt x="3252" y="11438"/>
                      <a:pt x="5597" y="11438"/>
                    </a:cubicBezTo>
                    <a:cubicBezTo>
                      <a:pt x="5616" y="11438"/>
                      <a:pt x="5636" y="11438"/>
                      <a:pt x="5655" y="11437"/>
                    </a:cubicBezTo>
                    <a:lnTo>
                      <a:pt x="4195" y="10883"/>
                    </a:lnTo>
                    <a:lnTo>
                      <a:pt x="4195" y="10883"/>
                    </a:lnTo>
                    <a:cubicBezTo>
                      <a:pt x="5361" y="11312"/>
                      <a:pt x="6627" y="11631"/>
                      <a:pt x="7847" y="11631"/>
                    </a:cubicBezTo>
                    <a:cubicBezTo>
                      <a:pt x="8803" y="11631"/>
                      <a:pt x="9731" y="11435"/>
                      <a:pt x="10562" y="10943"/>
                    </a:cubicBezTo>
                    <a:cubicBezTo>
                      <a:pt x="12793" y="9621"/>
                      <a:pt x="13456" y="6525"/>
                      <a:pt x="12665" y="4054"/>
                    </a:cubicBezTo>
                    <a:cubicBezTo>
                      <a:pt x="12358" y="3092"/>
                      <a:pt x="11857" y="2172"/>
                      <a:pt x="11102" y="1502"/>
                    </a:cubicBezTo>
                    <a:cubicBezTo>
                      <a:pt x="10720" y="1164"/>
                      <a:pt x="10278" y="894"/>
                      <a:pt x="9817" y="674"/>
                    </a:cubicBezTo>
                    <a:cubicBezTo>
                      <a:pt x="8875" y="227"/>
                      <a:pt x="7828" y="0"/>
                      <a:pt x="6784" y="0"/>
                    </a:cubicBezTo>
                    <a:close/>
                  </a:path>
                </a:pathLst>
              </a:custGeom>
              <a:solidFill>
                <a:srgbClr val="69A1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459;p34">
                <a:extLst>
                  <a:ext uri="{FF2B5EF4-FFF2-40B4-BE49-F238E27FC236}">
                    <a16:creationId xmlns:a16="http://schemas.microsoft.com/office/drawing/2014/main" id="{18D5691B-DEEB-4A48-9322-8132F02E2FD8}"/>
                  </a:ext>
                </a:extLst>
              </p:cNvPr>
              <p:cNvSpPr/>
              <p:nvPr/>
            </p:nvSpPr>
            <p:spPr>
              <a:xfrm>
                <a:off x="6526450" y="4070700"/>
                <a:ext cx="15350" cy="423675"/>
              </a:xfrm>
              <a:custGeom>
                <a:avLst/>
                <a:gdLst/>
                <a:ahLst/>
                <a:cxnLst/>
                <a:rect l="l" t="t" r="r" b="b"/>
                <a:pathLst>
                  <a:path w="614" h="16947" extrusionOk="0">
                    <a:moveTo>
                      <a:pt x="155" y="1"/>
                    </a:moveTo>
                    <a:cubicBezTo>
                      <a:pt x="99" y="1"/>
                      <a:pt x="44" y="39"/>
                      <a:pt x="38" y="115"/>
                    </a:cubicBezTo>
                    <a:cubicBezTo>
                      <a:pt x="1" y="656"/>
                      <a:pt x="18" y="1202"/>
                      <a:pt x="16" y="1743"/>
                    </a:cubicBezTo>
                    <a:cubicBezTo>
                      <a:pt x="12" y="2283"/>
                      <a:pt x="18" y="2828"/>
                      <a:pt x="20" y="3370"/>
                    </a:cubicBezTo>
                    <a:cubicBezTo>
                      <a:pt x="25" y="4455"/>
                      <a:pt x="42" y="5538"/>
                      <a:pt x="53" y="6623"/>
                    </a:cubicBezTo>
                    <a:cubicBezTo>
                      <a:pt x="80" y="8792"/>
                      <a:pt x="104" y="10960"/>
                      <a:pt x="130" y="13130"/>
                    </a:cubicBezTo>
                    <a:lnTo>
                      <a:pt x="152" y="14968"/>
                    </a:lnTo>
                    <a:cubicBezTo>
                      <a:pt x="154" y="15271"/>
                      <a:pt x="159" y="15572"/>
                      <a:pt x="159" y="15875"/>
                    </a:cubicBezTo>
                    <a:cubicBezTo>
                      <a:pt x="159" y="16187"/>
                      <a:pt x="143" y="16499"/>
                      <a:pt x="196" y="16806"/>
                    </a:cubicBezTo>
                    <a:cubicBezTo>
                      <a:pt x="213" y="16899"/>
                      <a:pt x="301" y="16946"/>
                      <a:pt x="388" y="16946"/>
                    </a:cubicBezTo>
                    <a:cubicBezTo>
                      <a:pt x="474" y="16946"/>
                      <a:pt x="560" y="16900"/>
                      <a:pt x="574" y="16806"/>
                    </a:cubicBezTo>
                    <a:cubicBezTo>
                      <a:pt x="613" y="16532"/>
                      <a:pt x="596" y="16259"/>
                      <a:pt x="589" y="15980"/>
                    </a:cubicBezTo>
                    <a:cubicBezTo>
                      <a:pt x="583" y="15715"/>
                      <a:pt x="576" y="15447"/>
                      <a:pt x="572" y="15181"/>
                    </a:cubicBezTo>
                    <a:lnTo>
                      <a:pt x="545" y="13554"/>
                    </a:lnTo>
                    <a:cubicBezTo>
                      <a:pt x="530" y="12469"/>
                      <a:pt x="512" y="11386"/>
                      <a:pt x="495" y="10301"/>
                    </a:cubicBezTo>
                    <a:cubicBezTo>
                      <a:pt x="462" y="8131"/>
                      <a:pt x="442" y="5964"/>
                      <a:pt x="392" y="3794"/>
                    </a:cubicBezTo>
                    <a:lnTo>
                      <a:pt x="348" y="1956"/>
                    </a:lnTo>
                    <a:cubicBezTo>
                      <a:pt x="335" y="1345"/>
                      <a:pt x="335" y="724"/>
                      <a:pt x="275" y="115"/>
                    </a:cubicBezTo>
                    <a:cubicBezTo>
                      <a:pt x="269" y="39"/>
                      <a:pt x="212" y="1"/>
                      <a:pt x="155"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460;p34">
                <a:extLst>
                  <a:ext uri="{FF2B5EF4-FFF2-40B4-BE49-F238E27FC236}">
                    <a16:creationId xmlns:a16="http://schemas.microsoft.com/office/drawing/2014/main" id="{DF6C8F3A-F3A2-461C-B54B-54B3918CD66A}"/>
                  </a:ext>
                </a:extLst>
              </p:cNvPr>
              <p:cNvSpPr/>
              <p:nvPr/>
            </p:nvSpPr>
            <p:spPr>
              <a:xfrm>
                <a:off x="6452575" y="4137750"/>
                <a:ext cx="187125" cy="120825"/>
              </a:xfrm>
              <a:custGeom>
                <a:avLst/>
                <a:gdLst/>
                <a:ahLst/>
                <a:cxnLst/>
                <a:rect l="l" t="t" r="r" b="b"/>
                <a:pathLst>
                  <a:path w="7485" h="4833" extrusionOk="0">
                    <a:moveTo>
                      <a:pt x="7184" y="0"/>
                    </a:moveTo>
                    <a:cubicBezTo>
                      <a:pt x="7134" y="0"/>
                      <a:pt x="7085" y="19"/>
                      <a:pt x="7045" y="62"/>
                    </a:cubicBezTo>
                    <a:cubicBezTo>
                      <a:pt x="6781" y="345"/>
                      <a:pt x="6546" y="662"/>
                      <a:pt x="6303" y="963"/>
                    </a:cubicBezTo>
                    <a:lnTo>
                      <a:pt x="5602" y="1828"/>
                    </a:lnTo>
                    <a:lnTo>
                      <a:pt x="4164" y="3600"/>
                    </a:lnTo>
                    <a:cubicBezTo>
                      <a:pt x="3959" y="3855"/>
                      <a:pt x="3764" y="4156"/>
                      <a:pt x="3485" y="4336"/>
                    </a:cubicBezTo>
                    <a:cubicBezTo>
                      <a:pt x="3408" y="4385"/>
                      <a:pt x="3314" y="4439"/>
                      <a:pt x="3217" y="4439"/>
                    </a:cubicBezTo>
                    <a:cubicBezTo>
                      <a:pt x="3207" y="4439"/>
                      <a:pt x="3197" y="4438"/>
                      <a:pt x="3186" y="4437"/>
                    </a:cubicBezTo>
                    <a:cubicBezTo>
                      <a:pt x="3044" y="4421"/>
                      <a:pt x="2971" y="4277"/>
                      <a:pt x="2901" y="4171"/>
                    </a:cubicBezTo>
                    <a:cubicBezTo>
                      <a:pt x="2484" y="3532"/>
                      <a:pt x="2064" y="2893"/>
                      <a:pt x="1645" y="2256"/>
                    </a:cubicBezTo>
                    <a:cubicBezTo>
                      <a:pt x="1170" y="1538"/>
                      <a:pt x="711" y="804"/>
                      <a:pt x="180" y="128"/>
                    </a:cubicBezTo>
                    <a:cubicBezTo>
                      <a:pt x="163" y="106"/>
                      <a:pt x="142" y="97"/>
                      <a:pt x="121" y="97"/>
                    </a:cubicBezTo>
                    <a:cubicBezTo>
                      <a:pt x="61" y="97"/>
                      <a:pt x="1" y="173"/>
                      <a:pt x="35" y="240"/>
                    </a:cubicBezTo>
                    <a:cubicBezTo>
                      <a:pt x="410" y="965"/>
                      <a:pt x="858" y="1648"/>
                      <a:pt x="1291" y="2340"/>
                    </a:cubicBezTo>
                    <a:cubicBezTo>
                      <a:pt x="1724" y="3029"/>
                      <a:pt x="2156" y="3723"/>
                      <a:pt x="2596" y="4411"/>
                    </a:cubicBezTo>
                    <a:cubicBezTo>
                      <a:pt x="2750" y="4650"/>
                      <a:pt x="2950" y="4832"/>
                      <a:pt x="3227" y="4832"/>
                    </a:cubicBezTo>
                    <a:cubicBezTo>
                      <a:pt x="3269" y="4832"/>
                      <a:pt x="3314" y="4828"/>
                      <a:pt x="3360" y="4819"/>
                    </a:cubicBezTo>
                    <a:cubicBezTo>
                      <a:pt x="3667" y="4760"/>
                      <a:pt x="3933" y="4525"/>
                      <a:pt x="4131" y="4296"/>
                    </a:cubicBezTo>
                    <a:cubicBezTo>
                      <a:pt x="4649" y="3699"/>
                      <a:pt x="5137" y="3073"/>
                      <a:pt x="5637" y="2460"/>
                    </a:cubicBezTo>
                    <a:lnTo>
                      <a:pt x="6509" y="1393"/>
                    </a:lnTo>
                    <a:cubicBezTo>
                      <a:pt x="6801" y="1039"/>
                      <a:pt x="7113" y="692"/>
                      <a:pt x="7379" y="319"/>
                    </a:cubicBezTo>
                    <a:cubicBezTo>
                      <a:pt x="7485" y="170"/>
                      <a:pt x="7334" y="0"/>
                      <a:pt x="7184"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461;p34">
                <a:extLst>
                  <a:ext uri="{FF2B5EF4-FFF2-40B4-BE49-F238E27FC236}">
                    <a16:creationId xmlns:a16="http://schemas.microsoft.com/office/drawing/2014/main" id="{1BE70671-5EBF-4646-A55A-8D2AC674EF56}"/>
                  </a:ext>
                </a:extLst>
              </p:cNvPr>
              <p:cNvSpPr/>
              <p:nvPr/>
            </p:nvSpPr>
            <p:spPr>
              <a:xfrm>
                <a:off x="6486275" y="4094825"/>
                <a:ext cx="72825" cy="59100"/>
              </a:xfrm>
              <a:custGeom>
                <a:avLst/>
                <a:gdLst/>
                <a:ahLst/>
                <a:cxnLst/>
                <a:rect l="l" t="t" r="r" b="b"/>
                <a:pathLst>
                  <a:path w="2913" h="2364" extrusionOk="0">
                    <a:moveTo>
                      <a:pt x="105" y="1"/>
                    </a:moveTo>
                    <a:cubicBezTo>
                      <a:pt x="49" y="1"/>
                      <a:pt x="0" y="57"/>
                      <a:pt x="33" y="119"/>
                    </a:cubicBezTo>
                    <a:lnTo>
                      <a:pt x="35" y="119"/>
                    </a:lnTo>
                    <a:cubicBezTo>
                      <a:pt x="64" y="172"/>
                      <a:pt x="79" y="229"/>
                      <a:pt x="110" y="281"/>
                    </a:cubicBezTo>
                    <a:cubicBezTo>
                      <a:pt x="136" y="325"/>
                      <a:pt x="169" y="365"/>
                      <a:pt x="198" y="407"/>
                    </a:cubicBezTo>
                    <a:cubicBezTo>
                      <a:pt x="257" y="501"/>
                      <a:pt x="319" y="593"/>
                      <a:pt x="384" y="681"/>
                    </a:cubicBezTo>
                    <a:cubicBezTo>
                      <a:pt x="512" y="855"/>
                      <a:pt x="641" y="1024"/>
                      <a:pt x="769" y="1197"/>
                    </a:cubicBezTo>
                    <a:cubicBezTo>
                      <a:pt x="1030" y="1546"/>
                      <a:pt x="1276" y="1909"/>
                      <a:pt x="1535" y="2260"/>
                    </a:cubicBezTo>
                    <a:cubicBezTo>
                      <a:pt x="1580" y="2319"/>
                      <a:pt x="1656" y="2363"/>
                      <a:pt x="1729" y="2363"/>
                    </a:cubicBezTo>
                    <a:cubicBezTo>
                      <a:pt x="1776" y="2363"/>
                      <a:pt x="1822" y="2345"/>
                      <a:pt x="1858" y="2302"/>
                    </a:cubicBezTo>
                    <a:lnTo>
                      <a:pt x="2418" y="1632"/>
                    </a:lnTo>
                    <a:lnTo>
                      <a:pt x="2688" y="1307"/>
                    </a:lnTo>
                    <a:cubicBezTo>
                      <a:pt x="2789" y="1184"/>
                      <a:pt x="2871" y="1092"/>
                      <a:pt x="2899" y="931"/>
                    </a:cubicBezTo>
                    <a:cubicBezTo>
                      <a:pt x="2912" y="848"/>
                      <a:pt x="2856" y="747"/>
                      <a:pt x="2768" y="747"/>
                    </a:cubicBezTo>
                    <a:cubicBezTo>
                      <a:pt x="2754" y="747"/>
                      <a:pt x="2739" y="750"/>
                      <a:pt x="2723" y="756"/>
                    </a:cubicBezTo>
                    <a:cubicBezTo>
                      <a:pt x="2581" y="808"/>
                      <a:pt x="2506" y="874"/>
                      <a:pt x="2412" y="991"/>
                    </a:cubicBezTo>
                    <a:lnTo>
                      <a:pt x="2124" y="1338"/>
                    </a:lnTo>
                    <a:lnTo>
                      <a:pt x="1719" y="1829"/>
                    </a:lnTo>
                    <a:lnTo>
                      <a:pt x="1719" y="1829"/>
                    </a:lnTo>
                    <a:cubicBezTo>
                      <a:pt x="1503" y="1550"/>
                      <a:pt x="1279" y="1278"/>
                      <a:pt x="1059" y="1004"/>
                    </a:cubicBezTo>
                    <a:cubicBezTo>
                      <a:pt x="920" y="830"/>
                      <a:pt x="780" y="657"/>
                      <a:pt x="635" y="488"/>
                    </a:cubicBezTo>
                    <a:cubicBezTo>
                      <a:pt x="569" y="409"/>
                      <a:pt x="501" y="334"/>
                      <a:pt x="428" y="259"/>
                    </a:cubicBezTo>
                    <a:cubicBezTo>
                      <a:pt x="391" y="224"/>
                      <a:pt x="358" y="185"/>
                      <a:pt x="321" y="150"/>
                    </a:cubicBezTo>
                    <a:cubicBezTo>
                      <a:pt x="270" y="99"/>
                      <a:pt x="213" y="66"/>
                      <a:pt x="160" y="22"/>
                    </a:cubicBezTo>
                    <a:cubicBezTo>
                      <a:pt x="143" y="7"/>
                      <a:pt x="123" y="1"/>
                      <a:pt x="105"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462;p34">
                <a:extLst>
                  <a:ext uri="{FF2B5EF4-FFF2-40B4-BE49-F238E27FC236}">
                    <a16:creationId xmlns:a16="http://schemas.microsoft.com/office/drawing/2014/main" id="{E7B8D83F-5050-4AE3-BC0F-2904759305C8}"/>
                  </a:ext>
                </a:extLst>
              </p:cNvPr>
              <p:cNvSpPr/>
              <p:nvPr/>
            </p:nvSpPr>
            <p:spPr>
              <a:xfrm>
                <a:off x="6405000" y="4072900"/>
                <a:ext cx="11450" cy="8925"/>
              </a:xfrm>
              <a:custGeom>
                <a:avLst/>
                <a:gdLst/>
                <a:ahLst/>
                <a:cxnLst/>
                <a:rect l="l" t="t" r="r" b="b"/>
                <a:pathLst>
                  <a:path w="458" h="357" extrusionOk="0">
                    <a:moveTo>
                      <a:pt x="229" y="1"/>
                    </a:moveTo>
                    <a:cubicBezTo>
                      <a:pt x="1" y="1"/>
                      <a:pt x="1" y="357"/>
                      <a:pt x="229" y="357"/>
                    </a:cubicBezTo>
                    <a:cubicBezTo>
                      <a:pt x="458" y="357"/>
                      <a:pt x="458" y="1"/>
                      <a:pt x="229"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463;p34">
                <a:extLst>
                  <a:ext uri="{FF2B5EF4-FFF2-40B4-BE49-F238E27FC236}">
                    <a16:creationId xmlns:a16="http://schemas.microsoft.com/office/drawing/2014/main" id="{BE11C9C4-C65D-436F-A0DA-921B63C9FF64}"/>
                  </a:ext>
                </a:extLst>
              </p:cNvPr>
              <p:cNvSpPr/>
              <p:nvPr/>
            </p:nvSpPr>
            <p:spPr>
              <a:xfrm>
                <a:off x="6430475" y="4054800"/>
                <a:ext cx="10850" cy="8375"/>
              </a:xfrm>
              <a:custGeom>
                <a:avLst/>
                <a:gdLst/>
                <a:ahLst/>
                <a:cxnLst/>
                <a:rect l="l" t="t" r="r" b="b"/>
                <a:pathLst>
                  <a:path w="434" h="335" extrusionOk="0">
                    <a:moveTo>
                      <a:pt x="218" y="0"/>
                    </a:moveTo>
                    <a:cubicBezTo>
                      <a:pt x="1" y="0"/>
                      <a:pt x="1" y="334"/>
                      <a:pt x="218" y="334"/>
                    </a:cubicBezTo>
                    <a:cubicBezTo>
                      <a:pt x="433" y="334"/>
                      <a:pt x="433" y="0"/>
                      <a:pt x="218" y="0"/>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464;p34">
                <a:extLst>
                  <a:ext uri="{FF2B5EF4-FFF2-40B4-BE49-F238E27FC236}">
                    <a16:creationId xmlns:a16="http://schemas.microsoft.com/office/drawing/2014/main" id="{8F3F3A5C-B408-4917-9275-4CED2A1525C5}"/>
                  </a:ext>
                </a:extLst>
              </p:cNvPr>
              <p:cNvSpPr/>
              <p:nvPr/>
            </p:nvSpPr>
            <p:spPr>
              <a:xfrm>
                <a:off x="6434225" y="4081575"/>
                <a:ext cx="10500" cy="8150"/>
              </a:xfrm>
              <a:custGeom>
                <a:avLst/>
                <a:gdLst/>
                <a:ahLst/>
                <a:cxnLst/>
                <a:rect l="l" t="t" r="r" b="b"/>
                <a:pathLst>
                  <a:path w="420" h="326" extrusionOk="0">
                    <a:moveTo>
                      <a:pt x="211" y="1"/>
                    </a:moveTo>
                    <a:cubicBezTo>
                      <a:pt x="0" y="1"/>
                      <a:pt x="0" y="326"/>
                      <a:pt x="211" y="326"/>
                    </a:cubicBezTo>
                    <a:cubicBezTo>
                      <a:pt x="420" y="326"/>
                      <a:pt x="420" y="1"/>
                      <a:pt x="211"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8" name="Google Shape;422;p34">
              <a:extLst>
                <a:ext uri="{FF2B5EF4-FFF2-40B4-BE49-F238E27FC236}">
                  <a16:creationId xmlns:a16="http://schemas.microsoft.com/office/drawing/2014/main" id="{F27EB921-8B0D-448F-ADDB-96501FE58656}"/>
                </a:ext>
              </a:extLst>
            </p:cNvPr>
            <p:cNvGrpSpPr/>
            <p:nvPr userDrawn="1"/>
          </p:nvGrpSpPr>
          <p:grpSpPr>
            <a:xfrm>
              <a:off x="1170629" y="6329064"/>
              <a:ext cx="202411" cy="202080"/>
              <a:chOff x="5721625" y="4984150"/>
              <a:chExt cx="196950" cy="196650"/>
            </a:xfrm>
          </p:grpSpPr>
          <p:sp>
            <p:nvSpPr>
              <p:cNvPr id="312" name="Google Shape;423;p34">
                <a:extLst>
                  <a:ext uri="{FF2B5EF4-FFF2-40B4-BE49-F238E27FC236}">
                    <a16:creationId xmlns:a16="http://schemas.microsoft.com/office/drawing/2014/main" id="{99B37C02-65F4-4B2C-804B-1B769BF9D5E6}"/>
                  </a:ext>
                </a:extLst>
              </p:cNvPr>
              <p:cNvSpPr/>
              <p:nvPr/>
            </p:nvSpPr>
            <p:spPr>
              <a:xfrm>
                <a:off x="5847225" y="4984150"/>
                <a:ext cx="22325" cy="185825"/>
              </a:xfrm>
              <a:custGeom>
                <a:avLst/>
                <a:gdLst/>
                <a:ahLst/>
                <a:cxnLst/>
                <a:rect l="l" t="t" r="r" b="b"/>
                <a:pathLst>
                  <a:path w="893" h="7433" extrusionOk="0">
                    <a:moveTo>
                      <a:pt x="732" y="1"/>
                    </a:moveTo>
                    <a:lnTo>
                      <a:pt x="732" y="1"/>
                    </a:lnTo>
                    <a:cubicBezTo>
                      <a:pt x="181" y="2414"/>
                      <a:pt x="1" y="4898"/>
                      <a:pt x="199" y="7364"/>
                    </a:cubicBezTo>
                    <a:lnTo>
                      <a:pt x="462" y="7432"/>
                    </a:lnTo>
                    <a:cubicBezTo>
                      <a:pt x="803" y="4971"/>
                      <a:pt x="893" y="2480"/>
                      <a:pt x="732"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424;p34">
                <a:extLst>
                  <a:ext uri="{FF2B5EF4-FFF2-40B4-BE49-F238E27FC236}">
                    <a16:creationId xmlns:a16="http://schemas.microsoft.com/office/drawing/2014/main" id="{BE017949-2865-45B7-9A8C-D9EF14F90120}"/>
                  </a:ext>
                </a:extLst>
              </p:cNvPr>
              <p:cNvSpPr/>
              <p:nvPr/>
            </p:nvSpPr>
            <p:spPr>
              <a:xfrm>
                <a:off x="5787275" y="4985750"/>
                <a:ext cx="50100" cy="186200"/>
              </a:xfrm>
              <a:custGeom>
                <a:avLst/>
                <a:gdLst/>
                <a:ahLst/>
                <a:cxnLst/>
                <a:rect l="l" t="t" r="r" b="b"/>
                <a:pathLst>
                  <a:path w="2004" h="7448" extrusionOk="0">
                    <a:moveTo>
                      <a:pt x="1" y="0"/>
                    </a:moveTo>
                    <a:lnTo>
                      <a:pt x="1" y="0"/>
                    </a:lnTo>
                    <a:cubicBezTo>
                      <a:pt x="666" y="2447"/>
                      <a:pt x="1294" y="4902"/>
                      <a:pt x="1881" y="7368"/>
                    </a:cubicBezTo>
                    <a:lnTo>
                      <a:pt x="1997" y="7447"/>
                    </a:lnTo>
                    <a:cubicBezTo>
                      <a:pt x="2004" y="5945"/>
                      <a:pt x="1835" y="4448"/>
                      <a:pt x="1496" y="2983"/>
                    </a:cubicBezTo>
                    <a:cubicBezTo>
                      <a:pt x="1239" y="1882"/>
                      <a:pt x="851" y="747"/>
                      <a:pt x="1"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425;p34">
                <a:extLst>
                  <a:ext uri="{FF2B5EF4-FFF2-40B4-BE49-F238E27FC236}">
                    <a16:creationId xmlns:a16="http://schemas.microsoft.com/office/drawing/2014/main" id="{F0D799C9-27B7-46C1-9F21-1F36F7A733D4}"/>
                  </a:ext>
                </a:extLst>
              </p:cNvPr>
              <p:cNvSpPr/>
              <p:nvPr/>
            </p:nvSpPr>
            <p:spPr>
              <a:xfrm>
                <a:off x="5777075" y="5069900"/>
                <a:ext cx="24950" cy="110900"/>
              </a:xfrm>
              <a:custGeom>
                <a:avLst/>
                <a:gdLst/>
                <a:ahLst/>
                <a:cxnLst/>
                <a:rect l="l" t="t" r="r" b="b"/>
                <a:pathLst>
                  <a:path w="998" h="4436" extrusionOk="0">
                    <a:moveTo>
                      <a:pt x="688" y="1"/>
                    </a:moveTo>
                    <a:cubicBezTo>
                      <a:pt x="312" y="1453"/>
                      <a:pt x="81" y="2937"/>
                      <a:pt x="0" y="4435"/>
                    </a:cubicBezTo>
                    <a:lnTo>
                      <a:pt x="562" y="4231"/>
                    </a:lnTo>
                    <a:cubicBezTo>
                      <a:pt x="857" y="3392"/>
                      <a:pt x="905" y="2489"/>
                      <a:pt x="951" y="1602"/>
                    </a:cubicBezTo>
                    <a:cubicBezTo>
                      <a:pt x="980" y="1053"/>
                      <a:pt x="997" y="458"/>
                      <a:pt x="688" y="1"/>
                    </a:cubicBezTo>
                    <a:close/>
                  </a:path>
                </a:pathLst>
              </a:custGeom>
              <a:solidFill>
                <a:srgbClr val="243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426;p34">
                <a:extLst>
                  <a:ext uri="{FF2B5EF4-FFF2-40B4-BE49-F238E27FC236}">
                    <a16:creationId xmlns:a16="http://schemas.microsoft.com/office/drawing/2014/main" id="{96478C7A-FDC5-4223-BA43-61E966CD004B}"/>
                  </a:ext>
                </a:extLst>
              </p:cNvPr>
              <p:cNvSpPr/>
              <p:nvPr/>
            </p:nvSpPr>
            <p:spPr>
              <a:xfrm>
                <a:off x="5721625" y="5011325"/>
                <a:ext cx="47775" cy="157175"/>
              </a:xfrm>
              <a:custGeom>
                <a:avLst/>
                <a:gdLst/>
                <a:ahLst/>
                <a:cxnLst/>
                <a:rect l="l" t="t" r="r" b="b"/>
                <a:pathLst>
                  <a:path w="1911" h="6287" extrusionOk="0">
                    <a:moveTo>
                      <a:pt x="59" y="1"/>
                    </a:moveTo>
                    <a:lnTo>
                      <a:pt x="59" y="1"/>
                    </a:lnTo>
                    <a:cubicBezTo>
                      <a:pt x="26" y="1349"/>
                      <a:pt x="0" y="2735"/>
                      <a:pt x="452" y="4006"/>
                    </a:cubicBezTo>
                    <a:cubicBezTo>
                      <a:pt x="727" y="4775"/>
                      <a:pt x="1173" y="5487"/>
                      <a:pt x="1353" y="6284"/>
                    </a:cubicBezTo>
                    <a:lnTo>
                      <a:pt x="1770" y="6286"/>
                    </a:lnTo>
                    <a:cubicBezTo>
                      <a:pt x="1900" y="5987"/>
                      <a:pt x="1911" y="5651"/>
                      <a:pt x="1902" y="5326"/>
                    </a:cubicBezTo>
                    <a:cubicBezTo>
                      <a:pt x="1845" y="3405"/>
                      <a:pt x="1204" y="1547"/>
                      <a:pt x="59" y="1"/>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427;p34">
                <a:extLst>
                  <a:ext uri="{FF2B5EF4-FFF2-40B4-BE49-F238E27FC236}">
                    <a16:creationId xmlns:a16="http://schemas.microsoft.com/office/drawing/2014/main" id="{509D9FD2-2053-40B3-B399-5E35DABCA3CB}"/>
                  </a:ext>
                </a:extLst>
              </p:cNvPr>
              <p:cNvSpPr/>
              <p:nvPr/>
            </p:nvSpPr>
            <p:spPr>
              <a:xfrm>
                <a:off x="5877750" y="5044825"/>
                <a:ext cx="40825" cy="129000"/>
              </a:xfrm>
              <a:custGeom>
                <a:avLst/>
                <a:gdLst/>
                <a:ahLst/>
                <a:cxnLst/>
                <a:rect l="l" t="t" r="r" b="b"/>
                <a:pathLst>
                  <a:path w="1633" h="5160" extrusionOk="0">
                    <a:moveTo>
                      <a:pt x="1213" y="0"/>
                    </a:moveTo>
                    <a:lnTo>
                      <a:pt x="1213" y="0"/>
                    </a:lnTo>
                    <a:cubicBezTo>
                      <a:pt x="974" y="907"/>
                      <a:pt x="737" y="1812"/>
                      <a:pt x="497" y="2719"/>
                    </a:cubicBezTo>
                    <a:cubicBezTo>
                      <a:pt x="374" y="3185"/>
                      <a:pt x="249" y="3655"/>
                      <a:pt x="225" y="4136"/>
                    </a:cubicBezTo>
                    <a:cubicBezTo>
                      <a:pt x="205" y="4491"/>
                      <a:pt x="229" y="4887"/>
                      <a:pt x="1" y="5159"/>
                    </a:cubicBezTo>
                    <a:lnTo>
                      <a:pt x="447" y="5027"/>
                    </a:lnTo>
                    <a:cubicBezTo>
                      <a:pt x="1352" y="3541"/>
                      <a:pt x="1633" y="1689"/>
                      <a:pt x="1213" y="0"/>
                    </a:cubicBezTo>
                    <a:close/>
                  </a:path>
                </a:pathLst>
              </a:custGeom>
              <a:solidFill>
                <a:srgbClr val="2434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9" name="Google Shape;465;p34">
              <a:extLst>
                <a:ext uri="{FF2B5EF4-FFF2-40B4-BE49-F238E27FC236}">
                  <a16:creationId xmlns:a16="http://schemas.microsoft.com/office/drawing/2014/main" id="{3DEFAB76-D15E-4225-A85A-A34C1D256A5A}"/>
                </a:ext>
              </a:extLst>
            </p:cNvPr>
            <p:cNvGrpSpPr/>
            <p:nvPr userDrawn="1"/>
          </p:nvGrpSpPr>
          <p:grpSpPr>
            <a:xfrm>
              <a:off x="258270" y="6275791"/>
              <a:ext cx="324496" cy="261855"/>
              <a:chOff x="7514750" y="4210883"/>
              <a:chExt cx="953999" cy="769839"/>
            </a:xfrm>
          </p:grpSpPr>
          <p:sp>
            <p:nvSpPr>
              <p:cNvPr id="305" name="Google Shape;466;p34">
                <a:extLst>
                  <a:ext uri="{FF2B5EF4-FFF2-40B4-BE49-F238E27FC236}">
                    <a16:creationId xmlns:a16="http://schemas.microsoft.com/office/drawing/2014/main" id="{F1DD5DC5-523E-4B20-ADAC-42FC84B3D82B}"/>
                  </a:ext>
                </a:extLst>
              </p:cNvPr>
              <p:cNvSpPr/>
              <p:nvPr/>
            </p:nvSpPr>
            <p:spPr>
              <a:xfrm>
                <a:off x="8024561" y="4469182"/>
                <a:ext cx="243136" cy="460933"/>
              </a:xfrm>
              <a:custGeom>
                <a:avLst/>
                <a:gdLst/>
                <a:ahLst/>
                <a:cxnLst/>
                <a:rect l="l" t="t" r="r" b="b"/>
                <a:pathLst>
                  <a:path w="3368" h="6385" extrusionOk="0">
                    <a:moveTo>
                      <a:pt x="2453" y="0"/>
                    </a:moveTo>
                    <a:cubicBezTo>
                      <a:pt x="1997" y="0"/>
                      <a:pt x="1513" y="355"/>
                      <a:pt x="1213" y="747"/>
                    </a:cubicBezTo>
                    <a:cubicBezTo>
                      <a:pt x="554" y="1606"/>
                      <a:pt x="225" y="2680"/>
                      <a:pt x="102" y="3754"/>
                    </a:cubicBezTo>
                    <a:cubicBezTo>
                      <a:pt x="1" y="4626"/>
                      <a:pt x="29" y="5506"/>
                      <a:pt x="82" y="6385"/>
                    </a:cubicBezTo>
                    <a:cubicBezTo>
                      <a:pt x="480" y="6365"/>
                      <a:pt x="879" y="6352"/>
                      <a:pt x="1279" y="6347"/>
                    </a:cubicBezTo>
                    <a:lnTo>
                      <a:pt x="1677" y="6341"/>
                    </a:lnTo>
                    <a:cubicBezTo>
                      <a:pt x="2537" y="4946"/>
                      <a:pt x="3021" y="3326"/>
                      <a:pt x="3273" y="1698"/>
                    </a:cubicBezTo>
                    <a:cubicBezTo>
                      <a:pt x="3361" y="1132"/>
                      <a:pt x="3368" y="435"/>
                      <a:pt x="2884" y="126"/>
                    </a:cubicBezTo>
                    <a:cubicBezTo>
                      <a:pt x="2748" y="39"/>
                      <a:pt x="2602" y="0"/>
                      <a:pt x="2453" y="0"/>
                    </a:cubicBezTo>
                    <a:close/>
                  </a:path>
                </a:pathLst>
              </a:custGeom>
              <a:solidFill>
                <a:srgbClr val="15204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467;p34">
                <a:extLst>
                  <a:ext uri="{FF2B5EF4-FFF2-40B4-BE49-F238E27FC236}">
                    <a16:creationId xmlns:a16="http://schemas.microsoft.com/office/drawing/2014/main" id="{BA42561C-0D55-45F7-9D79-EC3B651042CD}"/>
                  </a:ext>
                </a:extLst>
              </p:cNvPr>
              <p:cNvSpPr/>
              <p:nvPr/>
            </p:nvSpPr>
            <p:spPr>
              <a:xfrm>
                <a:off x="7780773" y="4269286"/>
                <a:ext cx="284790" cy="657651"/>
              </a:xfrm>
              <a:custGeom>
                <a:avLst/>
                <a:gdLst/>
                <a:ahLst/>
                <a:cxnLst/>
                <a:rect l="l" t="t" r="r" b="b"/>
                <a:pathLst>
                  <a:path w="3945" h="9110" extrusionOk="0">
                    <a:moveTo>
                      <a:pt x="787" y="0"/>
                    </a:moveTo>
                    <a:cubicBezTo>
                      <a:pt x="685" y="0"/>
                      <a:pt x="588" y="26"/>
                      <a:pt x="521" y="101"/>
                    </a:cubicBezTo>
                    <a:cubicBezTo>
                      <a:pt x="466" y="158"/>
                      <a:pt x="444" y="237"/>
                      <a:pt x="424" y="316"/>
                    </a:cubicBezTo>
                    <a:cubicBezTo>
                      <a:pt x="0" y="1964"/>
                      <a:pt x="727" y="3663"/>
                      <a:pt x="1439" y="5207"/>
                    </a:cubicBezTo>
                    <a:lnTo>
                      <a:pt x="3207" y="9053"/>
                    </a:lnTo>
                    <a:lnTo>
                      <a:pt x="3945" y="9110"/>
                    </a:lnTo>
                    <a:cubicBezTo>
                      <a:pt x="3938" y="7406"/>
                      <a:pt x="3804" y="5706"/>
                      <a:pt x="3538" y="4021"/>
                    </a:cubicBezTo>
                    <a:cubicBezTo>
                      <a:pt x="3409" y="3193"/>
                      <a:pt x="3242" y="2357"/>
                      <a:pt x="2851" y="1617"/>
                    </a:cubicBezTo>
                    <a:cubicBezTo>
                      <a:pt x="2460" y="874"/>
                      <a:pt x="1810" y="233"/>
                      <a:pt x="997" y="29"/>
                    </a:cubicBezTo>
                    <a:cubicBezTo>
                      <a:pt x="930" y="13"/>
                      <a:pt x="857" y="0"/>
                      <a:pt x="787"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468;p34">
                <a:extLst>
                  <a:ext uri="{FF2B5EF4-FFF2-40B4-BE49-F238E27FC236}">
                    <a16:creationId xmlns:a16="http://schemas.microsoft.com/office/drawing/2014/main" id="{794E2716-2CBA-40EF-B815-A71610F4EE79}"/>
                  </a:ext>
                </a:extLst>
              </p:cNvPr>
              <p:cNvSpPr/>
              <p:nvPr/>
            </p:nvSpPr>
            <p:spPr>
              <a:xfrm>
                <a:off x="8049283" y="4210883"/>
                <a:ext cx="185889" cy="717641"/>
              </a:xfrm>
              <a:custGeom>
                <a:avLst/>
                <a:gdLst/>
                <a:ahLst/>
                <a:cxnLst/>
                <a:rect l="l" t="t" r="r" b="b"/>
                <a:pathLst>
                  <a:path w="2575" h="9941" extrusionOk="0">
                    <a:moveTo>
                      <a:pt x="980" y="0"/>
                    </a:moveTo>
                    <a:cubicBezTo>
                      <a:pt x="972" y="0"/>
                      <a:pt x="964" y="0"/>
                      <a:pt x="956" y="1"/>
                    </a:cubicBezTo>
                    <a:cubicBezTo>
                      <a:pt x="764" y="14"/>
                      <a:pt x="635" y="196"/>
                      <a:pt x="554" y="368"/>
                    </a:cubicBezTo>
                    <a:cubicBezTo>
                      <a:pt x="229" y="1044"/>
                      <a:pt x="198" y="1819"/>
                      <a:pt x="176" y="2571"/>
                    </a:cubicBezTo>
                    <a:cubicBezTo>
                      <a:pt x="125" y="4268"/>
                      <a:pt x="73" y="5966"/>
                      <a:pt x="20" y="7666"/>
                    </a:cubicBezTo>
                    <a:cubicBezTo>
                      <a:pt x="7" y="8129"/>
                      <a:pt x="0" y="8621"/>
                      <a:pt x="235" y="9023"/>
                    </a:cubicBezTo>
                    <a:lnTo>
                      <a:pt x="892" y="9941"/>
                    </a:lnTo>
                    <a:cubicBezTo>
                      <a:pt x="1039" y="9936"/>
                      <a:pt x="1188" y="9932"/>
                      <a:pt x="1338" y="9930"/>
                    </a:cubicBezTo>
                    <a:cubicBezTo>
                      <a:pt x="2295" y="7470"/>
                      <a:pt x="2574" y="4797"/>
                      <a:pt x="2141" y="2193"/>
                    </a:cubicBezTo>
                    <a:cubicBezTo>
                      <a:pt x="2023" y="1492"/>
                      <a:pt x="1841" y="772"/>
                      <a:pt x="1375" y="236"/>
                    </a:cubicBezTo>
                    <a:cubicBezTo>
                      <a:pt x="1271" y="115"/>
                      <a:pt x="1135" y="0"/>
                      <a:pt x="980"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469;p34">
                <a:extLst>
                  <a:ext uri="{FF2B5EF4-FFF2-40B4-BE49-F238E27FC236}">
                    <a16:creationId xmlns:a16="http://schemas.microsoft.com/office/drawing/2014/main" id="{04AA56D8-2AB0-40E2-8901-377EEFE746B4}"/>
                  </a:ext>
                </a:extLst>
              </p:cNvPr>
              <p:cNvSpPr/>
              <p:nvPr/>
            </p:nvSpPr>
            <p:spPr>
              <a:xfrm>
                <a:off x="7731322" y="4624175"/>
                <a:ext cx="309839" cy="312799"/>
              </a:xfrm>
              <a:custGeom>
                <a:avLst/>
                <a:gdLst/>
                <a:ahLst/>
                <a:cxnLst/>
                <a:rect l="l" t="t" r="r" b="b"/>
                <a:pathLst>
                  <a:path w="4292" h="4333" extrusionOk="0">
                    <a:moveTo>
                      <a:pt x="415" y="0"/>
                    </a:moveTo>
                    <a:cubicBezTo>
                      <a:pt x="382" y="0"/>
                      <a:pt x="350" y="5"/>
                      <a:pt x="318" y="17"/>
                    </a:cubicBezTo>
                    <a:cubicBezTo>
                      <a:pt x="171" y="72"/>
                      <a:pt x="112" y="245"/>
                      <a:pt x="90" y="401"/>
                    </a:cubicBezTo>
                    <a:cubicBezTo>
                      <a:pt x="0" y="1073"/>
                      <a:pt x="268" y="1756"/>
                      <a:pt x="679" y="2299"/>
                    </a:cubicBezTo>
                    <a:cubicBezTo>
                      <a:pt x="1089" y="2841"/>
                      <a:pt x="1630" y="3265"/>
                      <a:pt x="2165" y="3684"/>
                    </a:cubicBezTo>
                    <a:lnTo>
                      <a:pt x="2996" y="4332"/>
                    </a:lnTo>
                    <a:cubicBezTo>
                      <a:pt x="3211" y="4306"/>
                      <a:pt x="3426" y="4286"/>
                      <a:pt x="3641" y="4269"/>
                    </a:cubicBezTo>
                    <a:cubicBezTo>
                      <a:pt x="3841" y="4253"/>
                      <a:pt x="4039" y="4242"/>
                      <a:pt x="4239" y="4233"/>
                    </a:cubicBezTo>
                    <a:lnTo>
                      <a:pt x="4291" y="4174"/>
                    </a:lnTo>
                    <a:cubicBezTo>
                      <a:pt x="3859" y="2307"/>
                      <a:pt x="2436" y="702"/>
                      <a:pt x="632" y="50"/>
                    </a:cubicBezTo>
                    <a:cubicBezTo>
                      <a:pt x="563" y="24"/>
                      <a:pt x="488" y="0"/>
                      <a:pt x="415"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470;p34">
                <a:extLst>
                  <a:ext uri="{FF2B5EF4-FFF2-40B4-BE49-F238E27FC236}">
                    <a16:creationId xmlns:a16="http://schemas.microsoft.com/office/drawing/2014/main" id="{9E25693E-A57E-4233-BACA-5FF55EF9A824}"/>
                  </a:ext>
                </a:extLst>
              </p:cNvPr>
              <p:cNvSpPr/>
              <p:nvPr/>
            </p:nvSpPr>
            <p:spPr>
              <a:xfrm>
                <a:off x="7514750" y="4638613"/>
                <a:ext cx="106264" cy="330053"/>
              </a:xfrm>
              <a:custGeom>
                <a:avLst/>
                <a:gdLst/>
                <a:ahLst/>
                <a:cxnLst/>
                <a:rect l="l" t="t" r="r" b="b"/>
                <a:pathLst>
                  <a:path w="1472" h="4572" extrusionOk="0">
                    <a:moveTo>
                      <a:pt x="262" y="0"/>
                    </a:moveTo>
                    <a:cubicBezTo>
                      <a:pt x="250" y="0"/>
                      <a:pt x="237" y="4"/>
                      <a:pt x="226" y="12"/>
                    </a:cubicBezTo>
                    <a:cubicBezTo>
                      <a:pt x="206" y="32"/>
                      <a:pt x="193" y="61"/>
                      <a:pt x="193" y="91"/>
                    </a:cubicBezTo>
                    <a:cubicBezTo>
                      <a:pt x="0" y="1587"/>
                      <a:pt x="428" y="3155"/>
                      <a:pt x="1357" y="4343"/>
                    </a:cubicBezTo>
                    <a:lnTo>
                      <a:pt x="1346" y="4571"/>
                    </a:lnTo>
                    <a:cubicBezTo>
                      <a:pt x="1410" y="3776"/>
                      <a:pt x="1471" y="2973"/>
                      <a:pt x="1359" y="2182"/>
                    </a:cubicBezTo>
                    <a:cubicBezTo>
                      <a:pt x="1245" y="1391"/>
                      <a:pt x="938" y="603"/>
                      <a:pt x="360" y="52"/>
                    </a:cubicBezTo>
                    <a:cubicBezTo>
                      <a:pt x="333" y="26"/>
                      <a:pt x="296" y="0"/>
                      <a:pt x="262" y="0"/>
                    </a:cubicBezTo>
                    <a:close/>
                  </a:path>
                </a:pathLst>
              </a:custGeom>
              <a:solidFill>
                <a:srgbClr val="69A1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471;p34">
                <a:extLst>
                  <a:ext uri="{FF2B5EF4-FFF2-40B4-BE49-F238E27FC236}">
                    <a16:creationId xmlns:a16="http://schemas.microsoft.com/office/drawing/2014/main" id="{764F9FEC-CF4A-459D-AA2C-CAA1D11FDB18}"/>
                  </a:ext>
                </a:extLst>
              </p:cNvPr>
              <p:cNvSpPr/>
              <p:nvPr/>
            </p:nvSpPr>
            <p:spPr>
              <a:xfrm>
                <a:off x="8176666" y="4630600"/>
                <a:ext cx="145607" cy="350122"/>
              </a:xfrm>
              <a:custGeom>
                <a:avLst/>
                <a:gdLst/>
                <a:ahLst/>
                <a:cxnLst/>
                <a:rect l="l" t="t" r="r" b="b"/>
                <a:pathLst>
                  <a:path w="2017" h="4850" extrusionOk="0">
                    <a:moveTo>
                      <a:pt x="1887" y="0"/>
                    </a:moveTo>
                    <a:cubicBezTo>
                      <a:pt x="1384" y="470"/>
                      <a:pt x="870" y="951"/>
                      <a:pt x="540" y="1555"/>
                    </a:cubicBezTo>
                    <a:cubicBezTo>
                      <a:pt x="0" y="2541"/>
                      <a:pt x="7" y="3727"/>
                      <a:pt x="77" y="4849"/>
                    </a:cubicBezTo>
                    <a:lnTo>
                      <a:pt x="514" y="4777"/>
                    </a:lnTo>
                    <a:cubicBezTo>
                      <a:pt x="1212" y="3569"/>
                      <a:pt x="1693" y="2245"/>
                      <a:pt x="1930" y="868"/>
                    </a:cubicBezTo>
                    <a:cubicBezTo>
                      <a:pt x="1981" y="578"/>
                      <a:pt x="2016" y="264"/>
                      <a:pt x="1887" y="0"/>
                    </a:cubicBezTo>
                    <a:close/>
                  </a:path>
                </a:pathLst>
              </a:custGeom>
              <a:solidFill>
                <a:srgbClr val="5D25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472;p34">
                <a:extLst>
                  <a:ext uri="{FF2B5EF4-FFF2-40B4-BE49-F238E27FC236}">
                    <a16:creationId xmlns:a16="http://schemas.microsoft.com/office/drawing/2014/main" id="{B812C4C0-CCFA-4943-AA56-AF18E9C1D5FA}"/>
                  </a:ext>
                </a:extLst>
              </p:cNvPr>
              <p:cNvSpPr/>
              <p:nvPr/>
            </p:nvSpPr>
            <p:spPr>
              <a:xfrm>
                <a:off x="8367683" y="4462179"/>
                <a:ext cx="101066" cy="466203"/>
              </a:xfrm>
              <a:custGeom>
                <a:avLst/>
                <a:gdLst/>
                <a:ahLst/>
                <a:cxnLst/>
                <a:rect l="l" t="t" r="r" b="b"/>
                <a:pathLst>
                  <a:path w="1400" h="6458" extrusionOk="0">
                    <a:moveTo>
                      <a:pt x="180" y="1"/>
                    </a:moveTo>
                    <a:cubicBezTo>
                      <a:pt x="177" y="1"/>
                      <a:pt x="175" y="1"/>
                      <a:pt x="172" y="1"/>
                    </a:cubicBezTo>
                    <a:cubicBezTo>
                      <a:pt x="38" y="10"/>
                      <a:pt x="0" y="188"/>
                      <a:pt x="0" y="324"/>
                    </a:cubicBezTo>
                    <a:cubicBezTo>
                      <a:pt x="18" y="2386"/>
                      <a:pt x="246" y="4442"/>
                      <a:pt x="679" y="6458"/>
                    </a:cubicBezTo>
                    <a:cubicBezTo>
                      <a:pt x="752" y="6453"/>
                      <a:pt x="824" y="6451"/>
                      <a:pt x="896" y="6449"/>
                    </a:cubicBezTo>
                    <a:cubicBezTo>
                      <a:pt x="1254" y="5537"/>
                      <a:pt x="1399" y="4558"/>
                      <a:pt x="1318" y="3583"/>
                    </a:cubicBezTo>
                    <a:cubicBezTo>
                      <a:pt x="1221" y="2423"/>
                      <a:pt x="806" y="1316"/>
                      <a:pt x="396" y="227"/>
                    </a:cubicBezTo>
                    <a:cubicBezTo>
                      <a:pt x="357" y="122"/>
                      <a:pt x="289" y="1"/>
                      <a:pt x="180" y="1"/>
                    </a:cubicBezTo>
                    <a:close/>
                  </a:path>
                </a:pathLst>
              </a:custGeom>
              <a:solidFill>
                <a:srgbClr val="69A1C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00" name="Google Shape;10;p2">
              <a:extLst>
                <a:ext uri="{FF2B5EF4-FFF2-40B4-BE49-F238E27FC236}">
                  <a16:creationId xmlns:a16="http://schemas.microsoft.com/office/drawing/2014/main" id="{2E5064FF-B9C6-40E0-A766-25D2D9F76EFC}"/>
                </a:ext>
              </a:extLst>
            </p:cNvPr>
            <p:cNvGrpSpPr/>
            <p:nvPr userDrawn="1"/>
          </p:nvGrpSpPr>
          <p:grpSpPr>
            <a:xfrm>
              <a:off x="554783" y="5212128"/>
              <a:ext cx="734806" cy="374027"/>
              <a:chOff x="1513025" y="1911650"/>
              <a:chExt cx="1688850" cy="859650"/>
            </a:xfrm>
          </p:grpSpPr>
          <p:sp>
            <p:nvSpPr>
              <p:cNvPr id="301" name="Google Shape;12;p2">
                <a:extLst>
                  <a:ext uri="{FF2B5EF4-FFF2-40B4-BE49-F238E27FC236}">
                    <a16:creationId xmlns:a16="http://schemas.microsoft.com/office/drawing/2014/main" id="{4BF36408-E0EB-4BCC-96B7-A9EC1066E8C5}"/>
                  </a:ext>
                </a:extLst>
              </p:cNvPr>
              <p:cNvSpPr/>
              <p:nvPr/>
            </p:nvSpPr>
            <p:spPr>
              <a:xfrm>
                <a:off x="1688500" y="1911650"/>
                <a:ext cx="93700" cy="27125"/>
              </a:xfrm>
              <a:custGeom>
                <a:avLst/>
                <a:gdLst/>
                <a:ahLst/>
                <a:cxnLst/>
                <a:rect l="l" t="t" r="r" b="b"/>
                <a:pathLst>
                  <a:path w="3748" h="1085" extrusionOk="0">
                    <a:moveTo>
                      <a:pt x="3314" y="1"/>
                    </a:moveTo>
                    <a:cubicBezTo>
                      <a:pt x="3298" y="1"/>
                      <a:pt x="3282" y="2"/>
                      <a:pt x="3265" y="4"/>
                    </a:cubicBezTo>
                    <a:cubicBezTo>
                      <a:pt x="2683" y="81"/>
                      <a:pt x="2099" y="120"/>
                      <a:pt x="1513" y="120"/>
                    </a:cubicBezTo>
                    <a:cubicBezTo>
                      <a:pt x="1174" y="120"/>
                      <a:pt x="834" y="107"/>
                      <a:pt x="495" y="81"/>
                    </a:cubicBezTo>
                    <a:cubicBezTo>
                      <a:pt x="489" y="81"/>
                      <a:pt x="483" y="81"/>
                      <a:pt x="477" y="81"/>
                    </a:cubicBezTo>
                    <a:cubicBezTo>
                      <a:pt x="232" y="81"/>
                      <a:pt x="0" y="325"/>
                      <a:pt x="13" y="563"/>
                    </a:cubicBezTo>
                    <a:cubicBezTo>
                      <a:pt x="19" y="827"/>
                      <a:pt x="232" y="1039"/>
                      <a:pt x="495" y="1045"/>
                    </a:cubicBezTo>
                    <a:cubicBezTo>
                      <a:pt x="834" y="1071"/>
                      <a:pt x="1174" y="1084"/>
                      <a:pt x="1513" y="1084"/>
                    </a:cubicBezTo>
                    <a:cubicBezTo>
                      <a:pt x="2099" y="1084"/>
                      <a:pt x="2683" y="1046"/>
                      <a:pt x="3265" y="968"/>
                    </a:cubicBezTo>
                    <a:cubicBezTo>
                      <a:pt x="3394" y="962"/>
                      <a:pt x="3516" y="910"/>
                      <a:pt x="3606" y="827"/>
                    </a:cubicBezTo>
                    <a:cubicBezTo>
                      <a:pt x="3696" y="737"/>
                      <a:pt x="3747" y="615"/>
                      <a:pt x="3747" y="486"/>
                    </a:cubicBezTo>
                    <a:cubicBezTo>
                      <a:pt x="3741" y="269"/>
                      <a:pt x="3560" y="1"/>
                      <a:pt x="3314"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13;p2">
                <a:extLst>
                  <a:ext uri="{FF2B5EF4-FFF2-40B4-BE49-F238E27FC236}">
                    <a16:creationId xmlns:a16="http://schemas.microsoft.com/office/drawing/2014/main" id="{51757970-C90D-4934-B46D-53231CA63939}"/>
                  </a:ext>
                </a:extLst>
              </p:cNvPr>
              <p:cNvSpPr/>
              <p:nvPr/>
            </p:nvSpPr>
            <p:spPr>
              <a:xfrm>
                <a:off x="1513025" y="1985975"/>
                <a:ext cx="100125" cy="27350"/>
              </a:xfrm>
              <a:custGeom>
                <a:avLst/>
                <a:gdLst/>
                <a:ahLst/>
                <a:cxnLst/>
                <a:rect l="l" t="t" r="r" b="b"/>
                <a:pathLst>
                  <a:path w="4005" h="1094" extrusionOk="0">
                    <a:moveTo>
                      <a:pt x="3531" y="0"/>
                    </a:moveTo>
                    <a:cubicBezTo>
                      <a:pt x="3524" y="0"/>
                      <a:pt x="3517" y="0"/>
                      <a:pt x="3510" y="1"/>
                    </a:cubicBezTo>
                    <a:lnTo>
                      <a:pt x="495" y="129"/>
                    </a:lnTo>
                    <a:cubicBezTo>
                      <a:pt x="245" y="142"/>
                      <a:pt x="0" y="348"/>
                      <a:pt x="13" y="611"/>
                    </a:cubicBezTo>
                    <a:cubicBezTo>
                      <a:pt x="26" y="862"/>
                      <a:pt x="215" y="1094"/>
                      <a:pt x="474" y="1094"/>
                    </a:cubicBezTo>
                    <a:cubicBezTo>
                      <a:pt x="481" y="1094"/>
                      <a:pt x="488" y="1094"/>
                      <a:pt x="495" y="1093"/>
                    </a:cubicBezTo>
                    <a:lnTo>
                      <a:pt x="3510" y="965"/>
                    </a:lnTo>
                    <a:cubicBezTo>
                      <a:pt x="3767" y="952"/>
                      <a:pt x="4005" y="746"/>
                      <a:pt x="3992" y="483"/>
                    </a:cubicBezTo>
                    <a:cubicBezTo>
                      <a:pt x="3986" y="232"/>
                      <a:pt x="3790" y="0"/>
                      <a:pt x="3531" y="0"/>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14;p2">
                <a:extLst>
                  <a:ext uri="{FF2B5EF4-FFF2-40B4-BE49-F238E27FC236}">
                    <a16:creationId xmlns:a16="http://schemas.microsoft.com/office/drawing/2014/main" id="{8096A263-B2A3-4654-BA3D-AD565FE2B33A}"/>
                  </a:ext>
                </a:extLst>
              </p:cNvPr>
              <p:cNvSpPr/>
              <p:nvPr/>
            </p:nvSpPr>
            <p:spPr>
              <a:xfrm>
                <a:off x="2806725" y="2659650"/>
                <a:ext cx="74275" cy="27175"/>
              </a:xfrm>
              <a:custGeom>
                <a:avLst/>
                <a:gdLst/>
                <a:ahLst/>
                <a:cxnLst/>
                <a:rect l="l" t="t" r="r" b="b"/>
                <a:pathLst>
                  <a:path w="2971" h="1087" extrusionOk="0">
                    <a:moveTo>
                      <a:pt x="483" y="0"/>
                    </a:moveTo>
                    <a:cubicBezTo>
                      <a:pt x="213" y="0"/>
                      <a:pt x="1" y="212"/>
                      <a:pt x="1" y="482"/>
                    </a:cubicBezTo>
                    <a:cubicBezTo>
                      <a:pt x="7" y="746"/>
                      <a:pt x="219" y="958"/>
                      <a:pt x="483" y="965"/>
                    </a:cubicBezTo>
                    <a:lnTo>
                      <a:pt x="2488" y="1087"/>
                    </a:lnTo>
                    <a:cubicBezTo>
                      <a:pt x="2752" y="1087"/>
                      <a:pt x="2970" y="868"/>
                      <a:pt x="2970" y="605"/>
                    </a:cubicBezTo>
                    <a:cubicBezTo>
                      <a:pt x="2964" y="341"/>
                      <a:pt x="2752" y="129"/>
                      <a:pt x="2488" y="123"/>
                    </a:cubicBezTo>
                    <a:lnTo>
                      <a:pt x="483" y="0"/>
                    </a:ln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15;p2">
                <a:extLst>
                  <a:ext uri="{FF2B5EF4-FFF2-40B4-BE49-F238E27FC236}">
                    <a16:creationId xmlns:a16="http://schemas.microsoft.com/office/drawing/2014/main" id="{C5B22BBE-31CB-41DF-9C15-4131146B05BA}"/>
                  </a:ext>
                </a:extLst>
              </p:cNvPr>
              <p:cNvSpPr/>
              <p:nvPr/>
            </p:nvSpPr>
            <p:spPr>
              <a:xfrm>
                <a:off x="3140000" y="2747150"/>
                <a:ext cx="61875" cy="24150"/>
              </a:xfrm>
              <a:custGeom>
                <a:avLst/>
                <a:gdLst/>
                <a:ahLst/>
                <a:cxnLst/>
                <a:rect l="l" t="t" r="r" b="b"/>
                <a:pathLst>
                  <a:path w="2475" h="966" extrusionOk="0">
                    <a:moveTo>
                      <a:pt x="482" y="1"/>
                    </a:moveTo>
                    <a:cubicBezTo>
                      <a:pt x="219" y="1"/>
                      <a:pt x="0" y="220"/>
                      <a:pt x="0" y="483"/>
                    </a:cubicBezTo>
                    <a:cubicBezTo>
                      <a:pt x="0" y="753"/>
                      <a:pt x="219" y="965"/>
                      <a:pt x="482" y="965"/>
                    </a:cubicBezTo>
                    <a:lnTo>
                      <a:pt x="1993" y="965"/>
                    </a:lnTo>
                    <a:cubicBezTo>
                      <a:pt x="2256" y="965"/>
                      <a:pt x="2475" y="753"/>
                      <a:pt x="2475" y="483"/>
                    </a:cubicBezTo>
                    <a:cubicBezTo>
                      <a:pt x="2475" y="220"/>
                      <a:pt x="2256" y="1"/>
                      <a:pt x="1993" y="1"/>
                    </a:cubicBezTo>
                    <a:close/>
                  </a:path>
                </a:pathLst>
              </a:custGeom>
              <a:solidFill>
                <a:srgbClr val="FFE7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0" name="Rectangle 9">
            <a:extLst>
              <a:ext uri="{FF2B5EF4-FFF2-40B4-BE49-F238E27FC236}">
                <a16:creationId xmlns:a16="http://schemas.microsoft.com/office/drawing/2014/main" id="{47C78D86-5797-420E-A8A4-C7199E24AE72}"/>
              </a:ext>
            </a:extLst>
          </p:cNvPr>
          <p:cNvSpPr/>
          <p:nvPr userDrawn="1"/>
        </p:nvSpPr>
        <p:spPr>
          <a:xfrm>
            <a:off x="0" y="6515101"/>
            <a:ext cx="2453688" cy="342900"/>
          </a:xfrm>
          <a:prstGeom prst="rect">
            <a:avLst/>
          </a:prstGeom>
          <a:solidFill>
            <a:srgbClr val="EA127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A71D81B-D466-433B-AF3B-C4EBD7D34B93}"/>
              </a:ext>
            </a:extLst>
          </p:cNvPr>
          <p:cNvSpPr/>
          <p:nvPr userDrawn="1"/>
        </p:nvSpPr>
        <p:spPr>
          <a:xfrm>
            <a:off x="2450306" y="6515101"/>
            <a:ext cx="2428875" cy="342900"/>
          </a:xfrm>
          <a:prstGeom prst="rect">
            <a:avLst/>
          </a:prstGeom>
          <a:solidFill>
            <a:srgbClr val="5D25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5B9E0F7-1C33-4B32-A7CD-46280595A471}"/>
              </a:ext>
            </a:extLst>
          </p:cNvPr>
          <p:cNvSpPr/>
          <p:nvPr userDrawn="1"/>
        </p:nvSpPr>
        <p:spPr>
          <a:xfrm>
            <a:off x="4869156" y="6515101"/>
            <a:ext cx="2453688" cy="342900"/>
          </a:xfrm>
          <a:prstGeom prst="rect">
            <a:avLst/>
          </a:prstGeom>
          <a:solidFill>
            <a:srgbClr val="2F9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BF011F7-7586-44C7-B2D1-01F3C880D505}"/>
              </a:ext>
            </a:extLst>
          </p:cNvPr>
          <p:cNvSpPr/>
          <p:nvPr userDrawn="1"/>
        </p:nvSpPr>
        <p:spPr>
          <a:xfrm>
            <a:off x="7322344" y="6515101"/>
            <a:ext cx="2438400" cy="342900"/>
          </a:xfrm>
          <a:prstGeom prst="rect">
            <a:avLst/>
          </a:prstGeom>
          <a:solidFill>
            <a:srgbClr val="F9B23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07124CF-6A73-40AA-A901-15C02C977C13}"/>
              </a:ext>
            </a:extLst>
          </p:cNvPr>
          <p:cNvSpPr/>
          <p:nvPr userDrawn="1"/>
        </p:nvSpPr>
        <p:spPr>
          <a:xfrm>
            <a:off x="9753600" y="6515101"/>
            <a:ext cx="2438400" cy="342900"/>
          </a:xfrm>
          <a:prstGeom prst="rect">
            <a:avLst/>
          </a:prstGeom>
          <a:solidFill>
            <a:srgbClr val="5D25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Slide Number">
            <a:extLst>
              <a:ext uri="{FF2B5EF4-FFF2-40B4-BE49-F238E27FC236}">
                <a16:creationId xmlns:a16="http://schemas.microsoft.com/office/drawing/2014/main" id="{345232C4-781B-4AFC-84D5-5888B84E378D}"/>
              </a:ext>
            </a:extLst>
          </p:cNvPr>
          <p:cNvSpPr txBox="1">
            <a:spLocks/>
          </p:cNvSpPr>
          <p:nvPr userDrawn="1"/>
        </p:nvSpPr>
        <p:spPr>
          <a:xfrm>
            <a:off x="11530691" y="6566337"/>
            <a:ext cx="553359" cy="256480"/>
          </a:xfrm>
          <a:prstGeom prst="rect">
            <a:avLst/>
          </a:prstGeom>
          <a:ln w="12700">
            <a:miter lim="400000"/>
          </a:ln>
        </p:spPr>
        <p:txBody>
          <a:bodyPr wrap="squar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chemeClr val="bg1"/>
                </a:solidFill>
                <a:effectLst/>
                <a:uFillTx/>
                <a:latin typeface="Helvetica" panose="020B0604020202020204" pitchFamily="34" charset="0"/>
                <a:ea typeface="Helvetica" panose="020B0604020202020204" pitchFamily="34" charset="0"/>
                <a:cs typeface="Helvetica" panose="020B0604020202020204" pitchFamily="34" charset="0"/>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pPr marL="0" marR="0" lvl="0" indent="0" algn="ctr" defTabSz="5842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0" cap="none" spc="0" normalizeH="0" baseline="0" noProof="0" smtClean="0">
                <a:ln>
                  <a:noFill/>
                </a:ln>
                <a:solidFill>
                  <a:prstClr val="white"/>
                </a:solidFill>
                <a:effectLst/>
                <a:uLnTx/>
                <a:uFillTx/>
                <a:latin typeface="Helvetica" panose="020B0604020202020204" pitchFamily="34" charset="0"/>
                <a:cs typeface="Helvetica" panose="020B0604020202020204" pitchFamily="34" charset="0"/>
                <a:sym typeface="Helvetica Neue Light"/>
              </a:rPr>
              <a:pPr marL="0" marR="0" lvl="0" indent="0" algn="ctr" defTabSz="584200" rtl="0" eaLnBrk="1" fontAlgn="auto" latinLnBrk="0" hangingPunct="0">
                <a:lnSpc>
                  <a:spcPct val="100000"/>
                </a:lnSpc>
                <a:spcBef>
                  <a:spcPts val="0"/>
                </a:spcBef>
                <a:spcAft>
                  <a:spcPts val="0"/>
                </a:spcAft>
                <a:buClrTx/>
                <a:buSzTx/>
                <a:buFontTx/>
                <a:buNone/>
                <a:tabLst/>
                <a:defRPr/>
              </a:pPr>
              <a:t>‹#›</a:t>
            </a:fld>
            <a:endParaRPr kumimoji="0" lang="en-US" sz="1000" b="0" i="0" u="none" strike="noStrike" kern="0" cap="none" spc="0" normalizeH="0" baseline="0" noProof="0">
              <a:ln>
                <a:noFill/>
              </a:ln>
              <a:solidFill>
                <a:prstClr val="white"/>
              </a:solidFill>
              <a:effectLst/>
              <a:uLnTx/>
              <a:uFillTx/>
              <a:latin typeface="Helvetica" panose="020B0604020202020204" pitchFamily="34" charset="0"/>
              <a:cs typeface="Helvetica" panose="020B0604020202020204" pitchFamily="34" charset="0"/>
              <a:sym typeface="Helvetica Neue Light"/>
            </a:endParaRPr>
          </a:p>
        </p:txBody>
      </p:sp>
      <p:grpSp>
        <p:nvGrpSpPr>
          <p:cNvPr id="22" name="Google Shape;3410;p61">
            <a:extLst>
              <a:ext uri="{FF2B5EF4-FFF2-40B4-BE49-F238E27FC236}">
                <a16:creationId xmlns:a16="http://schemas.microsoft.com/office/drawing/2014/main" id="{969B0358-367D-40FD-BC78-99FF100E3755}"/>
              </a:ext>
            </a:extLst>
          </p:cNvPr>
          <p:cNvGrpSpPr/>
          <p:nvPr userDrawn="1"/>
        </p:nvGrpSpPr>
        <p:grpSpPr>
          <a:xfrm>
            <a:off x="9365300" y="6520521"/>
            <a:ext cx="746023" cy="738808"/>
            <a:chOff x="468200" y="1667900"/>
            <a:chExt cx="1085575" cy="1075075"/>
          </a:xfrm>
          <a:solidFill>
            <a:schemeClr val="bg1"/>
          </a:solidFill>
        </p:grpSpPr>
        <p:sp>
          <p:nvSpPr>
            <p:cNvPr id="23" name="Google Shape;3411;p61">
              <a:extLst>
                <a:ext uri="{FF2B5EF4-FFF2-40B4-BE49-F238E27FC236}">
                  <a16:creationId xmlns:a16="http://schemas.microsoft.com/office/drawing/2014/main" id="{95C34CAF-42E9-4C7A-BA3D-0659738A270E}"/>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 name="Google Shape;3412;p61">
              <a:extLst>
                <a:ext uri="{FF2B5EF4-FFF2-40B4-BE49-F238E27FC236}">
                  <a16:creationId xmlns:a16="http://schemas.microsoft.com/office/drawing/2014/main" id="{CBC37881-6FD7-4F14-AC80-1ED8EE571CA7}"/>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 name="Google Shape;3413;p61">
              <a:extLst>
                <a:ext uri="{FF2B5EF4-FFF2-40B4-BE49-F238E27FC236}">
                  <a16:creationId xmlns:a16="http://schemas.microsoft.com/office/drawing/2014/main" id="{60869ECA-06CB-4C1C-A1AB-5A6FE0BACC6B}"/>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 name="Google Shape;3414;p61">
              <a:extLst>
                <a:ext uri="{FF2B5EF4-FFF2-40B4-BE49-F238E27FC236}">
                  <a16:creationId xmlns:a16="http://schemas.microsoft.com/office/drawing/2014/main" id="{23A12441-5BBC-496D-920A-083C6F7400E4}"/>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 name="Google Shape;3415;p61">
              <a:extLst>
                <a:ext uri="{FF2B5EF4-FFF2-40B4-BE49-F238E27FC236}">
                  <a16:creationId xmlns:a16="http://schemas.microsoft.com/office/drawing/2014/main" id="{C670084C-A5A0-48D1-A9A5-A629FD8FEFF8}"/>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 name="Google Shape;3416;p61">
              <a:extLst>
                <a:ext uri="{FF2B5EF4-FFF2-40B4-BE49-F238E27FC236}">
                  <a16:creationId xmlns:a16="http://schemas.microsoft.com/office/drawing/2014/main" id="{65D3D0CA-9F27-460D-B86B-D1BB67646AAB}"/>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9" name="Google Shape;3417;p61">
              <a:extLst>
                <a:ext uri="{FF2B5EF4-FFF2-40B4-BE49-F238E27FC236}">
                  <a16:creationId xmlns:a16="http://schemas.microsoft.com/office/drawing/2014/main" id="{1015E4FD-18CB-4454-BE50-DDFC27E67567}"/>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0" name="Google Shape;3418;p61">
              <a:extLst>
                <a:ext uri="{FF2B5EF4-FFF2-40B4-BE49-F238E27FC236}">
                  <a16:creationId xmlns:a16="http://schemas.microsoft.com/office/drawing/2014/main" id="{13220583-31E3-45F5-AEC2-EF945D2976DF}"/>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1" name="Google Shape;3419;p61">
              <a:extLst>
                <a:ext uri="{FF2B5EF4-FFF2-40B4-BE49-F238E27FC236}">
                  <a16:creationId xmlns:a16="http://schemas.microsoft.com/office/drawing/2014/main" id="{7F651D6A-F2B1-4928-841B-223F90C0271F}"/>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2" name="Google Shape;3420;p61">
              <a:extLst>
                <a:ext uri="{FF2B5EF4-FFF2-40B4-BE49-F238E27FC236}">
                  <a16:creationId xmlns:a16="http://schemas.microsoft.com/office/drawing/2014/main" id="{6203AED1-85E1-4DB8-B700-0A8196C843C0}"/>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3" name="Google Shape;3421;p61">
              <a:extLst>
                <a:ext uri="{FF2B5EF4-FFF2-40B4-BE49-F238E27FC236}">
                  <a16:creationId xmlns:a16="http://schemas.microsoft.com/office/drawing/2014/main" id="{641BED8B-75CB-47B4-AE9B-92D5F04113DB}"/>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4" name="Google Shape;3422;p61">
              <a:extLst>
                <a:ext uri="{FF2B5EF4-FFF2-40B4-BE49-F238E27FC236}">
                  <a16:creationId xmlns:a16="http://schemas.microsoft.com/office/drawing/2014/main" id="{2024B0FF-537A-413D-A9B3-D8E530FF39CE}"/>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5" name="Google Shape;3423;p61">
              <a:extLst>
                <a:ext uri="{FF2B5EF4-FFF2-40B4-BE49-F238E27FC236}">
                  <a16:creationId xmlns:a16="http://schemas.microsoft.com/office/drawing/2014/main" id="{C2883141-5EF9-4572-9B5F-2EF8FD83F050}"/>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6" name="Google Shape;3424;p61">
              <a:extLst>
                <a:ext uri="{FF2B5EF4-FFF2-40B4-BE49-F238E27FC236}">
                  <a16:creationId xmlns:a16="http://schemas.microsoft.com/office/drawing/2014/main" id="{007C5572-CA66-47F9-BE19-FB051CBE245C}"/>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7" name="Google Shape;3425;p61">
              <a:extLst>
                <a:ext uri="{FF2B5EF4-FFF2-40B4-BE49-F238E27FC236}">
                  <a16:creationId xmlns:a16="http://schemas.microsoft.com/office/drawing/2014/main" id="{8665A890-45F4-4284-A9B0-D8340EFA2938}"/>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8" name="Google Shape;3426;p61">
              <a:extLst>
                <a:ext uri="{FF2B5EF4-FFF2-40B4-BE49-F238E27FC236}">
                  <a16:creationId xmlns:a16="http://schemas.microsoft.com/office/drawing/2014/main" id="{AE476E0C-3592-4ABA-9B32-6D26A75610EF}"/>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39" name="Google Shape;3427;p61">
              <a:extLst>
                <a:ext uri="{FF2B5EF4-FFF2-40B4-BE49-F238E27FC236}">
                  <a16:creationId xmlns:a16="http://schemas.microsoft.com/office/drawing/2014/main" id="{00BA2EA9-F53C-4465-B3CF-E1787FF4FC6E}"/>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0" name="Google Shape;3428;p61">
              <a:extLst>
                <a:ext uri="{FF2B5EF4-FFF2-40B4-BE49-F238E27FC236}">
                  <a16:creationId xmlns:a16="http://schemas.microsoft.com/office/drawing/2014/main" id="{7973178C-ADAA-4098-B062-1B176966CB4E}"/>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1" name="Google Shape;3429;p61">
              <a:extLst>
                <a:ext uri="{FF2B5EF4-FFF2-40B4-BE49-F238E27FC236}">
                  <a16:creationId xmlns:a16="http://schemas.microsoft.com/office/drawing/2014/main" id="{6F05A09A-2E53-49AF-B026-8DAE356E446C}"/>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2" name="Google Shape;3430;p61">
              <a:extLst>
                <a:ext uri="{FF2B5EF4-FFF2-40B4-BE49-F238E27FC236}">
                  <a16:creationId xmlns:a16="http://schemas.microsoft.com/office/drawing/2014/main" id="{F4F7E71E-D369-4A5D-B4DD-7FD2D2C3F48E}"/>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3" name="Google Shape;3431;p61">
              <a:extLst>
                <a:ext uri="{FF2B5EF4-FFF2-40B4-BE49-F238E27FC236}">
                  <a16:creationId xmlns:a16="http://schemas.microsoft.com/office/drawing/2014/main" id="{904170BA-41E5-451B-91DF-E75A8C5706F8}"/>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4" name="Google Shape;3432;p61">
              <a:extLst>
                <a:ext uri="{FF2B5EF4-FFF2-40B4-BE49-F238E27FC236}">
                  <a16:creationId xmlns:a16="http://schemas.microsoft.com/office/drawing/2014/main" id="{E409B938-A98B-40F1-9B4C-C92CC0A944E0}"/>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5" name="Google Shape;3433;p61">
              <a:extLst>
                <a:ext uri="{FF2B5EF4-FFF2-40B4-BE49-F238E27FC236}">
                  <a16:creationId xmlns:a16="http://schemas.microsoft.com/office/drawing/2014/main" id="{D6C19B4F-0F81-42FC-AAB4-9C45A04B4147}"/>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6" name="Google Shape;3434;p61">
              <a:extLst>
                <a:ext uri="{FF2B5EF4-FFF2-40B4-BE49-F238E27FC236}">
                  <a16:creationId xmlns:a16="http://schemas.microsoft.com/office/drawing/2014/main" id="{8505BD07-2B60-4179-A968-01055AFA77E9}"/>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7" name="Google Shape;3435;p61">
              <a:extLst>
                <a:ext uri="{FF2B5EF4-FFF2-40B4-BE49-F238E27FC236}">
                  <a16:creationId xmlns:a16="http://schemas.microsoft.com/office/drawing/2014/main" id="{777BD50F-BBBA-4FB4-A995-3D1AF0C7763E}"/>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8" name="Google Shape;3436;p61">
              <a:extLst>
                <a:ext uri="{FF2B5EF4-FFF2-40B4-BE49-F238E27FC236}">
                  <a16:creationId xmlns:a16="http://schemas.microsoft.com/office/drawing/2014/main" id="{B720607F-AA26-49AF-979E-FCC7D21B19F6}"/>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9" name="Google Shape;3437;p61">
              <a:extLst>
                <a:ext uri="{FF2B5EF4-FFF2-40B4-BE49-F238E27FC236}">
                  <a16:creationId xmlns:a16="http://schemas.microsoft.com/office/drawing/2014/main" id="{3C86C9B1-5649-4AF2-B91B-D9D2B3F0F293}"/>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0" name="Google Shape;3438;p61">
              <a:extLst>
                <a:ext uri="{FF2B5EF4-FFF2-40B4-BE49-F238E27FC236}">
                  <a16:creationId xmlns:a16="http://schemas.microsoft.com/office/drawing/2014/main" id="{F7921187-28C5-4EA9-A7B1-C33464BFB627}"/>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1" name="Google Shape;3439;p61">
              <a:extLst>
                <a:ext uri="{FF2B5EF4-FFF2-40B4-BE49-F238E27FC236}">
                  <a16:creationId xmlns:a16="http://schemas.microsoft.com/office/drawing/2014/main" id="{10C6636D-43C4-4A9D-A710-E26B65EE11D7}"/>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2" name="Google Shape;3440;p61">
              <a:extLst>
                <a:ext uri="{FF2B5EF4-FFF2-40B4-BE49-F238E27FC236}">
                  <a16:creationId xmlns:a16="http://schemas.microsoft.com/office/drawing/2014/main" id="{FEA0B5D1-D21E-4176-B986-41B86CC34465}"/>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3" name="Google Shape;3441;p61">
              <a:extLst>
                <a:ext uri="{FF2B5EF4-FFF2-40B4-BE49-F238E27FC236}">
                  <a16:creationId xmlns:a16="http://schemas.microsoft.com/office/drawing/2014/main" id="{0AA4E0ED-12DA-4D2F-8548-A46DE09C31D3}"/>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4" name="Google Shape;3442;p61">
              <a:extLst>
                <a:ext uri="{FF2B5EF4-FFF2-40B4-BE49-F238E27FC236}">
                  <a16:creationId xmlns:a16="http://schemas.microsoft.com/office/drawing/2014/main" id="{5D97BD70-B6E8-409E-BEDC-546F38150BD4}"/>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5" name="Google Shape;3443;p61">
              <a:extLst>
                <a:ext uri="{FF2B5EF4-FFF2-40B4-BE49-F238E27FC236}">
                  <a16:creationId xmlns:a16="http://schemas.microsoft.com/office/drawing/2014/main" id="{6EBD44CA-F119-4FFC-8853-57B6A9F4A57C}"/>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6" name="Google Shape;3444;p61">
              <a:extLst>
                <a:ext uri="{FF2B5EF4-FFF2-40B4-BE49-F238E27FC236}">
                  <a16:creationId xmlns:a16="http://schemas.microsoft.com/office/drawing/2014/main" id="{D711E9F1-97F6-47B6-AB3A-C20EC1A28B4A}"/>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7" name="Google Shape;3445;p61">
              <a:extLst>
                <a:ext uri="{FF2B5EF4-FFF2-40B4-BE49-F238E27FC236}">
                  <a16:creationId xmlns:a16="http://schemas.microsoft.com/office/drawing/2014/main" id="{93112F55-3B2B-4F6A-863F-D8FF3216EBEC}"/>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8" name="Google Shape;3446;p61">
              <a:extLst>
                <a:ext uri="{FF2B5EF4-FFF2-40B4-BE49-F238E27FC236}">
                  <a16:creationId xmlns:a16="http://schemas.microsoft.com/office/drawing/2014/main" id="{B3ABB5B6-D25D-463A-B330-F7EA69D8E4C0}"/>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9" name="Google Shape;3447;p61">
              <a:extLst>
                <a:ext uri="{FF2B5EF4-FFF2-40B4-BE49-F238E27FC236}">
                  <a16:creationId xmlns:a16="http://schemas.microsoft.com/office/drawing/2014/main" id="{1937102E-C816-49F6-98AF-2FC3CA3C1B42}"/>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0" name="Google Shape;3448;p61">
              <a:extLst>
                <a:ext uri="{FF2B5EF4-FFF2-40B4-BE49-F238E27FC236}">
                  <a16:creationId xmlns:a16="http://schemas.microsoft.com/office/drawing/2014/main" id="{2ADE852C-C99A-4617-A739-1C8D6B1B336B}"/>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1" name="Google Shape;3449;p61">
              <a:extLst>
                <a:ext uri="{FF2B5EF4-FFF2-40B4-BE49-F238E27FC236}">
                  <a16:creationId xmlns:a16="http://schemas.microsoft.com/office/drawing/2014/main" id="{B0A3CB0C-DE92-4C62-9CA9-9C09732911B0}"/>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2" name="Google Shape;3450;p61">
              <a:extLst>
                <a:ext uri="{FF2B5EF4-FFF2-40B4-BE49-F238E27FC236}">
                  <a16:creationId xmlns:a16="http://schemas.microsoft.com/office/drawing/2014/main" id="{49A83B73-419C-432A-9841-793BD9BDCE7D}"/>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3" name="Google Shape;3451;p61">
              <a:extLst>
                <a:ext uri="{FF2B5EF4-FFF2-40B4-BE49-F238E27FC236}">
                  <a16:creationId xmlns:a16="http://schemas.microsoft.com/office/drawing/2014/main" id="{CB5F0BB6-892C-46B0-9B65-2BF2FD9A8EDC}"/>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4" name="Google Shape;3452;p61">
              <a:extLst>
                <a:ext uri="{FF2B5EF4-FFF2-40B4-BE49-F238E27FC236}">
                  <a16:creationId xmlns:a16="http://schemas.microsoft.com/office/drawing/2014/main" id="{53FE9B50-1115-403F-8632-F522E4DDB86D}"/>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5" name="Google Shape;3453;p61">
              <a:extLst>
                <a:ext uri="{FF2B5EF4-FFF2-40B4-BE49-F238E27FC236}">
                  <a16:creationId xmlns:a16="http://schemas.microsoft.com/office/drawing/2014/main" id="{AB4C27E6-0B8B-47C7-84C8-2F22CDCFD978}"/>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6" name="Google Shape;3454;p61">
              <a:extLst>
                <a:ext uri="{FF2B5EF4-FFF2-40B4-BE49-F238E27FC236}">
                  <a16:creationId xmlns:a16="http://schemas.microsoft.com/office/drawing/2014/main" id="{895A5262-928F-4048-8AA7-83FE0A1EFC2A}"/>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7" name="Google Shape;3455;p61">
              <a:extLst>
                <a:ext uri="{FF2B5EF4-FFF2-40B4-BE49-F238E27FC236}">
                  <a16:creationId xmlns:a16="http://schemas.microsoft.com/office/drawing/2014/main" id="{7B54BAA4-CE4D-4AF0-B8C0-BD7CC4147A5A}"/>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8" name="Google Shape;3456;p61">
              <a:extLst>
                <a:ext uri="{FF2B5EF4-FFF2-40B4-BE49-F238E27FC236}">
                  <a16:creationId xmlns:a16="http://schemas.microsoft.com/office/drawing/2014/main" id="{C24535DD-C2E6-47C7-907B-72BBD83AD6C5}"/>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9" name="Google Shape;3457;p61">
              <a:extLst>
                <a:ext uri="{FF2B5EF4-FFF2-40B4-BE49-F238E27FC236}">
                  <a16:creationId xmlns:a16="http://schemas.microsoft.com/office/drawing/2014/main" id="{FE89D770-683E-4EC2-A5EB-04B521D920C6}"/>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0" name="Google Shape;3458;p61">
              <a:extLst>
                <a:ext uri="{FF2B5EF4-FFF2-40B4-BE49-F238E27FC236}">
                  <a16:creationId xmlns:a16="http://schemas.microsoft.com/office/drawing/2014/main" id="{2CB7D837-8C5F-4383-8A80-EE81003E56DD}"/>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1" name="Google Shape;3459;p61">
              <a:extLst>
                <a:ext uri="{FF2B5EF4-FFF2-40B4-BE49-F238E27FC236}">
                  <a16:creationId xmlns:a16="http://schemas.microsoft.com/office/drawing/2014/main" id="{64B266DC-3C0F-41EF-A8C0-5566F6E2DB04}"/>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2" name="Google Shape;3460;p61">
              <a:extLst>
                <a:ext uri="{FF2B5EF4-FFF2-40B4-BE49-F238E27FC236}">
                  <a16:creationId xmlns:a16="http://schemas.microsoft.com/office/drawing/2014/main" id="{B17C23B4-F62C-42E1-BDE4-46DE9DA4575E}"/>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3" name="Google Shape;3461;p61">
              <a:extLst>
                <a:ext uri="{FF2B5EF4-FFF2-40B4-BE49-F238E27FC236}">
                  <a16:creationId xmlns:a16="http://schemas.microsoft.com/office/drawing/2014/main" id="{D31C8BBA-C10C-4111-9CD7-ABF66378B60D}"/>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4" name="Google Shape;3462;p61">
              <a:extLst>
                <a:ext uri="{FF2B5EF4-FFF2-40B4-BE49-F238E27FC236}">
                  <a16:creationId xmlns:a16="http://schemas.microsoft.com/office/drawing/2014/main" id="{C56FECC0-6834-440A-9383-473E0D29FEB9}"/>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5" name="Google Shape;3463;p61">
              <a:extLst>
                <a:ext uri="{FF2B5EF4-FFF2-40B4-BE49-F238E27FC236}">
                  <a16:creationId xmlns:a16="http://schemas.microsoft.com/office/drawing/2014/main" id="{00BE02FA-A1F6-48EE-AB79-4BA21EA12F91}"/>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6" name="Google Shape;3464;p61">
              <a:extLst>
                <a:ext uri="{FF2B5EF4-FFF2-40B4-BE49-F238E27FC236}">
                  <a16:creationId xmlns:a16="http://schemas.microsoft.com/office/drawing/2014/main" id="{DFC15CBB-621D-4ECC-9ED1-D29220CD32A0}"/>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7" name="Google Shape;3465;p61">
              <a:extLst>
                <a:ext uri="{FF2B5EF4-FFF2-40B4-BE49-F238E27FC236}">
                  <a16:creationId xmlns:a16="http://schemas.microsoft.com/office/drawing/2014/main" id="{186F14D7-18D7-48C2-ABC9-B18D9F0AECD5}"/>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8" name="Google Shape;3466;p61">
              <a:extLst>
                <a:ext uri="{FF2B5EF4-FFF2-40B4-BE49-F238E27FC236}">
                  <a16:creationId xmlns:a16="http://schemas.microsoft.com/office/drawing/2014/main" id="{67F06F21-F7A6-4E8D-9383-5383D04DD41C}"/>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79" name="Google Shape;3467;p61">
              <a:extLst>
                <a:ext uri="{FF2B5EF4-FFF2-40B4-BE49-F238E27FC236}">
                  <a16:creationId xmlns:a16="http://schemas.microsoft.com/office/drawing/2014/main" id="{46CCC233-0F97-449C-8D7F-D13075C85C0E}"/>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0" name="Google Shape;3468;p61">
              <a:extLst>
                <a:ext uri="{FF2B5EF4-FFF2-40B4-BE49-F238E27FC236}">
                  <a16:creationId xmlns:a16="http://schemas.microsoft.com/office/drawing/2014/main" id="{2892D044-C768-4B6E-9FB0-3FA2B87EF238}"/>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1" name="Google Shape;3469;p61">
              <a:extLst>
                <a:ext uri="{FF2B5EF4-FFF2-40B4-BE49-F238E27FC236}">
                  <a16:creationId xmlns:a16="http://schemas.microsoft.com/office/drawing/2014/main" id="{1CDD0FB5-4CE7-4E66-A52A-B08F95AFF9E2}"/>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2" name="Google Shape;3470;p61">
              <a:extLst>
                <a:ext uri="{FF2B5EF4-FFF2-40B4-BE49-F238E27FC236}">
                  <a16:creationId xmlns:a16="http://schemas.microsoft.com/office/drawing/2014/main" id="{0AFFAEEE-3D44-4CD4-B676-473C4A73EABA}"/>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3" name="Google Shape;3471;p61">
              <a:extLst>
                <a:ext uri="{FF2B5EF4-FFF2-40B4-BE49-F238E27FC236}">
                  <a16:creationId xmlns:a16="http://schemas.microsoft.com/office/drawing/2014/main" id="{A836DC14-A052-4301-AC67-1FCF419D63CE}"/>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4" name="Google Shape;3472;p61">
              <a:extLst>
                <a:ext uri="{FF2B5EF4-FFF2-40B4-BE49-F238E27FC236}">
                  <a16:creationId xmlns:a16="http://schemas.microsoft.com/office/drawing/2014/main" id="{FA757960-FA95-4E41-B4F6-D756FE489025}"/>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5" name="Google Shape;3473;p61">
              <a:extLst>
                <a:ext uri="{FF2B5EF4-FFF2-40B4-BE49-F238E27FC236}">
                  <a16:creationId xmlns:a16="http://schemas.microsoft.com/office/drawing/2014/main" id="{E819450E-DF2C-4A92-A0DF-16ED80C80F93}"/>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6" name="Google Shape;3474;p61">
              <a:extLst>
                <a:ext uri="{FF2B5EF4-FFF2-40B4-BE49-F238E27FC236}">
                  <a16:creationId xmlns:a16="http://schemas.microsoft.com/office/drawing/2014/main" id="{E00CDB9E-2C9D-409C-822A-423E4F802311}"/>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grpSp>
        <p:nvGrpSpPr>
          <p:cNvPr id="87" name="Google Shape;3410;p61">
            <a:extLst>
              <a:ext uri="{FF2B5EF4-FFF2-40B4-BE49-F238E27FC236}">
                <a16:creationId xmlns:a16="http://schemas.microsoft.com/office/drawing/2014/main" id="{1ABBF640-8738-44A5-9876-3569B9B66727}"/>
              </a:ext>
            </a:extLst>
          </p:cNvPr>
          <p:cNvGrpSpPr/>
          <p:nvPr userDrawn="1"/>
        </p:nvGrpSpPr>
        <p:grpSpPr>
          <a:xfrm>
            <a:off x="8208755" y="-457200"/>
            <a:ext cx="950617" cy="941423"/>
            <a:chOff x="468200" y="1667900"/>
            <a:chExt cx="1085575" cy="1075075"/>
          </a:xfrm>
        </p:grpSpPr>
        <p:sp>
          <p:nvSpPr>
            <p:cNvPr id="88" name="Google Shape;3411;p61">
              <a:extLst>
                <a:ext uri="{FF2B5EF4-FFF2-40B4-BE49-F238E27FC236}">
                  <a16:creationId xmlns:a16="http://schemas.microsoft.com/office/drawing/2014/main" id="{25FE99A0-0DF8-489E-B913-2393C2CA1A26}"/>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9" name="Google Shape;3412;p61">
              <a:extLst>
                <a:ext uri="{FF2B5EF4-FFF2-40B4-BE49-F238E27FC236}">
                  <a16:creationId xmlns:a16="http://schemas.microsoft.com/office/drawing/2014/main" id="{B1D5127B-6454-4DE2-8BD5-A9D20052ECFC}"/>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0" name="Google Shape;3413;p61">
              <a:extLst>
                <a:ext uri="{FF2B5EF4-FFF2-40B4-BE49-F238E27FC236}">
                  <a16:creationId xmlns:a16="http://schemas.microsoft.com/office/drawing/2014/main" id="{A24AFDEB-B479-4AA9-84BF-F1827B962ACF}"/>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1" name="Google Shape;3414;p61">
              <a:extLst>
                <a:ext uri="{FF2B5EF4-FFF2-40B4-BE49-F238E27FC236}">
                  <a16:creationId xmlns:a16="http://schemas.microsoft.com/office/drawing/2014/main" id="{944E212F-F301-4513-B9EF-50230C15C392}"/>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2" name="Google Shape;3415;p61">
              <a:extLst>
                <a:ext uri="{FF2B5EF4-FFF2-40B4-BE49-F238E27FC236}">
                  <a16:creationId xmlns:a16="http://schemas.microsoft.com/office/drawing/2014/main" id="{C8AE3CC4-3F9B-4151-A07F-C52888636731}"/>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3" name="Google Shape;3416;p61">
              <a:extLst>
                <a:ext uri="{FF2B5EF4-FFF2-40B4-BE49-F238E27FC236}">
                  <a16:creationId xmlns:a16="http://schemas.microsoft.com/office/drawing/2014/main" id="{13B45F41-72FE-418A-8EEA-DA27FAD23FE1}"/>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4" name="Google Shape;3417;p61">
              <a:extLst>
                <a:ext uri="{FF2B5EF4-FFF2-40B4-BE49-F238E27FC236}">
                  <a16:creationId xmlns:a16="http://schemas.microsoft.com/office/drawing/2014/main" id="{9C1C2B73-CBE9-4BBB-8E59-CE602B513F18}"/>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5" name="Google Shape;3418;p61">
              <a:extLst>
                <a:ext uri="{FF2B5EF4-FFF2-40B4-BE49-F238E27FC236}">
                  <a16:creationId xmlns:a16="http://schemas.microsoft.com/office/drawing/2014/main" id="{604E5F60-505D-4950-9153-CD7476EF5BC6}"/>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6" name="Google Shape;3419;p61">
              <a:extLst>
                <a:ext uri="{FF2B5EF4-FFF2-40B4-BE49-F238E27FC236}">
                  <a16:creationId xmlns:a16="http://schemas.microsoft.com/office/drawing/2014/main" id="{73DFDD2E-861F-438E-9338-F1A885533766}"/>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7" name="Google Shape;3420;p61">
              <a:extLst>
                <a:ext uri="{FF2B5EF4-FFF2-40B4-BE49-F238E27FC236}">
                  <a16:creationId xmlns:a16="http://schemas.microsoft.com/office/drawing/2014/main" id="{39FB0F72-EC35-4B33-94EA-0EF7BB5C0EDE}"/>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8" name="Google Shape;3421;p61">
              <a:extLst>
                <a:ext uri="{FF2B5EF4-FFF2-40B4-BE49-F238E27FC236}">
                  <a16:creationId xmlns:a16="http://schemas.microsoft.com/office/drawing/2014/main" id="{4EC98569-B2A0-4A53-B76D-76E8EB8C59B2}"/>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9" name="Google Shape;3422;p61">
              <a:extLst>
                <a:ext uri="{FF2B5EF4-FFF2-40B4-BE49-F238E27FC236}">
                  <a16:creationId xmlns:a16="http://schemas.microsoft.com/office/drawing/2014/main" id="{C12613A1-5A99-4689-B125-65EB190FD5DF}"/>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0" name="Google Shape;3423;p61">
              <a:extLst>
                <a:ext uri="{FF2B5EF4-FFF2-40B4-BE49-F238E27FC236}">
                  <a16:creationId xmlns:a16="http://schemas.microsoft.com/office/drawing/2014/main" id="{34A82071-0885-4D26-A187-43EC95D4B89F}"/>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1" name="Google Shape;3424;p61">
              <a:extLst>
                <a:ext uri="{FF2B5EF4-FFF2-40B4-BE49-F238E27FC236}">
                  <a16:creationId xmlns:a16="http://schemas.microsoft.com/office/drawing/2014/main" id="{206142B7-F3BE-4607-B57A-81C496A2A997}"/>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2" name="Google Shape;3425;p61">
              <a:extLst>
                <a:ext uri="{FF2B5EF4-FFF2-40B4-BE49-F238E27FC236}">
                  <a16:creationId xmlns:a16="http://schemas.microsoft.com/office/drawing/2014/main" id="{6DE2DFB2-9ADE-457B-9C06-3B08C43041EA}"/>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3" name="Google Shape;3426;p61">
              <a:extLst>
                <a:ext uri="{FF2B5EF4-FFF2-40B4-BE49-F238E27FC236}">
                  <a16:creationId xmlns:a16="http://schemas.microsoft.com/office/drawing/2014/main" id="{BA651B02-3101-46DF-9532-0E7E5B390254}"/>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4" name="Google Shape;3427;p61">
              <a:extLst>
                <a:ext uri="{FF2B5EF4-FFF2-40B4-BE49-F238E27FC236}">
                  <a16:creationId xmlns:a16="http://schemas.microsoft.com/office/drawing/2014/main" id="{4F59BA54-60B1-4DCD-88B8-D593CF2DBFCB}"/>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5" name="Google Shape;3428;p61">
              <a:extLst>
                <a:ext uri="{FF2B5EF4-FFF2-40B4-BE49-F238E27FC236}">
                  <a16:creationId xmlns:a16="http://schemas.microsoft.com/office/drawing/2014/main" id="{6A92806A-5D1E-4335-BF9E-A4FFD93A71D5}"/>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6" name="Google Shape;3429;p61">
              <a:extLst>
                <a:ext uri="{FF2B5EF4-FFF2-40B4-BE49-F238E27FC236}">
                  <a16:creationId xmlns:a16="http://schemas.microsoft.com/office/drawing/2014/main" id="{5CFF6087-1D4E-4118-8E53-EED57D3E1127}"/>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7" name="Google Shape;3430;p61">
              <a:extLst>
                <a:ext uri="{FF2B5EF4-FFF2-40B4-BE49-F238E27FC236}">
                  <a16:creationId xmlns:a16="http://schemas.microsoft.com/office/drawing/2014/main" id="{07CCDC87-A6DE-4AF3-99F6-F9DBB68718BC}"/>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8" name="Google Shape;3431;p61">
              <a:extLst>
                <a:ext uri="{FF2B5EF4-FFF2-40B4-BE49-F238E27FC236}">
                  <a16:creationId xmlns:a16="http://schemas.microsoft.com/office/drawing/2014/main" id="{F20914EF-47C2-43E7-9786-C997065FCAC3}"/>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09" name="Google Shape;3432;p61">
              <a:extLst>
                <a:ext uri="{FF2B5EF4-FFF2-40B4-BE49-F238E27FC236}">
                  <a16:creationId xmlns:a16="http://schemas.microsoft.com/office/drawing/2014/main" id="{FC845C77-C25B-472E-AD59-AFC3673B31A3}"/>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0" name="Google Shape;3433;p61">
              <a:extLst>
                <a:ext uri="{FF2B5EF4-FFF2-40B4-BE49-F238E27FC236}">
                  <a16:creationId xmlns:a16="http://schemas.microsoft.com/office/drawing/2014/main" id="{DC65FE3B-51CD-4EC0-B6ED-B2CD243EC6FE}"/>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1" name="Google Shape;3434;p61">
              <a:extLst>
                <a:ext uri="{FF2B5EF4-FFF2-40B4-BE49-F238E27FC236}">
                  <a16:creationId xmlns:a16="http://schemas.microsoft.com/office/drawing/2014/main" id="{589FD86A-C337-4F6E-9AFB-242A2C3B3C25}"/>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2" name="Google Shape;3435;p61">
              <a:extLst>
                <a:ext uri="{FF2B5EF4-FFF2-40B4-BE49-F238E27FC236}">
                  <a16:creationId xmlns:a16="http://schemas.microsoft.com/office/drawing/2014/main" id="{E1179C00-F4A3-49B7-A815-6A09412EBE2E}"/>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3" name="Google Shape;3436;p61">
              <a:extLst>
                <a:ext uri="{FF2B5EF4-FFF2-40B4-BE49-F238E27FC236}">
                  <a16:creationId xmlns:a16="http://schemas.microsoft.com/office/drawing/2014/main" id="{E16C901D-8EE7-4AB3-9B00-646F3127A887}"/>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4" name="Google Shape;3437;p61">
              <a:extLst>
                <a:ext uri="{FF2B5EF4-FFF2-40B4-BE49-F238E27FC236}">
                  <a16:creationId xmlns:a16="http://schemas.microsoft.com/office/drawing/2014/main" id="{DF1B7D6E-7041-4483-B3D2-A15178F0EFC6}"/>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5" name="Google Shape;3438;p61">
              <a:extLst>
                <a:ext uri="{FF2B5EF4-FFF2-40B4-BE49-F238E27FC236}">
                  <a16:creationId xmlns:a16="http://schemas.microsoft.com/office/drawing/2014/main" id="{F0361843-DD5C-44BD-88CB-8427E95496DA}"/>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6" name="Google Shape;3439;p61">
              <a:extLst>
                <a:ext uri="{FF2B5EF4-FFF2-40B4-BE49-F238E27FC236}">
                  <a16:creationId xmlns:a16="http://schemas.microsoft.com/office/drawing/2014/main" id="{5119D5FD-ECC4-49D6-99C8-E7E5943799DB}"/>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7" name="Google Shape;3440;p61">
              <a:extLst>
                <a:ext uri="{FF2B5EF4-FFF2-40B4-BE49-F238E27FC236}">
                  <a16:creationId xmlns:a16="http://schemas.microsoft.com/office/drawing/2014/main" id="{ACB6D5BA-AF07-4525-BB1B-0F47813025F4}"/>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8" name="Google Shape;3441;p61">
              <a:extLst>
                <a:ext uri="{FF2B5EF4-FFF2-40B4-BE49-F238E27FC236}">
                  <a16:creationId xmlns:a16="http://schemas.microsoft.com/office/drawing/2014/main" id="{0AC401BA-13CB-4747-A71A-3696C87CC838}"/>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19" name="Google Shape;3442;p61">
              <a:extLst>
                <a:ext uri="{FF2B5EF4-FFF2-40B4-BE49-F238E27FC236}">
                  <a16:creationId xmlns:a16="http://schemas.microsoft.com/office/drawing/2014/main" id="{E74556CE-D434-47FE-A6D5-BEE2544E2031}"/>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0" name="Google Shape;3443;p61">
              <a:extLst>
                <a:ext uri="{FF2B5EF4-FFF2-40B4-BE49-F238E27FC236}">
                  <a16:creationId xmlns:a16="http://schemas.microsoft.com/office/drawing/2014/main" id="{E4669D77-7D39-4E52-B326-07E1B2543F31}"/>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1" name="Google Shape;3444;p61">
              <a:extLst>
                <a:ext uri="{FF2B5EF4-FFF2-40B4-BE49-F238E27FC236}">
                  <a16:creationId xmlns:a16="http://schemas.microsoft.com/office/drawing/2014/main" id="{C552F536-044F-4BF8-B8FF-9D9E166BF1B8}"/>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2" name="Google Shape;3445;p61">
              <a:extLst>
                <a:ext uri="{FF2B5EF4-FFF2-40B4-BE49-F238E27FC236}">
                  <a16:creationId xmlns:a16="http://schemas.microsoft.com/office/drawing/2014/main" id="{C4BCABE5-5B27-4CCB-A911-5B67573F910C}"/>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3" name="Google Shape;3446;p61">
              <a:extLst>
                <a:ext uri="{FF2B5EF4-FFF2-40B4-BE49-F238E27FC236}">
                  <a16:creationId xmlns:a16="http://schemas.microsoft.com/office/drawing/2014/main" id="{940712A0-486C-4575-8A1F-26B57DD60C24}"/>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4" name="Google Shape;3447;p61">
              <a:extLst>
                <a:ext uri="{FF2B5EF4-FFF2-40B4-BE49-F238E27FC236}">
                  <a16:creationId xmlns:a16="http://schemas.microsoft.com/office/drawing/2014/main" id="{2B43CBC5-F670-4258-8F8B-39472ABF4E1E}"/>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5" name="Google Shape;3448;p61">
              <a:extLst>
                <a:ext uri="{FF2B5EF4-FFF2-40B4-BE49-F238E27FC236}">
                  <a16:creationId xmlns:a16="http://schemas.microsoft.com/office/drawing/2014/main" id="{47B1A71D-8D61-402E-8776-B57FAF4EC104}"/>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6" name="Google Shape;3449;p61">
              <a:extLst>
                <a:ext uri="{FF2B5EF4-FFF2-40B4-BE49-F238E27FC236}">
                  <a16:creationId xmlns:a16="http://schemas.microsoft.com/office/drawing/2014/main" id="{F34C5AD9-44FA-41CD-A9B6-9931182F4AAB}"/>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7" name="Google Shape;3450;p61">
              <a:extLst>
                <a:ext uri="{FF2B5EF4-FFF2-40B4-BE49-F238E27FC236}">
                  <a16:creationId xmlns:a16="http://schemas.microsoft.com/office/drawing/2014/main" id="{BCCF27A9-4524-4748-BDD6-8F6BC3D8CA3A}"/>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8" name="Google Shape;3451;p61">
              <a:extLst>
                <a:ext uri="{FF2B5EF4-FFF2-40B4-BE49-F238E27FC236}">
                  <a16:creationId xmlns:a16="http://schemas.microsoft.com/office/drawing/2014/main" id="{F2C9250B-972B-4B84-96DC-60A842BECCA0}"/>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29" name="Google Shape;3452;p61">
              <a:extLst>
                <a:ext uri="{FF2B5EF4-FFF2-40B4-BE49-F238E27FC236}">
                  <a16:creationId xmlns:a16="http://schemas.microsoft.com/office/drawing/2014/main" id="{627BE26F-C8C3-489C-9AB6-67F62C260500}"/>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0" name="Google Shape;3453;p61">
              <a:extLst>
                <a:ext uri="{FF2B5EF4-FFF2-40B4-BE49-F238E27FC236}">
                  <a16:creationId xmlns:a16="http://schemas.microsoft.com/office/drawing/2014/main" id="{4163E293-F3AC-4973-B389-6508800951C5}"/>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1" name="Google Shape;3454;p61">
              <a:extLst>
                <a:ext uri="{FF2B5EF4-FFF2-40B4-BE49-F238E27FC236}">
                  <a16:creationId xmlns:a16="http://schemas.microsoft.com/office/drawing/2014/main" id="{2AD626AF-EAD6-4E79-A359-133C85397B5D}"/>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2" name="Google Shape;3455;p61">
              <a:extLst>
                <a:ext uri="{FF2B5EF4-FFF2-40B4-BE49-F238E27FC236}">
                  <a16:creationId xmlns:a16="http://schemas.microsoft.com/office/drawing/2014/main" id="{A92D603A-300F-4A13-8CBE-92B042DA84DB}"/>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3" name="Google Shape;3456;p61">
              <a:extLst>
                <a:ext uri="{FF2B5EF4-FFF2-40B4-BE49-F238E27FC236}">
                  <a16:creationId xmlns:a16="http://schemas.microsoft.com/office/drawing/2014/main" id="{2707BD5B-A9CA-4431-9182-6DCBC63A3663}"/>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4" name="Google Shape;3457;p61">
              <a:extLst>
                <a:ext uri="{FF2B5EF4-FFF2-40B4-BE49-F238E27FC236}">
                  <a16:creationId xmlns:a16="http://schemas.microsoft.com/office/drawing/2014/main" id="{B6AEB03D-146E-4165-AC3A-CF2381F34982}"/>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5" name="Google Shape;3458;p61">
              <a:extLst>
                <a:ext uri="{FF2B5EF4-FFF2-40B4-BE49-F238E27FC236}">
                  <a16:creationId xmlns:a16="http://schemas.microsoft.com/office/drawing/2014/main" id="{5403C06A-FD2D-48F9-BC3B-4752136E10A5}"/>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6" name="Google Shape;3459;p61">
              <a:extLst>
                <a:ext uri="{FF2B5EF4-FFF2-40B4-BE49-F238E27FC236}">
                  <a16:creationId xmlns:a16="http://schemas.microsoft.com/office/drawing/2014/main" id="{CB682F0D-19CC-466B-872B-A1B19A2D2C3E}"/>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7" name="Google Shape;3460;p61">
              <a:extLst>
                <a:ext uri="{FF2B5EF4-FFF2-40B4-BE49-F238E27FC236}">
                  <a16:creationId xmlns:a16="http://schemas.microsoft.com/office/drawing/2014/main" id="{7154CF7D-159F-40E9-8C6B-CAA57A8CBA8D}"/>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8" name="Google Shape;3461;p61">
              <a:extLst>
                <a:ext uri="{FF2B5EF4-FFF2-40B4-BE49-F238E27FC236}">
                  <a16:creationId xmlns:a16="http://schemas.microsoft.com/office/drawing/2014/main" id="{66CDB017-9794-4C04-89EA-49D579C5189F}"/>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39" name="Google Shape;3462;p61">
              <a:extLst>
                <a:ext uri="{FF2B5EF4-FFF2-40B4-BE49-F238E27FC236}">
                  <a16:creationId xmlns:a16="http://schemas.microsoft.com/office/drawing/2014/main" id="{69FDD508-1B9C-45AD-A0BD-DC6F7C794630}"/>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0" name="Google Shape;3463;p61">
              <a:extLst>
                <a:ext uri="{FF2B5EF4-FFF2-40B4-BE49-F238E27FC236}">
                  <a16:creationId xmlns:a16="http://schemas.microsoft.com/office/drawing/2014/main" id="{E7DC93A9-6A51-4E95-88A0-3FA7C44BD3A1}"/>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1" name="Google Shape;3464;p61">
              <a:extLst>
                <a:ext uri="{FF2B5EF4-FFF2-40B4-BE49-F238E27FC236}">
                  <a16:creationId xmlns:a16="http://schemas.microsoft.com/office/drawing/2014/main" id="{A9C57DBE-C7C4-4D13-945A-236506D1F12A}"/>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2" name="Google Shape;3465;p61">
              <a:extLst>
                <a:ext uri="{FF2B5EF4-FFF2-40B4-BE49-F238E27FC236}">
                  <a16:creationId xmlns:a16="http://schemas.microsoft.com/office/drawing/2014/main" id="{F5D453CE-B99D-4790-A8C3-89C1D22A4D93}"/>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3" name="Google Shape;3466;p61">
              <a:extLst>
                <a:ext uri="{FF2B5EF4-FFF2-40B4-BE49-F238E27FC236}">
                  <a16:creationId xmlns:a16="http://schemas.microsoft.com/office/drawing/2014/main" id="{D743ED21-A2FA-40CD-8F4B-2FEB257F87E1}"/>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4" name="Google Shape;3467;p61">
              <a:extLst>
                <a:ext uri="{FF2B5EF4-FFF2-40B4-BE49-F238E27FC236}">
                  <a16:creationId xmlns:a16="http://schemas.microsoft.com/office/drawing/2014/main" id="{3298F3AF-36DD-4869-9378-3408F8FCC647}"/>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5" name="Google Shape;3468;p61">
              <a:extLst>
                <a:ext uri="{FF2B5EF4-FFF2-40B4-BE49-F238E27FC236}">
                  <a16:creationId xmlns:a16="http://schemas.microsoft.com/office/drawing/2014/main" id="{0CD62EBF-B272-45F9-B26C-34942658BBAF}"/>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6" name="Google Shape;3469;p61">
              <a:extLst>
                <a:ext uri="{FF2B5EF4-FFF2-40B4-BE49-F238E27FC236}">
                  <a16:creationId xmlns:a16="http://schemas.microsoft.com/office/drawing/2014/main" id="{EB91C235-C25F-4F3F-A265-F71AA6B99730}"/>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7" name="Google Shape;3470;p61">
              <a:extLst>
                <a:ext uri="{FF2B5EF4-FFF2-40B4-BE49-F238E27FC236}">
                  <a16:creationId xmlns:a16="http://schemas.microsoft.com/office/drawing/2014/main" id="{8C787084-039A-4DA1-99D2-FE5F567CBD84}"/>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8" name="Google Shape;3471;p61">
              <a:extLst>
                <a:ext uri="{FF2B5EF4-FFF2-40B4-BE49-F238E27FC236}">
                  <a16:creationId xmlns:a16="http://schemas.microsoft.com/office/drawing/2014/main" id="{7BCC723D-81F0-4296-981E-5CEA515FE2E6}"/>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9" name="Google Shape;3472;p61">
              <a:extLst>
                <a:ext uri="{FF2B5EF4-FFF2-40B4-BE49-F238E27FC236}">
                  <a16:creationId xmlns:a16="http://schemas.microsoft.com/office/drawing/2014/main" id="{470D2652-24A1-46B6-9F6A-A1006EEC1278}"/>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0" name="Google Shape;3473;p61">
              <a:extLst>
                <a:ext uri="{FF2B5EF4-FFF2-40B4-BE49-F238E27FC236}">
                  <a16:creationId xmlns:a16="http://schemas.microsoft.com/office/drawing/2014/main" id="{ED58B544-22B4-4BD6-AFAD-3DF834B804E7}"/>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1" name="Google Shape;3474;p61">
              <a:extLst>
                <a:ext uri="{FF2B5EF4-FFF2-40B4-BE49-F238E27FC236}">
                  <a16:creationId xmlns:a16="http://schemas.microsoft.com/office/drawing/2014/main" id="{93406EBE-99F5-4FC0-88D5-D45B3BBDB64D}"/>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solidFill>
              <a:srgbClr val="FFC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grpSp>
        <p:nvGrpSpPr>
          <p:cNvPr id="152" name="Google Shape;3345;p61">
            <a:extLst>
              <a:ext uri="{FF2B5EF4-FFF2-40B4-BE49-F238E27FC236}">
                <a16:creationId xmlns:a16="http://schemas.microsoft.com/office/drawing/2014/main" id="{9B194468-BCD6-460C-990E-53BB0995993C}"/>
              </a:ext>
            </a:extLst>
          </p:cNvPr>
          <p:cNvGrpSpPr/>
          <p:nvPr userDrawn="1"/>
        </p:nvGrpSpPr>
        <p:grpSpPr>
          <a:xfrm rot="-2700000">
            <a:off x="2659654" y="-115245"/>
            <a:ext cx="1413771" cy="1400098"/>
            <a:chOff x="468200" y="1667900"/>
            <a:chExt cx="1085575" cy="1075075"/>
          </a:xfrm>
          <a:solidFill>
            <a:srgbClr val="15BBB3">
              <a:alpha val="10000"/>
            </a:srgbClr>
          </a:solidFill>
        </p:grpSpPr>
        <p:sp>
          <p:nvSpPr>
            <p:cNvPr id="153" name="Google Shape;3346;p61">
              <a:extLst>
                <a:ext uri="{FF2B5EF4-FFF2-40B4-BE49-F238E27FC236}">
                  <a16:creationId xmlns:a16="http://schemas.microsoft.com/office/drawing/2014/main" id="{AC1D3DD9-E3DD-4802-A503-34E0FBCE017E}"/>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4" name="Google Shape;3347;p61">
              <a:extLst>
                <a:ext uri="{FF2B5EF4-FFF2-40B4-BE49-F238E27FC236}">
                  <a16:creationId xmlns:a16="http://schemas.microsoft.com/office/drawing/2014/main" id="{696B32EA-D347-442B-940C-3A690D04C5F0}"/>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5" name="Google Shape;3348;p61">
              <a:extLst>
                <a:ext uri="{FF2B5EF4-FFF2-40B4-BE49-F238E27FC236}">
                  <a16:creationId xmlns:a16="http://schemas.microsoft.com/office/drawing/2014/main" id="{416D7E77-CF55-411E-A663-A566E4F185E0}"/>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6" name="Google Shape;3349;p61">
              <a:extLst>
                <a:ext uri="{FF2B5EF4-FFF2-40B4-BE49-F238E27FC236}">
                  <a16:creationId xmlns:a16="http://schemas.microsoft.com/office/drawing/2014/main" id="{65C90B84-85DB-4959-83AD-CA86B962B278}"/>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7" name="Google Shape;3350;p61">
              <a:extLst>
                <a:ext uri="{FF2B5EF4-FFF2-40B4-BE49-F238E27FC236}">
                  <a16:creationId xmlns:a16="http://schemas.microsoft.com/office/drawing/2014/main" id="{254688E9-FC54-4E49-AF68-CC78E5057886}"/>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8" name="Google Shape;3351;p61">
              <a:extLst>
                <a:ext uri="{FF2B5EF4-FFF2-40B4-BE49-F238E27FC236}">
                  <a16:creationId xmlns:a16="http://schemas.microsoft.com/office/drawing/2014/main" id="{F5E243AF-3A4F-4615-BEE3-2BA9BD847160}"/>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59" name="Google Shape;3352;p61">
              <a:extLst>
                <a:ext uri="{FF2B5EF4-FFF2-40B4-BE49-F238E27FC236}">
                  <a16:creationId xmlns:a16="http://schemas.microsoft.com/office/drawing/2014/main" id="{EF238500-4612-4A0C-BA4E-494079ED4E41}"/>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0" name="Google Shape;3353;p61">
              <a:extLst>
                <a:ext uri="{FF2B5EF4-FFF2-40B4-BE49-F238E27FC236}">
                  <a16:creationId xmlns:a16="http://schemas.microsoft.com/office/drawing/2014/main" id="{FE2948D2-1A07-4EAD-881E-1DD352039BD3}"/>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1" name="Google Shape;3354;p61">
              <a:extLst>
                <a:ext uri="{FF2B5EF4-FFF2-40B4-BE49-F238E27FC236}">
                  <a16:creationId xmlns:a16="http://schemas.microsoft.com/office/drawing/2014/main" id="{CE70D35C-AEBB-4D16-AE40-AF4DE8F4F9E6}"/>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2" name="Google Shape;3355;p61">
              <a:extLst>
                <a:ext uri="{FF2B5EF4-FFF2-40B4-BE49-F238E27FC236}">
                  <a16:creationId xmlns:a16="http://schemas.microsoft.com/office/drawing/2014/main" id="{4D146DC0-3237-4009-B774-130B91F4048A}"/>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3" name="Google Shape;3356;p61">
              <a:extLst>
                <a:ext uri="{FF2B5EF4-FFF2-40B4-BE49-F238E27FC236}">
                  <a16:creationId xmlns:a16="http://schemas.microsoft.com/office/drawing/2014/main" id="{0D9FF782-D0D8-4F10-8562-A9DABD6763ED}"/>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4" name="Google Shape;3357;p61">
              <a:extLst>
                <a:ext uri="{FF2B5EF4-FFF2-40B4-BE49-F238E27FC236}">
                  <a16:creationId xmlns:a16="http://schemas.microsoft.com/office/drawing/2014/main" id="{2C564D1C-E5FD-4098-8F84-94B480320359}"/>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5" name="Google Shape;3358;p61">
              <a:extLst>
                <a:ext uri="{FF2B5EF4-FFF2-40B4-BE49-F238E27FC236}">
                  <a16:creationId xmlns:a16="http://schemas.microsoft.com/office/drawing/2014/main" id="{CB3A2EF1-0AAF-453A-83D7-AF4BB8D43D4F}"/>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6" name="Google Shape;3359;p61">
              <a:extLst>
                <a:ext uri="{FF2B5EF4-FFF2-40B4-BE49-F238E27FC236}">
                  <a16:creationId xmlns:a16="http://schemas.microsoft.com/office/drawing/2014/main" id="{4EEA2A2D-1EBB-4857-BF0A-1B5C93D372C3}"/>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7" name="Google Shape;3360;p61">
              <a:extLst>
                <a:ext uri="{FF2B5EF4-FFF2-40B4-BE49-F238E27FC236}">
                  <a16:creationId xmlns:a16="http://schemas.microsoft.com/office/drawing/2014/main" id="{B6B359F1-77A5-4D07-9F4A-B06E2FC15890}"/>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8" name="Google Shape;3361;p61">
              <a:extLst>
                <a:ext uri="{FF2B5EF4-FFF2-40B4-BE49-F238E27FC236}">
                  <a16:creationId xmlns:a16="http://schemas.microsoft.com/office/drawing/2014/main" id="{F0B068B4-2D95-4857-93B0-AFBCC608285A}"/>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69" name="Google Shape;3362;p61">
              <a:extLst>
                <a:ext uri="{FF2B5EF4-FFF2-40B4-BE49-F238E27FC236}">
                  <a16:creationId xmlns:a16="http://schemas.microsoft.com/office/drawing/2014/main" id="{63DFDBB2-4DEB-4317-B03A-0B6B859F1ED7}"/>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0" name="Google Shape;3363;p61">
              <a:extLst>
                <a:ext uri="{FF2B5EF4-FFF2-40B4-BE49-F238E27FC236}">
                  <a16:creationId xmlns:a16="http://schemas.microsoft.com/office/drawing/2014/main" id="{D7F09C4B-3D1A-4AB9-86BB-6172C8D2A525}"/>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1" name="Google Shape;3364;p61">
              <a:extLst>
                <a:ext uri="{FF2B5EF4-FFF2-40B4-BE49-F238E27FC236}">
                  <a16:creationId xmlns:a16="http://schemas.microsoft.com/office/drawing/2014/main" id="{C553C07D-E471-4C3B-8536-A2E6D7CB9760}"/>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2" name="Google Shape;3365;p61">
              <a:extLst>
                <a:ext uri="{FF2B5EF4-FFF2-40B4-BE49-F238E27FC236}">
                  <a16:creationId xmlns:a16="http://schemas.microsoft.com/office/drawing/2014/main" id="{595567BF-B368-435A-AF40-687B29F900BB}"/>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3" name="Google Shape;3366;p61">
              <a:extLst>
                <a:ext uri="{FF2B5EF4-FFF2-40B4-BE49-F238E27FC236}">
                  <a16:creationId xmlns:a16="http://schemas.microsoft.com/office/drawing/2014/main" id="{B32251C8-FCA8-41E8-883A-F9D973C90426}"/>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4" name="Google Shape;3367;p61">
              <a:extLst>
                <a:ext uri="{FF2B5EF4-FFF2-40B4-BE49-F238E27FC236}">
                  <a16:creationId xmlns:a16="http://schemas.microsoft.com/office/drawing/2014/main" id="{9BD76AEC-7DFF-4426-8128-C9AB4C4D766C}"/>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5" name="Google Shape;3368;p61">
              <a:extLst>
                <a:ext uri="{FF2B5EF4-FFF2-40B4-BE49-F238E27FC236}">
                  <a16:creationId xmlns:a16="http://schemas.microsoft.com/office/drawing/2014/main" id="{BE7885B6-BDBA-4202-99E9-9BEB6E9BF61B}"/>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6" name="Google Shape;3369;p61">
              <a:extLst>
                <a:ext uri="{FF2B5EF4-FFF2-40B4-BE49-F238E27FC236}">
                  <a16:creationId xmlns:a16="http://schemas.microsoft.com/office/drawing/2014/main" id="{6BFEC36E-EFBD-4F22-BA24-7E541A77DC2A}"/>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7" name="Google Shape;3370;p61">
              <a:extLst>
                <a:ext uri="{FF2B5EF4-FFF2-40B4-BE49-F238E27FC236}">
                  <a16:creationId xmlns:a16="http://schemas.microsoft.com/office/drawing/2014/main" id="{785E77EB-4824-413D-9154-BF3A4389769A}"/>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8" name="Google Shape;3371;p61">
              <a:extLst>
                <a:ext uri="{FF2B5EF4-FFF2-40B4-BE49-F238E27FC236}">
                  <a16:creationId xmlns:a16="http://schemas.microsoft.com/office/drawing/2014/main" id="{75D82465-DF1A-45F2-9A55-FB8FD90C919B}"/>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79" name="Google Shape;3372;p61">
              <a:extLst>
                <a:ext uri="{FF2B5EF4-FFF2-40B4-BE49-F238E27FC236}">
                  <a16:creationId xmlns:a16="http://schemas.microsoft.com/office/drawing/2014/main" id="{372959A5-DA7C-426D-9325-6B28C2AC89BA}"/>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0" name="Google Shape;3373;p61">
              <a:extLst>
                <a:ext uri="{FF2B5EF4-FFF2-40B4-BE49-F238E27FC236}">
                  <a16:creationId xmlns:a16="http://schemas.microsoft.com/office/drawing/2014/main" id="{E98BF848-00A5-46B9-AD0C-E1B25AD7A9D0}"/>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1" name="Google Shape;3374;p61">
              <a:extLst>
                <a:ext uri="{FF2B5EF4-FFF2-40B4-BE49-F238E27FC236}">
                  <a16:creationId xmlns:a16="http://schemas.microsoft.com/office/drawing/2014/main" id="{3924C4F0-1177-482F-812C-0B5B8ECAFB58}"/>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2" name="Google Shape;3375;p61">
              <a:extLst>
                <a:ext uri="{FF2B5EF4-FFF2-40B4-BE49-F238E27FC236}">
                  <a16:creationId xmlns:a16="http://schemas.microsoft.com/office/drawing/2014/main" id="{3A7BD5FA-334E-4E73-913C-9F98C733D4C4}"/>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3" name="Google Shape;3376;p61">
              <a:extLst>
                <a:ext uri="{FF2B5EF4-FFF2-40B4-BE49-F238E27FC236}">
                  <a16:creationId xmlns:a16="http://schemas.microsoft.com/office/drawing/2014/main" id="{B5B2A127-AFCE-4639-A35D-D7A43871DE8B}"/>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4" name="Google Shape;3377;p61">
              <a:extLst>
                <a:ext uri="{FF2B5EF4-FFF2-40B4-BE49-F238E27FC236}">
                  <a16:creationId xmlns:a16="http://schemas.microsoft.com/office/drawing/2014/main" id="{6B4161B6-D18F-47D0-A438-B2CF26660659}"/>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5" name="Google Shape;3378;p61">
              <a:extLst>
                <a:ext uri="{FF2B5EF4-FFF2-40B4-BE49-F238E27FC236}">
                  <a16:creationId xmlns:a16="http://schemas.microsoft.com/office/drawing/2014/main" id="{BDCE1186-6E45-4CE6-A874-8BDF962B6600}"/>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6" name="Google Shape;3379;p61">
              <a:extLst>
                <a:ext uri="{FF2B5EF4-FFF2-40B4-BE49-F238E27FC236}">
                  <a16:creationId xmlns:a16="http://schemas.microsoft.com/office/drawing/2014/main" id="{D9F7C26F-993E-495E-89BC-578117209681}"/>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7" name="Google Shape;3380;p61">
              <a:extLst>
                <a:ext uri="{FF2B5EF4-FFF2-40B4-BE49-F238E27FC236}">
                  <a16:creationId xmlns:a16="http://schemas.microsoft.com/office/drawing/2014/main" id="{DE58C9D6-5AAF-475A-9701-7AF649FE3B40}"/>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8" name="Google Shape;3381;p61">
              <a:extLst>
                <a:ext uri="{FF2B5EF4-FFF2-40B4-BE49-F238E27FC236}">
                  <a16:creationId xmlns:a16="http://schemas.microsoft.com/office/drawing/2014/main" id="{363B5385-51AF-42C7-9A36-B153AE9EEA6C}"/>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89" name="Google Shape;3382;p61">
              <a:extLst>
                <a:ext uri="{FF2B5EF4-FFF2-40B4-BE49-F238E27FC236}">
                  <a16:creationId xmlns:a16="http://schemas.microsoft.com/office/drawing/2014/main" id="{45F41646-36BF-4487-8286-E57B4E30FC0F}"/>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0" name="Google Shape;3383;p61">
              <a:extLst>
                <a:ext uri="{FF2B5EF4-FFF2-40B4-BE49-F238E27FC236}">
                  <a16:creationId xmlns:a16="http://schemas.microsoft.com/office/drawing/2014/main" id="{7664C457-7C41-461E-B5A8-34741CFFBBB0}"/>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1" name="Google Shape;3384;p61">
              <a:extLst>
                <a:ext uri="{FF2B5EF4-FFF2-40B4-BE49-F238E27FC236}">
                  <a16:creationId xmlns:a16="http://schemas.microsoft.com/office/drawing/2014/main" id="{174FECF4-8EA2-42D4-875F-E4DB5A33235C}"/>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2" name="Google Shape;3385;p61">
              <a:extLst>
                <a:ext uri="{FF2B5EF4-FFF2-40B4-BE49-F238E27FC236}">
                  <a16:creationId xmlns:a16="http://schemas.microsoft.com/office/drawing/2014/main" id="{27D157B9-59DF-41FE-9F1F-3D9CF37F275C}"/>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3" name="Google Shape;3386;p61">
              <a:extLst>
                <a:ext uri="{FF2B5EF4-FFF2-40B4-BE49-F238E27FC236}">
                  <a16:creationId xmlns:a16="http://schemas.microsoft.com/office/drawing/2014/main" id="{A683893F-2A19-41B2-B1AB-F383BA04FED5}"/>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4" name="Google Shape;3387;p61">
              <a:extLst>
                <a:ext uri="{FF2B5EF4-FFF2-40B4-BE49-F238E27FC236}">
                  <a16:creationId xmlns:a16="http://schemas.microsoft.com/office/drawing/2014/main" id="{54EE5F35-0E8A-4034-9874-E63CD3A98869}"/>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5" name="Google Shape;3388;p61">
              <a:extLst>
                <a:ext uri="{FF2B5EF4-FFF2-40B4-BE49-F238E27FC236}">
                  <a16:creationId xmlns:a16="http://schemas.microsoft.com/office/drawing/2014/main" id="{B995EAD2-6AB6-4882-AECE-95D6FCFE9D44}"/>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6" name="Google Shape;3389;p61">
              <a:extLst>
                <a:ext uri="{FF2B5EF4-FFF2-40B4-BE49-F238E27FC236}">
                  <a16:creationId xmlns:a16="http://schemas.microsoft.com/office/drawing/2014/main" id="{84B92247-3582-4070-ADEA-54F872F8AB07}"/>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7" name="Google Shape;3390;p61">
              <a:extLst>
                <a:ext uri="{FF2B5EF4-FFF2-40B4-BE49-F238E27FC236}">
                  <a16:creationId xmlns:a16="http://schemas.microsoft.com/office/drawing/2014/main" id="{73BA350E-0E98-464B-B70B-1836CD627B83}"/>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8" name="Google Shape;3391;p61">
              <a:extLst>
                <a:ext uri="{FF2B5EF4-FFF2-40B4-BE49-F238E27FC236}">
                  <a16:creationId xmlns:a16="http://schemas.microsoft.com/office/drawing/2014/main" id="{B517FC01-89E8-4AAD-BB93-CEED6FBB3397}"/>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99" name="Google Shape;3392;p61">
              <a:extLst>
                <a:ext uri="{FF2B5EF4-FFF2-40B4-BE49-F238E27FC236}">
                  <a16:creationId xmlns:a16="http://schemas.microsoft.com/office/drawing/2014/main" id="{28922DCE-C972-407F-ADE5-A58D651E25A8}"/>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0" name="Google Shape;3393;p61">
              <a:extLst>
                <a:ext uri="{FF2B5EF4-FFF2-40B4-BE49-F238E27FC236}">
                  <a16:creationId xmlns:a16="http://schemas.microsoft.com/office/drawing/2014/main" id="{52365172-1836-4D8E-9B63-6CAF9453509E}"/>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1" name="Google Shape;3394;p61">
              <a:extLst>
                <a:ext uri="{FF2B5EF4-FFF2-40B4-BE49-F238E27FC236}">
                  <a16:creationId xmlns:a16="http://schemas.microsoft.com/office/drawing/2014/main" id="{6366EF37-3F7A-45C5-BD95-0A1A1B93A875}"/>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2" name="Google Shape;3395;p61">
              <a:extLst>
                <a:ext uri="{FF2B5EF4-FFF2-40B4-BE49-F238E27FC236}">
                  <a16:creationId xmlns:a16="http://schemas.microsoft.com/office/drawing/2014/main" id="{580293EF-E1AE-48A1-A625-D2CC1D01715C}"/>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3" name="Google Shape;3396;p61">
              <a:extLst>
                <a:ext uri="{FF2B5EF4-FFF2-40B4-BE49-F238E27FC236}">
                  <a16:creationId xmlns:a16="http://schemas.microsoft.com/office/drawing/2014/main" id="{F350A58F-16B5-4F67-91D3-5D99096DB475}"/>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4" name="Google Shape;3397;p61">
              <a:extLst>
                <a:ext uri="{FF2B5EF4-FFF2-40B4-BE49-F238E27FC236}">
                  <a16:creationId xmlns:a16="http://schemas.microsoft.com/office/drawing/2014/main" id="{DD872A4A-E982-4774-8D0E-DF6E12EFDB83}"/>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5" name="Google Shape;3398;p61">
              <a:extLst>
                <a:ext uri="{FF2B5EF4-FFF2-40B4-BE49-F238E27FC236}">
                  <a16:creationId xmlns:a16="http://schemas.microsoft.com/office/drawing/2014/main" id="{A6A4D7CB-60E7-4977-9364-65361B5D82E5}"/>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6" name="Google Shape;3399;p61">
              <a:extLst>
                <a:ext uri="{FF2B5EF4-FFF2-40B4-BE49-F238E27FC236}">
                  <a16:creationId xmlns:a16="http://schemas.microsoft.com/office/drawing/2014/main" id="{F5506D51-D9FE-4600-B139-20F84765AD54}"/>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7" name="Google Shape;3400;p61">
              <a:extLst>
                <a:ext uri="{FF2B5EF4-FFF2-40B4-BE49-F238E27FC236}">
                  <a16:creationId xmlns:a16="http://schemas.microsoft.com/office/drawing/2014/main" id="{3D096AC0-04E6-4BD9-9AA0-1F9B23B0889E}"/>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8" name="Google Shape;3401;p61">
              <a:extLst>
                <a:ext uri="{FF2B5EF4-FFF2-40B4-BE49-F238E27FC236}">
                  <a16:creationId xmlns:a16="http://schemas.microsoft.com/office/drawing/2014/main" id="{BCBD8776-D442-455B-AEE4-3A74A89A7996}"/>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09" name="Google Shape;3402;p61">
              <a:extLst>
                <a:ext uri="{FF2B5EF4-FFF2-40B4-BE49-F238E27FC236}">
                  <a16:creationId xmlns:a16="http://schemas.microsoft.com/office/drawing/2014/main" id="{EFC4B6F1-54F5-4763-A6D2-3F64B811ADAB}"/>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0" name="Google Shape;3403;p61">
              <a:extLst>
                <a:ext uri="{FF2B5EF4-FFF2-40B4-BE49-F238E27FC236}">
                  <a16:creationId xmlns:a16="http://schemas.microsoft.com/office/drawing/2014/main" id="{506F6DDD-1E65-4DF7-A377-75ACD4462D06}"/>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1" name="Google Shape;3404;p61">
              <a:extLst>
                <a:ext uri="{FF2B5EF4-FFF2-40B4-BE49-F238E27FC236}">
                  <a16:creationId xmlns:a16="http://schemas.microsoft.com/office/drawing/2014/main" id="{5CAC9901-8D1A-4E5F-B38F-E8444804488A}"/>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2" name="Google Shape;3405;p61">
              <a:extLst>
                <a:ext uri="{FF2B5EF4-FFF2-40B4-BE49-F238E27FC236}">
                  <a16:creationId xmlns:a16="http://schemas.microsoft.com/office/drawing/2014/main" id="{F8E6D199-8250-4B89-9D5E-B0DCE428726C}"/>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3" name="Google Shape;3406;p61">
              <a:extLst>
                <a:ext uri="{FF2B5EF4-FFF2-40B4-BE49-F238E27FC236}">
                  <a16:creationId xmlns:a16="http://schemas.microsoft.com/office/drawing/2014/main" id="{9F3E1F6C-7537-498F-9060-B3BBBD48DADE}"/>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4" name="Google Shape;3407;p61">
              <a:extLst>
                <a:ext uri="{FF2B5EF4-FFF2-40B4-BE49-F238E27FC236}">
                  <a16:creationId xmlns:a16="http://schemas.microsoft.com/office/drawing/2014/main" id="{E5362D03-85B3-4742-8D04-69A752D72A49}"/>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5" name="Google Shape;3408;p61">
              <a:extLst>
                <a:ext uri="{FF2B5EF4-FFF2-40B4-BE49-F238E27FC236}">
                  <a16:creationId xmlns:a16="http://schemas.microsoft.com/office/drawing/2014/main" id="{CC358DF6-4714-407D-BB44-9CBAE6EFA513}"/>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16" name="Google Shape;3409;p61">
              <a:extLst>
                <a:ext uri="{FF2B5EF4-FFF2-40B4-BE49-F238E27FC236}">
                  <a16:creationId xmlns:a16="http://schemas.microsoft.com/office/drawing/2014/main" id="{296F3037-1237-49D3-93F6-86423E638933}"/>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18" name="Rectangle 217">
            <a:extLst>
              <a:ext uri="{FF2B5EF4-FFF2-40B4-BE49-F238E27FC236}">
                <a16:creationId xmlns:a16="http://schemas.microsoft.com/office/drawing/2014/main" id="{9AA5A671-E65D-434C-A906-4FAE7F18BA4F}"/>
              </a:ext>
            </a:extLst>
          </p:cNvPr>
          <p:cNvSpPr/>
          <p:nvPr userDrawn="1"/>
        </p:nvSpPr>
        <p:spPr>
          <a:xfrm>
            <a:off x="-795" y="222465"/>
            <a:ext cx="88900" cy="711200"/>
          </a:xfrm>
          <a:prstGeom prst="rect">
            <a:avLst/>
          </a:prstGeom>
          <a:solidFill>
            <a:srgbClr val="2F9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Light"/>
              <a:ea typeface="+mn-ea"/>
              <a:cs typeface="+mn-cs"/>
            </a:endParaRPr>
          </a:p>
        </p:txBody>
      </p:sp>
      <p:grpSp>
        <p:nvGrpSpPr>
          <p:cNvPr id="220" name="Group 219">
            <a:extLst>
              <a:ext uri="{FF2B5EF4-FFF2-40B4-BE49-F238E27FC236}">
                <a16:creationId xmlns:a16="http://schemas.microsoft.com/office/drawing/2014/main" id="{5FD6B939-A464-4BE7-81F5-4E77864F0715}"/>
              </a:ext>
            </a:extLst>
          </p:cNvPr>
          <p:cNvGrpSpPr/>
          <p:nvPr userDrawn="1"/>
        </p:nvGrpSpPr>
        <p:grpSpPr>
          <a:xfrm>
            <a:off x="-12700" y="895076"/>
            <a:ext cx="8186738" cy="71438"/>
            <a:chOff x="-12700" y="1035245"/>
            <a:chExt cx="8186738" cy="71438"/>
          </a:xfrm>
          <a:solidFill>
            <a:sysClr val="windowText" lastClr="000000"/>
          </a:solidFill>
        </p:grpSpPr>
        <p:cxnSp>
          <p:nvCxnSpPr>
            <p:cNvPr id="221" name="Straight Connector 220">
              <a:extLst>
                <a:ext uri="{FF2B5EF4-FFF2-40B4-BE49-F238E27FC236}">
                  <a16:creationId xmlns:a16="http://schemas.microsoft.com/office/drawing/2014/main" id="{6CBC33B4-AE41-42B5-8938-7A3B2FED120C}"/>
                </a:ext>
              </a:extLst>
            </p:cNvPr>
            <p:cNvCxnSpPr/>
            <p:nvPr/>
          </p:nvCxnSpPr>
          <p:spPr>
            <a:xfrm>
              <a:off x="-12700" y="1072584"/>
              <a:ext cx="8115300" cy="0"/>
            </a:xfrm>
            <a:prstGeom prst="line">
              <a:avLst/>
            </a:prstGeom>
            <a:grpFill/>
            <a:ln w="6350" cap="flat" cmpd="sng" algn="ctr">
              <a:solidFill>
                <a:srgbClr val="2F98B8"/>
              </a:solidFill>
              <a:prstDash val="solid"/>
              <a:miter lim="800000"/>
            </a:ln>
            <a:effectLst/>
          </p:spPr>
        </p:cxnSp>
        <p:sp>
          <p:nvSpPr>
            <p:cNvPr id="222" name="Oval 221">
              <a:extLst>
                <a:ext uri="{FF2B5EF4-FFF2-40B4-BE49-F238E27FC236}">
                  <a16:creationId xmlns:a16="http://schemas.microsoft.com/office/drawing/2014/main" id="{1D3C1118-9C9F-41C4-AD4A-0C1DAD149C8B}"/>
                </a:ext>
              </a:extLst>
            </p:cNvPr>
            <p:cNvSpPr/>
            <p:nvPr/>
          </p:nvSpPr>
          <p:spPr>
            <a:xfrm>
              <a:off x="8102600" y="1035245"/>
              <a:ext cx="71438" cy="71438"/>
            </a:xfrm>
            <a:prstGeom prst="ellipse">
              <a:avLst/>
            </a:prstGeom>
            <a:solidFill>
              <a:srgbClr val="2F9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Light"/>
                <a:ea typeface="+mn-ea"/>
                <a:cs typeface="+mn-cs"/>
              </a:endParaRPr>
            </a:p>
          </p:txBody>
        </p:sp>
      </p:grpSp>
      <p:grpSp>
        <p:nvGrpSpPr>
          <p:cNvPr id="224" name="Google Shape;3410;p61">
            <a:extLst>
              <a:ext uri="{FF2B5EF4-FFF2-40B4-BE49-F238E27FC236}">
                <a16:creationId xmlns:a16="http://schemas.microsoft.com/office/drawing/2014/main" id="{A07EA215-C2AD-4BC6-BA61-86C31A093DFC}"/>
              </a:ext>
            </a:extLst>
          </p:cNvPr>
          <p:cNvGrpSpPr/>
          <p:nvPr userDrawn="1"/>
        </p:nvGrpSpPr>
        <p:grpSpPr>
          <a:xfrm>
            <a:off x="6953686" y="6111599"/>
            <a:ext cx="746023" cy="738808"/>
            <a:chOff x="468200" y="1667900"/>
            <a:chExt cx="1085575" cy="1075075"/>
          </a:xfrm>
          <a:solidFill>
            <a:schemeClr val="bg1"/>
          </a:solidFill>
        </p:grpSpPr>
        <p:sp>
          <p:nvSpPr>
            <p:cNvPr id="225" name="Google Shape;3411;p61">
              <a:extLst>
                <a:ext uri="{FF2B5EF4-FFF2-40B4-BE49-F238E27FC236}">
                  <a16:creationId xmlns:a16="http://schemas.microsoft.com/office/drawing/2014/main" id="{83664C3E-F177-4F8E-849A-2BAA42F8B914}"/>
                </a:ext>
              </a:extLst>
            </p:cNvPr>
            <p:cNvSpPr/>
            <p:nvPr/>
          </p:nvSpPr>
          <p:spPr>
            <a:xfrm>
              <a:off x="989100" y="1667900"/>
              <a:ext cx="52125" cy="49725"/>
            </a:xfrm>
            <a:custGeom>
              <a:avLst/>
              <a:gdLst/>
              <a:ahLst/>
              <a:cxnLst/>
              <a:rect l="l" t="t" r="r" b="b"/>
              <a:pathLst>
                <a:path w="2085" h="1989" extrusionOk="0">
                  <a:moveTo>
                    <a:pt x="997" y="1"/>
                  </a:moveTo>
                  <a:cubicBezTo>
                    <a:pt x="489" y="1"/>
                    <a:pt x="0" y="398"/>
                    <a:pt x="0" y="1000"/>
                  </a:cubicBezTo>
                  <a:cubicBezTo>
                    <a:pt x="0" y="1595"/>
                    <a:pt x="488" y="1988"/>
                    <a:pt x="995" y="1988"/>
                  </a:cubicBezTo>
                  <a:cubicBezTo>
                    <a:pt x="1240" y="1988"/>
                    <a:pt x="1490" y="1896"/>
                    <a:pt x="1691" y="1691"/>
                  </a:cubicBezTo>
                  <a:cubicBezTo>
                    <a:pt x="2084" y="1310"/>
                    <a:pt x="2084" y="679"/>
                    <a:pt x="1691" y="298"/>
                  </a:cubicBezTo>
                  <a:cubicBezTo>
                    <a:pt x="1490" y="93"/>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6" name="Google Shape;3412;p61">
              <a:extLst>
                <a:ext uri="{FF2B5EF4-FFF2-40B4-BE49-F238E27FC236}">
                  <a16:creationId xmlns:a16="http://schemas.microsoft.com/office/drawing/2014/main" id="{0A54B5F1-DD81-47B9-8D11-F063D0189F9D}"/>
                </a:ext>
              </a:extLst>
            </p:cNvPr>
            <p:cNvSpPr/>
            <p:nvPr/>
          </p:nvSpPr>
          <p:spPr>
            <a:xfrm>
              <a:off x="1062325" y="1741025"/>
              <a:ext cx="51825" cy="49750"/>
            </a:xfrm>
            <a:custGeom>
              <a:avLst/>
              <a:gdLst/>
              <a:ahLst/>
              <a:cxnLst/>
              <a:rect l="l" t="t" r="r" b="b"/>
              <a:pathLst>
                <a:path w="2073" h="1990" extrusionOk="0">
                  <a:moveTo>
                    <a:pt x="997" y="1"/>
                  </a:moveTo>
                  <a:cubicBezTo>
                    <a:pt x="487" y="1"/>
                    <a:pt x="0" y="396"/>
                    <a:pt x="0" y="992"/>
                  </a:cubicBezTo>
                  <a:cubicBezTo>
                    <a:pt x="0" y="1589"/>
                    <a:pt x="487" y="1989"/>
                    <a:pt x="996" y="1989"/>
                  </a:cubicBezTo>
                  <a:cubicBezTo>
                    <a:pt x="1239" y="1989"/>
                    <a:pt x="1487" y="1899"/>
                    <a:pt x="1691" y="1695"/>
                  </a:cubicBezTo>
                  <a:cubicBezTo>
                    <a:pt x="2072" y="1314"/>
                    <a:pt x="2072" y="683"/>
                    <a:pt x="1691" y="290"/>
                  </a:cubicBezTo>
                  <a:cubicBezTo>
                    <a:pt x="1488"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7" name="Google Shape;3413;p61">
              <a:extLst>
                <a:ext uri="{FF2B5EF4-FFF2-40B4-BE49-F238E27FC236}">
                  <a16:creationId xmlns:a16="http://schemas.microsoft.com/office/drawing/2014/main" id="{2DDB9C9A-4412-4435-B7C3-020B09AD3A79}"/>
                </a:ext>
              </a:extLst>
            </p:cNvPr>
            <p:cNvSpPr/>
            <p:nvPr/>
          </p:nvSpPr>
          <p:spPr>
            <a:xfrm>
              <a:off x="907550" y="1741125"/>
              <a:ext cx="66400" cy="49650"/>
            </a:xfrm>
            <a:custGeom>
              <a:avLst/>
              <a:gdLst/>
              <a:ahLst/>
              <a:cxnLst/>
              <a:rect l="l" t="t" r="r" b="b"/>
              <a:pathLst>
                <a:path w="2656" h="1986" extrusionOk="0">
                  <a:moveTo>
                    <a:pt x="1334" y="0"/>
                  </a:moveTo>
                  <a:cubicBezTo>
                    <a:pt x="453" y="0"/>
                    <a:pt x="0" y="1072"/>
                    <a:pt x="631" y="1691"/>
                  </a:cubicBezTo>
                  <a:cubicBezTo>
                    <a:pt x="822" y="1887"/>
                    <a:pt x="1075" y="1986"/>
                    <a:pt x="1328" y="1986"/>
                  </a:cubicBezTo>
                  <a:cubicBezTo>
                    <a:pt x="1581" y="1986"/>
                    <a:pt x="1834" y="1887"/>
                    <a:pt x="2024" y="1691"/>
                  </a:cubicBezTo>
                  <a:cubicBezTo>
                    <a:pt x="2655" y="1072"/>
                    <a:pt x="2215" y="0"/>
                    <a:pt x="1334"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8" name="Google Shape;3414;p61">
              <a:extLst>
                <a:ext uri="{FF2B5EF4-FFF2-40B4-BE49-F238E27FC236}">
                  <a16:creationId xmlns:a16="http://schemas.microsoft.com/office/drawing/2014/main" id="{2AFCC6AF-18E6-4CCA-88CE-30711ACFA6C6}"/>
                </a:ext>
              </a:extLst>
            </p:cNvPr>
            <p:cNvSpPr/>
            <p:nvPr/>
          </p:nvSpPr>
          <p:spPr>
            <a:xfrm>
              <a:off x="1135850" y="181455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29" name="Google Shape;3415;p61">
              <a:extLst>
                <a:ext uri="{FF2B5EF4-FFF2-40B4-BE49-F238E27FC236}">
                  <a16:creationId xmlns:a16="http://schemas.microsoft.com/office/drawing/2014/main" id="{48CF6DFE-1845-43D9-9B66-19563E077578}"/>
                </a:ext>
              </a:extLst>
            </p:cNvPr>
            <p:cNvSpPr/>
            <p:nvPr/>
          </p:nvSpPr>
          <p:spPr>
            <a:xfrm>
              <a:off x="1209075" y="1887775"/>
              <a:ext cx="51800" cy="49600"/>
            </a:xfrm>
            <a:custGeom>
              <a:avLst/>
              <a:gdLst/>
              <a:ahLst/>
              <a:cxnLst/>
              <a:rect l="l" t="t" r="r" b="b"/>
              <a:pathLst>
                <a:path w="2072" h="1984" extrusionOk="0">
                  <a:moveTo>
                    <a:pt x="996" y="1"/>
                  </a:moveTo>
                  <a:cubicBezTo>
                    <a:pt x="487" y="1"/>
                    <a:pt x="0" y="395"/>
                    <a:pt x="0" y="992"/>
                  </a:cubicBezTo>
                  <a:cubicBezTo>
                    <a:pt x="0" y="1589"/>
                    <a:pt x="487" y="1984"/>
                    <a:pt x="996" y="1984"/>
                  </a:cubicBezTo>
                  <a:cubicBezTo>
                    <a:pt x="1239" y="1984"/>
                    <a:pt x="1487" y="1894"/>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0" name="Google Shape;3416;p61">
              <a:extLst>
                <a:ext uri="{FF2B5EF4-FFF2-40B4-BE49-F238E27FC236}">
                  <a16:creationId xmlns:a16="http://schemas.microsoft.com/office/drawing/2014/main" id="{18DB76F3-0C9C-4DD9-B65D-F11E8F979A7B}"/>
                </a:ext>
              </a:extLst>
            </p:cNvPr>
            <p:cNvSpPr/>
            <p:nvPr/>
          </p:nvSpPr>
          <p:spPr>
            <a:xfrm>
              <a:off x="1282300" y="1960875"/>
              <a:ext cx="51800" cy="49725"/>
            </a:xfrm>
            <a:custGeom>
              <a:avLst/>
              <a:gdLst/>
              <a:ahLst/>
              <a:cxnLst/>
              <a:rect l="l" t="t" r="r" b="b"/>
              <a:pathLst>
                <a:path w="2072" h="1989" extrusionOk="0">
                  <a:moveTo>
                    <a:pt x="1001" y="0"/>
                  </a:moveTo>
                  <a:cubicBezTo>
                    <a:pt x="492" y="0"/>
                    <a:pt x="0" y="400"/>
                    <a:pt x="0" y="997"/>
                  </a:cubicBezTo>
                  <a:cubicBezTo>
                    <a:pt x="0" y="1594"/>
                    <a:pt x="492" y="1989"/>
                    <a:pt x="1002" y="1989"/>
                  </a:cubicBezTo>
                  <a:cubicBezTo>
                    <a:pt x="1244" y="1989"/>
                    <a:pt x="1491" y="1899"/>
                    <a:pt x="1691" y="1700"/>
                  </a:cubicBezTo>
                  <a:cubicBezTo>
                    <a:pt x="2072" y="1307"/>
                    <a:pt x="2072" y="676"/>
                    <a:pt x="1691" y="295"/>
                  </a:cubicBezTo>
                  <a:cubicBezTo>
                    <a:pt x="1491" y="91"/>
                    <a:pt x="1244"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1" name="Google Shape;3417;p61">
              <a:extLst>
                <a:ext uri="{FF2B5EF4-FFF2-40B4-BE49-F238E27FC236}">
                  <a16:creationId xmlns:a16="http://schemas.microsoft.com/office/drawing/2014/main" id="{5BEEB9E4-C952-4562-BC2A-25D92F1B7E9A}"/>
                </a:ext>
              </a:extLst>
            </p:cNvPr>
            <p:cNvSpPr/>
            <p:nvPr/>
          </p:nvSpPr>
          <p:spPr>
            <a:xfrm>
              <a:off x="1355225" y="2034025"/>
              <a:ext cx="52100" cy="49700"/>
            </a:xfrm>
            <a:custGeom>
              <a:avLst/>
              <a:gdLst/>
              <a:ahLst/>
              <a:cxnLst/>
              <a:rect l="l" t="t" r="r" b="b"/>
              <a:pathLst>
                <a:path w="2084" h="1988" extrusionOk="0">
                  <a:moveTo>
                    <a:pt x="996" y="1"/>
                  </a:moveTo>
                  <a:cubicBezTo>
                    <a:pt x="488" y="1"/>
                    <a:pt x="0" y="397"/>
                    <a:pt x="0" y="1000"/>
                  </a:cubicBezTo>
                  <a:cubicBezTo>
                    <a:pt x="0" y="1594"/>
                    <a:pt x="487" y="1988"/>
                    <a:pt x="995" y="1988"/>
                  </a:cubicBezTo>
                  <a:cubicBezTo>
                    <a:pt x="1240" y="1988"/>
                    <a:pt x="1489" y="1896"/>
                    <a:pt x="1691" y="1691"/>
                  </a:cubicBezTo>
                  <a:cubicBezTo>
                    <a:pt x="2084" y="1310"/>
                    <a:pt x="2084" y="679"/>
                    <a:pt x="1691" y="298"/>
                  </a:cubicBezTo>
                  <a:cubicBezTo>
                    <a:pt x="1490" y="93"/>
                    <a:pt x="1241"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2" name="Google Shape;3418;p61">
              <a:extLst>
                <a:ext uri="{FF2B5EF4-FFF2-40B4-BE49-F238E27FC236}">
                  <a16:creationId xmlns:a16="http://schemas.microsoft.com/office/drawing/2014/main" id="{C87A5449-D657-4966-87BC-A748BFB85F2A}"/>
                </a:ext>
              </a:extLst>
            </p:cNvPr>
            <p:cNvSpPr/>
            <p:nvPr/>
          </p:nvSpPr>
          <p:spPr>
            <a:xfrm>
              <a:off x="1428750" y="2107550"/>
              <a:ext cx="52100" cy="49800"/>
            </a:xfrm>
            <a:custGeom>
              <a:avLst/>
              <a:gdLst/>
              <a:ahLst/>
              <a:cxnLst/>
              <a:rect l="l" t="t" r="r" b="b"/>
              <a:pathLst>
                <a:path w="2084" h="1992" extrusionOk="0">
                  <a:moveTo>
                    <a:pt x="996" y="0"/>
                  </a:moveTo>
                  <a:cubicBezTo>
                    <a:pt x="488" y="0"/>
                    <a:pt x="0" y="397"/>
                    <a:pt x="0" y="1000"/>
                  </a:cubicBezTo>
                  <a:cubicBezTo>
                    <a:pt x="0" y="1597"/>
                    <a:pt x="492" y="1991"/>
                    <a:pt x="1002" y="1991"/>
                  </a:cubicBezTo>
                  <a:cubicBezTo>
                    <a:pt x="1244"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3" name="Google Shape;3419;p61">
              <a:extLst>
                <a:ext uri="{FF2B5EF4-FFF2-40B4-BE49-F238E27FC236}">
                  <a16:creationId xmlns:a16="http://schemas.microsoft.com/office/drawing/2014/main" id="{210A4020-E887-4694-9D0D-A7063B2CBBEB}"/>
                </a:ext>
              </a:extLst>
            </p:cNvPr>
            <p:cNvSpPr/>
            <p:nvPr/>
          </p:nvSpPr>
          <p:spPr>
            <a:xfrm>
              <a:off x="1501950" y="2180750"/>
              <a:ext cx="51825" cy="49650"/>
            </a:xfrm>
            <a:custGeom>
              <a:avLst/>
              <a:gdLst/>
              <a:ahLst/>
              <a:cxnLst/>
              <a:rect l="l" t="t" r="r" b="b"/>
              <a:pathLst>
                <a:path w="2073" h="1986" extrusionOk="0">
                  <a:moveTo>
                    <a:pt x="990" y="1"/>
                  </a:moveTo>
                  <a:cubicBezTo>
                    <a:pt x="483" y="1"/>
                    <a:pt x="1" y="395"/>
                    <a:pt x="1" y="989"/>
                  </a:cubicBezTo>
                  <a:cubicBezTo>
                    <a:pt x="1" y="1586"/>
                    <a:pt x="487" y="1986"/>
                    <a:pt x="997" y="1986"/>
                  </a:cubicBezTo>
                  <a:cubicBezTo>
                    <a:pt x="1240" y="1986"/>
                    <a:pt x="1488" y="1895"/>
                    <a:pt x="1692" y="1691"/>
                  </a:cubicBezTo>
                  <a:cubicBezTo>
                    <a:pt x="2073" y="1310"/>
                    <a:pt x="2073" y="679"/>
                    <a:pt x="1692"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4" name="Google Shape;3420;p61">
              <a:extLst>
                <a:ext uri="{FF2B5EF4-FFF2-40B4-BE49-F238E27FC236}">
                  <a16:creationId xmlns:a16="http://schemas.microsoft.com/office/drawing/2014/main" id="{12141758-057C-48FA-B7F0-FA5B5CB6AA21}"/>
                </a:ext>
              </a:extLst>
            </p:cNvPr>
            <p:cNvSpPr/>
            <p:nvPr/>
          </p:nvSpPr>
          <p:spPr>
            <a:xfrm>
              <a:off x="989100" y="1814250"/>
              <a:ext cx="52125" cy="49600"/>
            </a:xfrm>
            <a:custGeom>
              <a:avLst/>
              <a:gdLst/>
              <a:ahLst/>
              <a:cxnLst/>
              <a:rect l="l" t="t" r="r" b="b"/>
              <a:pathLst>
                <a:path w="2085" h="1984" extrusionOk="0">
                  <a:moveTo>
                    <a:pt x="1002" y="1"/>
                  </a:moveTo>
                  <a:cubicBezTo>
                    <a:pt x="492" y="1"/>
                    <a:pt x="0" y="395"/>
                    <a:pt x="0" y="992"/>
                  </a:cubicBezTo>
                  <a:cubicBezTo>
                    <a:pt x="0" y="1589"/>
                    <a:pt x="492" y="1984"/>
                    <a:pt x="1002" y="1984"/>
                  </a:cubicBezTo>
                  <a:cubicBezTo>
                    <a:pt x="1245" y="1984"/>
                    <a:pt x="1491" y="1895"/>
                    <a:pt x="1691" y="1695"/>
                  </a:cubicBezTo>
                  <a:cubicBezTo>
                    <a:pt x="2084" y="1302"/>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5" name="Google Shape;3421;p61">
              <a:extLst>
                <a:ext uri="{FF2B5EF4-FFF2-40B4-BE49-F238E27FC236}">
                  <a16:creationId xmlns:a16="http://schemas.microsoft.com/office/drawing/2014/main" id="{E56DF5D6-F555-449A-A800-CBE3F4934DA5}"/>
                </a:ext>
              </a:extLst>
            </p:cNvPr>
            <p:cNvSpPr/>
            <p:nvPr/>
          </p:nvSpPr>
          <p:spPr>
            <a:xfrm>
              <a:off x="1062925" y="1887775"/>
              <a:ext cx="51800" cy="49600"/>
            </a:xfrm>
            <a:custGeom>
              <a:avLst/>
              <a:gdLst/>
              <a:ahLst/>
              <a:cxnLst/>
              <a:rect l="l" t="t" r="r" b="b"/>
              <a:pathLst>
                <a:path w="2072" h="1984" extrusionOk="0">
                  <a:moveTo>
                    <a:pt x="997" y="1"/>
                  </a:moveTo>
                  <a:cubicBezTo>
                    <a:pt x="487" y="1"/>
                    <a:pt x="0" y="395"/>
                    <a:pt x="0" y="992"/>
                  </a:cubicBezTo>
                  <a:cubicBezTo>
                    <a:pt x="0" y="1589"/>
                    <a:pt x="487" y="1984"/>
                    <a:pt x="997" y="1984"/>
                  </a:cubicBezTo>
                  <a:cubicBezTo>
                    <a:pt x="1239" y="1984"/>
                    <a:pt x="1487" y="1894"/>
                    <a:pt x="1691" y="1695"/>
                  </a:cubicBezTo>
                  <a:cubicBezTo>
                    <a:pt x="2072" y="1302"/>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6" name="Google Shape;3422;p61">
              <a:extLst>
                <a:ext uri="{FF2B5EF4-FFF2-40B4-BE49-F238E27FC236}">
                  <a16:creationId xmlns:a16="http://schemas.microsoft.com/office/drawing/2014/main" id="{EFB7B2EE-042D-44D7-A613-9D65BFD34DEF}"/>
                </a:ext>
              </a:extLst>
            </p:cNvPr>
            <p:cNvSpPr/>
            <p:nvPr/>
          </p:nvSpPr>
          <p:spPr>
            <a:xfrm>
              <a:off x="1135850" y="1961000"/>
              <a:ext cx="52100" cy="49600"/>
            </a:xfrm>
            <a:custGeom>
              <a:avLst/>
              <a:gdLst/>
              <a:ahLst/>
              <a:cxnLst/>
              <a:rect l="l" t="t" r="r" b="b"/>
              <a:pathLst>
                <a:path w="2084" h="1984" extrusionOk="0">
                  <a:moveTo>
                    <a:pt x="1002" y="1"/>
                  </a:moveTo>
                  <a:cubicBezTo>
                    <a:pt x="492" y="1"/>
                    <a:pt x="0" y="395"/>
                    <a:pt x="0" y="992"/>
                  </a:cubicBezTo>
                  <a:cubicBezTo>
                    <a:pt x="0" y="1589"/>
                    <a:pt x="492" y="1984"/>
                    <a:pt x="1002" y="1984"/>
                  </a:cubicBezTo>
                  <a:cubicBezTo>
                    <a:pt x="1245" y="1984"/>
                    <a:pt x="1491" y="1894"/>
                    <a:pt x="1691" y="1695"/>
                  </a:cubicBezTo>
                  <a:cubicBezTo>
                    <a:pt x="2084" y="1302"/>
                    <a:pt x="2084" y="671"/>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7" name="Google Shape;3423;p61">
              <a:extLst>
                <a:ext uri="{FF2B5EF4-FFF2-40B4-BE49-F238E27FC236}">
                  <a16:creationId xmlns:a16="http://schemas.microsoft.com/office/drawing/2014/main" id="{22108FBA-294D-48D3-9F0D-97318EC7F27A}"/>
                </a:ext>
              </a:extLst>
            </p:cNvPr>
            <p:cNvSpPr/>
            <p:nvPr/>
          </p:nvSpPr>
          <p:spPr>
            <a:xfrm>
              <a:off x="1209075" y="2034025"/>
              <a:ext cx="51800" cy="49700"/>
            </a:xfrm>
            <a:custGeom>
              <a:avLst/>
              <a:gdLst/>
              <a:ahLst/>
              <a:cxnLst/>
              <a:rect l="l" t="t" r="r" b="b"/>
              <a:pathLst>
                <a:path w="2072" h="1988" extrusionOk="0">
                  <a:moveTo>
                    <a:pt x="991" y="1"/>
                  </a:moveTo>
                  <a:cubicBezTo>
                    <a:pt x="483" y="1"/>
                    <a:pt x="0" y="397"/>
                    <a:pt x="0" y="1000"/>
                  </a:cubicBezTo>
                  <a:cubicBezTo>
                    <a:pt x="0" y="1594"/>
                    <a:pt x="482" y="1988"/>
                    <a:pt x="989" y="1988"/>
                  </a:cubicBezTo>
                  <a:cubicBezTo>
                    <a:pt x="1234" y="1988"/>
                    <a:pt x="1485" y="1896"/>
                    <a:pt x="1691" y="1691"/>
                  </a:cubicBezTo>
                  <a:cubicBezTo>
                    <a:pt x="2072" y="1310"/>
                    <a:pt x="2072" y="679"/>
                    <a:pt x="1691" y="298"/>
                  </a:cubicBezTo>
                  <a:cubicBezTo>
                    <a:pt x="1486" y="93"/>
                    <a:pt x="1236" y="1"/>
                    <a:pt x="99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8" name="Google Shape;3424;p61">
              <a:extLst>
                <a:ext uri="{FF2B5EF4-FFF2-40B4-BE49-F238E27FC236}">
                  <a16:creationId xmlns:a16="http://schemas.microsoft.com/office/drawing/2014/main" id="{570732AA-7006-48A9-9D01-378F3921F707}"/>
                </a:ext>
              </a:extLst>
            </p:cNvPr>
            <p:cNvSpPr/>
            <p:nvPr/>
          </p:nvSpPr>
          <p:spPr>
            <a:xfrm>
              <a:off x="1282300" y="2107250"/>
              <a:ext cx="51800" cy="49700"/>
            </a:xfrm>
            <a:custGeom>
              <a:avLst/>
              <a:gdLst/>
              <a:ahLst/>
              <a:cxnLst/>
              <a:rect l="l" t="t" r="r" b="b"/>
              <a:pathLst>
                <a:path w="2072" h="1988" extrusionOk="0">
                  <a:moveTo>
                    <a:pt x="995" y="0"/>
                  </a:moveTo>
                  <a:cubicBezTo>
                    <a:pt x="487" y="0"/>
                    <a:pt x="0" y="394"/>
                    <a:pt x="0" y="988"/>
                  </a:cubicBezTo>
                  <a:cubicBezTo>
                    <a:pt x="0" y="1591"/>
                    <a:pt x="488" y="1988"/>
                    <a:pt x="996" y="1988"/>
                  </a:cubicBezTo>
                  <a:cubicBezTo>
                    <a:pt x="1241" y="1988"/>
                    <a:pt x="1490" y="1896"/>
                    <a:pt x="1691" y="1691"/>
                  </a:cubicBezTo>
                  <a:cubicBezTo>
                    <a:pt x="2072" y="1310"/>
                    <a:pt x="2072" y="679"/>
                    <a:pt x="1691" y="298"/>
                  </a:cubicBezTo>
                  <a:cubicBezTo>
                    <a:pt x="1489" y="92"/>
                    <a:pt x="1240" y="0"/>
                    <a:pt x="995"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39" name="Google Shape;3425;p61">
              <a:extLst>
                <a:ext uri="{FF2B5EF4-FFF2-40B4-BE49-F238E27FC236}">
                  <a16:creationId xmlns:a16="http://schemas.microsoft.com/office/drawing/2014/main" id="{0F1C56E1-979E-4C27-8C6F-8E8B09B84DE7}"/>
                </a:ext>
              </a:extLst>
            </p:cNvPr>
            <p:cNvSpPr/>
            <p:nvPr/>
          </p:nvSpPr>
          <p:spPr>
            <a:xfrm>
              <a:off x="1355525" y="2180750"/>
              <a:ext cx="52100" cy="49725"/>
            </a:xfrm>
            <a:custGeom>
              <a:avLst/>
              <a:gdLst/>
              <a:ahLst/>
              <a:cxnLst/>
              <a:rect l="l" t="t" r="r" b="b"/>
              <a:pathLst>
                <a:path w="2084" h="1989" extrusionOk="0">
                  <a:moveTo>
                    <a:pt x="998" y="1"/>
                  </a:moveTo>
                  <a:cubicBezTo>
                    <a:pt x="487" y="1"/>
                    <a:pt x="0" y="395"/>
                    <a:pt x="0" y="989"/>
                  </a:cubicBezTo>
                  <a:cubicBezTo>
                    <a:pt x="0" y="1592"/>
                    <a:pt x="488" y="1988"/>
                    <a:pt x="1000" y="1988"/>
                  </a:cubicBezTo>
                  <a:cubicBezTo>
                    <a:pt x="1246" y="1988"/>
                    <a:pt x="1498" y="1896"/>
                    <a:pt x="1703" y="1691"/>
                  </a:cubicBezTo>
                  <a:cubicBezTo>
                    <a:pt x="2084" y="1310"/>
                    <a:pt x="2084" y="679"/>
                    <a:pt x="1703" y="298"/>
                  </a:cubicBezTo>
                  <a:cubicBezTo>
                    <a:pt x="1497" y="93"/>
                    <a:pt x="1245" y="1"/>
                    <a:pt x="998"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0" name="Google Shape;3426;p61">
              <a:extLst>
                <a:ext uri="{FF2B5EF4-FFF2-40B4-BE49-F238E27FC236}">
                  <a16:creationId xmlns:a16="http://schemas.microsoft.com/office/drawing/2014/main" id="{5B5A656B-DAFD-4994-957A-361F387A8943}"/>
                </a:ext>
              </a:extLst>
            </p:cNvPr>
            <p:cNvSpPr/>
            <p:nvPr/>
          </p:nvSpPr>
          <p:spPr>
            <a:xfrm>
              <a:off x="1428750" y="22539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1" name="Google Shape;3427;p61">
              <a:extLst>
                <a:ext uri="{FF2B5EF4-FFF2-40B4-BE49-F238E27FC236}">
                  <a16:creationId xmlns:a16="http://schemas.microsoft.com/office/drawing/2014/main" id="{BFFA8D26-02F8-4A81-AE49-38EB4A439812}"/>
                </a:ext>
              </a:extLst>
            </p:cNvPr>
            <p:cNvSpPr/>
            <p:nvPr/>
          </p:nvSpPr>
          <p:spPr>
            <a:xfrm>
              <a:off x="842650" y="181455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02"/>
                    <a:pt x="2072" y="671"/>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2" name="Google Shape;3428;p61">
              <a:extLst>
                <a:ext uri="{FF2B5EF4-FFF2-40B4-BE49-F238E27FC236}">
                  <a16:creationId xmlns:a16="http://schemas.microsoft.com/office/drawing/2014/main" id="{FCD9BE6A-F273-4E51-BD0E-D70D66360CE3}"/>
                </a:ext>
              </a:extLst>
            </p:cNvPr>
            <p:cNvSpPr/>
            <p:nvPr/>
          </p:nvSpPr>
          <p:spPr>
            <a:xfrm>
              <a:off x="915575" y="1887575"/>
              <a:ext cx="49725" cy="49725"/>
            </a:xfrm>
            <a:custGeom>
              <a:avLst/>
              <a:gdLst/>
              <a:ahLst/>
              <a:cxnLst/>
              <a:rect l="l" t="t" r="r" b="b"/>
              <a:pathLst>
                <a:path w="1989" h="1989" extrusionOk="0">
                  <a:moveTo>
                    <a:pt x="1001" y="0"/>
                  </a:moveTo>
                  <a:cubicBezTo>
                    <a:pt x="453" y="0"/>
                    <a:pt x="1" y="453"/>
                    <a:pt x="1" y="1000"/>
                  </a:cubicBezTo>
                  <a:cubicBezTo>
                    <a:pt x="1" y="1536"/>
                    <a:pt x="453" y="1988"/>
                    <a:pt x="1001" y="1988"/>
                  </a:cubicBezTo>
                  <a:cubicBezTo>
                    <a:pt x="1548" y="1988"/>
                    <a:pt x="1989" y="1536"/>
                    <a:pt x="1989" y="1000"/>
                  </a:cubicBezTo>
                  <a:cubicBezTo>
                    <a:pt x="1989" y="453"/>
                    <a:pt x="1548" y="0"/>
                    <a:pt x="100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3" name="Google Shape;3429;p61">
              <a:extLst>
                <a:ext uri="{FF2B5EF4-FFF2-40B4-BE49-F238E27FC236}">
                  <a16:creationId xmlns:a16="http://schemas.microsoft.com/office/drawing/2014/main" id="{DC5E1996-243E-4DFF-A8B4-8BC738169441}"/>
                </a:ext>
              </a:extLst>
            </p:cNvPr>
            <p:cNvSpPr/>
            <p:nvPr/>
          </p:nvSpPr>
          <p:spPr>
            <a:xfrm>
              <a:off x="761100" y="1887575"/>
              <a:ext cx="66400" cy="49650"/>
            </a:xfrm>
            <a:custGeom>
              <a:avLst/>
              <a:gdLst/>
              <a:ahLst/>
              <a:cxnLst/>
              <a:rect l="l" t="t" r="r" b="b"/>
              <a:pathLst>
                <a:path w="2656" h="1986" extrusionOk="0">
                  <a:moveTo>
                    <a:pt x="1322" y="0"/>
                  </a:moveTo>
                  <a:cubicBezTo>
                    <a:pt x="441" y="0"/>
                    <a:pt x="0" y="1072"/>
                    <a:pt x="619" y="1691"/>
                  </a:cubicBezTo>
                  <a:cubicBezTo>
                    <a:pt x="816" y="1887"/>
                    <a:pt x="1072" y="1985"/>
                    <a:pt x="1326" y="1985"/>
                  </a:cubicBezTo>
                  <a:cubicBezTo>
                    <a:pt x="1581" y="1985"/>
                    <a:pt x="1834" y="1887"/>
                    <a:pt x="2024" y="1691"/>
                  </a:cubicBezTo>
                  <a:cubicBezTo>
                    <a:pt x="2655" y="1072"/>
                    <a:pt x="2203" y="0"/>
                    <a:pt x="132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4" name="Google Shape;3430;p61">
              <a:extLst>
                <a:ext uri="{FF2B5EF4-FFF2-40B4-BE49-F238E27FC236}">
                  <a16:creationId xmlns:a16="http://schemas.microsoft.com/office/drawing/2014/main" id="{72ADA6CF-9CB5-4CC3-A964-343983715F1F}"/>
                </a:ext>
              </a:extLst>
            </p:cNvPr>
            <p:cNvSpPr/>
            <p:nvPr/>
          </p:nvSpPr>
          <p:spPr>
            <a:xfrm>
              <a:off x="989400" y="196130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2"/>
                    <a:pt x="2072" y="671"/>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5" name="Google Shape;3431;p61">
              <a:extLst>
                <a:ext uri="{FF2B5EF4-FFF2-40B4-BE49-F238E27FC236}">
                  <a16:creationId xmlns:a16="http://schemas.microsoft.com/office/drawing/2014/main" id="{C91831DC-AE26-4369-A85E-9C279D05D38A}"/>
                </a:ext>
              </a:extLst>
            </p:cNvPr>
            <p:cNvSpPr/>
            <p:nvPr/>
          </p:nvSpPr>
          <p:spPr>
            <a:xfrm>
              <a:off x="1062625" y="2034325"/>
              <a:ext cx="51800" cy="49625"/>
            </a:xfrm>
            <a:custGeom>
              <a:avLst/>
              <a:gdLst/>
              <a:ahLst/>
              <a:cxnLst/>
              <a:rect l="l" t="t" r="r" b="b"/>
              <a:pathLst>
                <a:path w="2072" h="1985" extrusionOk="0">
                  <a:moveTo>
                    <a:pt x="986" y="0"/>
                  </a:moveTo>
                  <a:cubicBezTo>
                    <a:pt x="482" y="0"/>
                    <a:pt x="0" y="394"/>
                    <a:pt x="0" y="988"/>
                  </a:cubicBezTo>
                  <a:cubicBezTo>
                    <a:pt x="0" y="1585"/>
                    <a:pt x="486" y="1985"/>
                    <a:pt x="993" y="1985"/>
                  </a:cubicBezTo>
                  <a:cubicBezTo>
                    <a:pt x="1234" y="1985"/>
                    <a:pt x="1479" y="1894"/>
                    <a:pt x="1679" y="1691"/>
                  </a:cubicBezTo>
                  <a:cubicBezTo>
                    <a:pt x="2072" y="1310"/>
                    <a:pt x="2072" y="678"/>
                    <a:pt x="1679" y="297"/>
                  </a:cubicBezTo>
                  <a:cubicBezTo>
                    <a:pt x="1477" y="92"/>
                    <a:pt x="1229" y="0"/>
                    <a:pt x="98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6" name="Google Shape;3432;p61">
              <a:extLst>
                <a:ext uri="{FF2B5EF4-FFF2-40B4-BE49-F238E27FC236}">
                  <a16:creationId xmlns:a16="http://schemas.microsoft.com/office/drawing/2014/main" id="{EFD612B3-310E-456B-A7ED-29603F87996F}"/>
                </a:ext>
              </a:extLst>
            </p:cNvPr>
            <p:cNvSpPr/>
            <p:nvPr/>
          </p:nvSpPr>
          <p:spPr>
            <a:xfrm>
              <a:off x="1135550" y="2107450"/>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13"/>
                    <a:pt x="2084" y="682"/>
                    <a:pt x="1691" y="290"/>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7" name="Google Shape;3433;p61">
              <a:extLst>
                <a:ext uri="{FF2B5EF4-FFF2-40B4-BE49-F238E27FC236}">
                  <a16:creationId xmlns:a16="http://schemas.microsoft.com/office/drawing/2014/main" id="{A762A0D5-B240-48B1-B6AA-2258142529AC}"/>
                </a:ext>
              </a:extLst>
            </p:cNvPr>
            <p:cNvSpPr/>
            <p:nvPr/>
          </p:nvSpPr>
          <p:spPr>
            <a:xfrm>
              <a:off x="1208775" y="2180675"/>
              <a:ext cx="51800" cy="49600"/>
            </a:xfrm>
            <a:custGeom>
              <a:avLst/>
              <a:gdLst/>
              <a:ahLst/>
              <a:cxnLst/>
              <a:rect l="l" t="t" r="r" b="b"/>
              <a:pathLst>
                <a:path w="2072" h="1984" extrusionOk="0">
                  <a:moveTo>
                    <a:pt x="997" y="0"/>
                  </a:moveTo>
                  <a:cubicBezTo>
                    <a:pt x="487" y="0"/>
                    <a:pt x="0" y="395"/>
                    <a:pt x="0" y="992"/>
                  </a:cubicBezTo>
                  <a:cubicBezTo>
                    <a:pt x="0" y="1589"/>
                    <a:pt x="487" y="1984"/>
                    <a:pt x="997" y="1984"/>
                  </a:cubicBezTo>
                  <a:cubicBezTo>
                    <a:pt x="1239" y="1984"/>
                    <a:pt x="1487" y="1894"/>
                    <a:pt x="1691" y="1694"/>
                  </a:cubicBezTo>
                  <a:cubicBezTo>
                    <a:pt x="2072" y="1301"/>
                    <a:pt x="2072" y="682"/>
                    <a:pt x="1691" y="289"/>
                  </a:cubicBezTo>
                  <a:cubicBezTo>
                    <a:pt x="1487"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8" name="Google Shape;3434;p61">
              <a:extLst>
                <a:ext uri="{FF2B5EF4-FFF2-40B4-BE49-F238E27FC236}">
                  <a16:creationId xmlns:a16="http://schemas.microsoft.com/office/drawing/2014/main" id="{C512D611-4EBD-43EF-896D-C3D6B33B49AE}"/>
                </a:ext>
              </a:extLst>
            </p:cNvPr>
            <p:cNvSpPr/>
            <p:nvPr/>
          </p:nvSpPr>
          <p:spPr>
            <a:xfrm>
              <a:off x="1282300" y="2254200"/>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01"/>
                    <a:pt x="2084" y="682"/>
                    <a:pt x="1691" y="289"/>
                  </a:cubicBezTo>
                  <a:cubicBezTo>
                    <a:pt x="1491" y="90"/>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49" name="Google Shape;3435;p61">
              <a:extLst>
                <a:ext uri="{FF2B5EF4-FFF2-40B4-BE49-F238E27FC236}">
                  <a16:creationId xmlns:a16="http://schemas.microsoft.com/office/drawing/2014/main" id="{59CF6A53-0A06-4920-A2C7-8D378288EC71}"/>
                </a:ext>
              </a:extLst>
            </p:cNvPr>
            <p:cNvSpPr/>
            <p:nvPr/>
          </p:nvSpPr>
          <p:spPr>
            <a:xfrm>
              <a:off x="1355525" y="2327275"/>
              <a:ext cx="51800" cy="49750"/>
            </a:xfrm>
            <a:custGeom>
              <a:avLst/>
              <a:gdLst/>
              <a:ahLst/>
              <a:cxnLst/>
              <a:rect l="l" t="t" r="r" b="b"/>
              <a:pathLst>
                <a:path w="2072" h="1990" extrusionOk="0">
                  <a:moveTo>
                    <a:pt x="996" y="1"/>
                  </a:moveTo>
                  <a:cubicBezTo>
                    <a:pt x="486" y="1"/>
                    <a:pt x="0" y="401"/>
                    <a:pt x="0" y="998"/>
                  </a:cubicBezTo>
                  <a:cubicBezTo>
                    <a:pt x="0" y="1595"/>
                    <a:pt x="486" y="1989"/>
                    <a:pt x="996" y="1989"/>
                  </a:cubicBezTo>
                  <a:cubicBezTo>
                    <a:pt x="1239" y="1989"/>
                    <a:pt x="1487" y="1900"/>
                    <a:pt x="1691" y="1700"/>
                  </a:cubicBezTo>
                  <a:cubicBezTo>
                    <a:pt x="2072" y="1307"/>
                    <a:pt x="2072" y="676"/>
                    <a:pt x="1691" y="295"/>
                  </a:cubicBezTo>
                  <a:cubicBezTo>
                    <a:pt x="1487" y="92"/>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0" name="Google Shape;3436;p61">
              <a:extLst>
                <a:ext uri="{FF2B5EF4-FFF2-40B4-BE49-F238E27FC236}">
                  <a16:creationId xmlns:a16="http://schemas.microsoft.com/office/drawing/2014/main" id="{44CDC77B-4B4C-4A30-B632-00F195D38A0F}"/>
                </a:ext>
              </a:extLst>
            </p:cNvPr>
            <p:cNvSpPr/>
            <p:nvPr/>
          </p:nvSpPr>
          <p:spPr>
            <a:xfrm>
              <a:off x="842650" y="1960700"/>
              <a:ext cx="51825" cy="49600"/>
            </a:xfrm>
            <a:custGeom>
              <a:avLst/>
              <a:gdLst/>
              <a:ahLst/>
              <a:cxnLst/>
              <a:rect l="l" t="t" r="r" b="b"/>
              <a:pathLst>
                <a:path w="2073" h="1984" extrusionOk="0">
                  <a:moveTo>
                    <a:pt x="997" y="1"/>
                  </a:moveTo>
                  <a:cubicBezTo>
                    <a:pt x="487" y="1"/>
                    <a:pt x="1" y="395"/>
                    <a:pt x="1" y="992"/>
                  </a:cubicBezTo>
                  <a:cubicBezTo>
                    <a:pt x="1" y="1589"/>
                    <a:pt x="487" y="1984"/>
                    <a:pt x="997" y="1984"/>
                  </a:cubicBezTo>
                  <a:cubicBezTo>
                    <a:pt x="1240" y="1984"/>
                    <a:pt x="1488" y="1894"/>
                    <a:pt x="1691" y="1695"/>
                  </a:cubicBezTo>
                  <a:cubicBezTo>
                    <a:pt x="2072" y="1314"/>
                    <a:pt x="2072" y="683"/>
                    <a:pt x="1691" y="290"/>
                  </a:cubicBezTo>
                  <a:cubicBezTo>
                    <a:pt x="1488" y="90"/>
                    <a:pt x="1240"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1" name="Google Shape;3437;p61">
              <a:extLst>
                <a:ext uri="{FF2B5EF4-FFF2-40B4-BE49-F238E27FC236}">
                  <a16:creationId xmlns:a16="http://schemas.microsoft.com/office/drawing/2014/main" id="{9E4159C2-EF5F-4E25-9370-3855D199CA18}"/>
                </a:ext>
              </a:extLst>
            </p:cNvPr>
            <p:cNvSpPr/>
            <p:nvPr/>
          </p:nvSpPr>
          <p:spPr>
            <a:xfrm>
              <a:off x="916175" y="2034325"/>
              <a:ext cx="51825" cy="49625"/>
            </a:xfrm>
            <a:custGeom>
              <a:avLst/>
              <a:gdLst/>
              <a:ahLst/>
              <a:cxnLst/>
              <a:rect l="l" t="t" r="r" b="b"/>
              <a:pathLst>
                <a:path w="2073" h="1985" extrusionOk="0">
                  <a:moveTo>
                    <a:pt x="990" y="0"/>
                  </a:moveTo>
                  <a:cubicBezTo>
                    <a:pt x="482" y="0"/>
                    <a:pt x="0" y="394"/>
                    <a:pt x="0" y="988"/>
                  </a:cubicBezTo>
                  <a:cubicBezTo>
                    <a:pt x="0" y="1585"/>
                    <a:pt x="487" y="1985"/>
                    <a:pt x="996" y="1985"/>
                  </a:cubicBezTo>
                  <a:cubicBezTo>
                    <a:pt x="1239" y="1985"/>
                    <a:pt x="1488" y="1894"/>
                    <a:pt x="1691" y="1691"/>
                  </a:cubicBezTo>
                  <a:cubicBezTo>
                    <a:pt x="2072" y="1310"/>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2" name="Google Shape;3438;p61">
              <a:extLst>
                <a:ext uri="{FF2B5EF4-FFF2-40B4-BE49-F238E27FC236}">
                  <a16:creationId xmlns:a16="http://schemas.microsoft.com/office/drawing/2014/main" id="{1C3939E0-3C48-4C23-A913-77CD8299EC84}"/>
                </a:ext>
              </a:extLst>
            </p:cNvPr>
            <p:cNvSpPr/>
            <p:nvPr/>
          </p:nvSpPr>
          <p:spPr>
            <a:xfrm>
              <a:off x="989400" y="2107450"/>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13"/>
                    <a:pt x="2072" y="682"/>
                    <a:pt x="1691" y="290"/>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3" name="Google Shape;3439;p61">
              <a:extLst>
                <a:ext uri="{FF2B5EF4-FFF2-40B4-BE49-F238E27FC236}">
                  <a16:creationId xmlns:a16="http://schemas.microsoft.com/office/drawing/2014/main" id="{B5411671-1D13-44E9-A69F-6105E0AAEDEA}"/>
                </a:ext>
              </a:extLst>
            </p:cNvPr>
            <p:cNvSpPr/>
            <p:nvPr/>
          </p:nvSpPr>
          <p:spPr>
            <a:xfrm>
              <a:off x="1062325" y="2180675"/>
              <a:ext cx="52100" cy="49600"/>
            </a:xfrm>
            <a:custGeom>
              <a:avLst/>
              <a:gdLst/>
              <a:ahLst/>
              <a:cxnLst/>
              <a:rect l="l" t="t" r="r" b="b"/>
              <a:pathLst>
                <a:path w="2084" h="1984" extrusionOk="0">
                  <a:moveTo>
                    <a:pt x="1002" y="0"/>
                  </a:moveTo>
                  <a:cubicBezTo>
                    <a:pt x="492" y="0"/>
                    <a:pt x="0" y="395"/>
                    <a:pt x="0" y="992"/>
                  </a:cubicBezTo>
                  <a:cubicBezTo>
                    <a:pt x="0" y="1589"/>
                    <a:pt x="492" y="1984"/>
                    <a:pt x="1002" y="1984"/>
                  </a:cubicBezTo>
                  <a:cubicBezTo>
                    <a:pt x="1245" y="1984"/>
                    <a:pt x="1491" y="1894"/>
                    <a:pt x="1691" y="1694"/>
                  </a:cubicBezTo>
                  <a:cubicBezTo>
                    <a:pt x="2084" y="1301"/>
                    <a:pt x="2084" y="670"/>
                    <a:pt x="1691" y="289"/>
                  </a:cubicBezTo>
                  <a:cubicBezTo>
                    <a:pt x="1491"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4" name="Google Shape;3440;p61">
              <a:extLst>
                <a:ext uri="{FF2B5EF4-FFF2-40B4-BE49-F238E27FC236}">
                  <a16:creationId xmlns:a16="http://schemas.microsoft.com/office/drawing/2014/main" id="{0193296C-2700-4549-BF0B-350065BD3DC0}"/>
                </a:ext>
              </a:extLst>
            </p:cNvPr>
            <p:cNvSpPr/>
            <p:nvPr/>
          </p:nvSpPr>
          <p:spPr>
            <a:xfrm>
              <a:off x="1135550" y="2253700"/>
              <a:ext cx="52100" cy="49800"/>
            </a:xfrm>
            <a:custGeom>
              <a:avLst/>
              <a:gdLst/>
              <a:ahLst/>
              <a:cxnLst/>
              <a:rect l="l" t="t" r="r" b="b"/>
              <a:pathLst>
                <a:path w="2084" h="1992" extrusionOk="0">
                  <a:moveTo>
                    <a:pt x="996" y="0"/>
                  </a:moveTo>
                  <a:cubicBezTo>
                    <a:pt x="489" y="0"/>
                    <a:pt x="0" y="397"/>
                    <a:pt x="0" y="1000"/>
                  </a:cubicBezTo>
                  <a:cubicBezTo>
                    <a:pt x="0" y="1597"/>
                    <a:pt x="492" y="1991"/>
                    <a:pt x="1002" y="1991"/>
                  </a:cubicBezTo>
                  <a:cubicBezTo>
                    <a:pt x="1245" y="1991"/>
                    <a:pt x="1491" y="1902"/>
                    <a:pt x="1691" y="1702"/>
                  </a:cubicBezTo>
                  <a:cubicBezTo>
                    <a:pt x="2084" y="1309"/>
                    <a:pt x="2084"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5" name="Google Shape;3441;p61">
              <a:extLst>
                <a:ext uri="{FF2B5EF4-FFF2-40B4-BE49-F238E27FC236}">
                  <a16:creationId xmlns:a16="http://schemas.microsoft.com/office/drawing/2014/main" id="{3A3392C8-BA93-4877-B51A-A5D36F1CB70C}"/>
                </a:ext>
              </a:extLst>
            </p:cNvPr>
            <p:cNvSpPr/>
            <p:nvPr/>
          </p:nvSpPr>
          <p:spPr>
            <a:xfrm>
              <a:off x="1209075" y="2327275"/>
              <a:ext cx="52100" cy="49750"/>
            </a:xfrm>
            <a:custGeom>
              <a:avLst/>
              <a:gdLst/>
              <a:ahLst/>
              <a:cxnLst/>
              <a:rect l="l" t="t" r="r" b="b"/>
              <a:pathLst>
                <a:path w="2084" h="1990" extrusionOk="0">
                  <a:moveTo>
                    <a:pt x="1001" y="1"/>
                  </a:moveTo>
                  <a:cubicBezTo>
                    <a:pt x="492" y="1"/>
                    <a:pt x="0" y="401"/>
                    <a:pt x="0" y="998"/>
                  </a:cubicBezTo>
                  <a:cubicBezTo>
                    <a:pt x="0" y="1595"/>
                    <a:pt x="492" y="1989"/>
                    <a:pt x="1002" y="1989"/>
                  </a:cubicBezTo>
                  <a:cubicBezTo>
                    <a:pt x="1244" y="1989"/>
                    <a:pt x="1491" y="1900"/>
                    <a:pt x="1691" y="1700"/>
                  </a:cubicBezTo>
                  <a:cubicBezTo>
                    <a:pt x="2084" y="1307"/>
                    <a:pt x="2084" y="676"/>
                    <a:pt x="1691" y="295"/>
                  </a:cubicBezTo>
                  <a:cubicBezTo>
                    <a:pt x="1491" y="92"/>
                    <a:pt x="1244" y="1"/>
                    <a:pt x="1001"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6" name="Google Shape;3442;p61">
              <a:extLst>
                <a:ext uri="{FF2B5EF4-FFF2-40B4-BE49-F238E27FC236}">
                  <a16:creationId xmlns:a16="http://schemas.microsoft.com/office/drawing/2014/main" id="{12A0DEB6-8C82-4C44-88B8-5DD747314359}"/>
                </a:ext>
              </a:extLst>
            </p:cNvPr>
            <p:cNvSpPr/>
            <p:nvPr/>
          </p:nvSpPr>
          <p:spPr>
            <a:xfrm>
              <a:off x="1282300" y="2400450"/>
              <a:ext cx="51800" cy="49800"/>
            </a:xfrm>
            <a:custGeom>
              <a:avLst/>
              <a:gdLst/>
              <a:ahLst/>
              <a:cxnLst/>
              <a:rect l="l" t="t" r="r" b="b"/>
              <a:pathLst>
                <a:path w="2072" h="1992" extrusionOk="0">
                  <a:moveTo>
                    <a:pt x="996" y="0"/>
                  </a:moveTo>
                  <a:cubicBezTo>
                    <a:pt x="488" y="0"/>
                    <a:pt x="0" y="397"/>
                    <a:pt x="0" y="1000"/>
                  </a:cubicBezTo>
                  <a:cubicBezTo>
                    <a:pt x="0" y="1597"/>
                    <a:pt x="492" y="1991"/>
                    <a:pt x="1002" y="1991"/>
                  </a:cubicBezTo>
                  <a:cubicBezTo>
                    <a:pt x="1244" y="1991"/>
                    <a:pt x="1491" y="1902"/>
                    <a:pt x="1691" y="1702"/>
                  </a:cubicBezTo>
                  <a:cubicBezTo>
                    <a:pt x="2072" y="1309"/>
                    <a:pt x="2072" y="678"/>
                    <a:pt x="1691" y="297"/>
                  </a:cubicBezTo>
                  <a:cubicBezTo>
                    <a:pt x="1490" y="92"/>
                    <a:pt x="1241" y="0"/>
                    <a:pt x="99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7" name="Google Shape;3443;p61">
              <a:extLst>
                <a:ext uri="{FF2B5EF4-FFF2-40B4-BE49-F238E27FC236}">
                  <a16:creationId xmlns:a16="http://schemas.microsoft.com/office/drawing/2014/main" id="{4ACB8AE6-0717-4F1E-865A-C1A4E449675D}"/>
                </a:ext>
              </a:extLst>
            </p:cNvPr>
            <p:cNvSpPr/>
            <p:nvPr/>
          </p:nvSpPr>
          <p:spPr>
            <a:xfrm>
              <a:off x="696200" y="1960700"/>
              <a:ext cx="52125" cy="49800"/>
            </a:xfrm>
            <a:custGeom>
              <a:avLst/>
              <a:gdLst/>
              <a:ahLst/>
              <a:cxnLst/>
              <a:rect l="l" t="t" r="r" b="b"/>
              <a:pathLst>
                <a:path w="2085" h="1992" extrusionOk="0">
                  <a:moveTo>
                    <a:pt x="1002" y="1"/>
                  </a:moveTo>
                  <a:cubicBezTo>
                    <a:pt x="493" y="1"/>
                    <a:pt x="1" y="395"/>
                    <a:pt x="1" y="992"/>
                  </a:cubicBezTo>
                  <a:cubicBezTo>
                    <a:pt x="1" y="1595"/>
                    <a:pt x="489" y="1992"/>
                    <a:pt x="997" y="1992"/>
                  </a:cubicBezTo>
                  <a:cubicBezTo>
                    <a:pt x="1241" y="1992"/>
                    <a:pt x="1490" y="1900"/>
                    <a:pt x="1691" y="1695"/>
                  </a:cubicBezTo>
                  <a:cubicBezTo>
                    <a:pt x="2084" y="1314"/>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8" name="Google Shape;3444;p61">
              <a:extLst>
                <a:ext uri="{FF2B5EF4-FFF2-40B4-BE49-F238E27FC236}">
                  <a16:creationId xmlns:a16="http://schemas.microsoft.com/office/drawing/2014/main" id="{AE873CF9-7723-4974-8512-3D4493513F35}"/>
                </a:ext>
              </a:extLst>
            </p:cNvPr>
            <p:cNvSpPr/>
            <p:nvPr/>
          </p:nvSpPr>
          <p:spPr>
            <a:xfrm>
              <a:off x="769425" y="2033925"/>
              <a:ext cx="52125" cy="49600"/>
            </a:xfrm>
            <a:custGeom>
              <a:avLst/>
              <a:gdLst/>
              <a:ahLst/>
              <a:cxnLst/>
              <a:rect l="l" t="t" r="r" b="b"/>
              <a:pathLst>
                <a:path w="2085" h="1984" extrusionOk="0">
                  <a:moveTo>
                    <a:pt x="1002" y="1"/>
                  </a:moveTo>
                  <a:cubicBezTo>
                    <a:pt x="492" y="1"/>
                    <a:pt x="1" y="395"/>
                    <a:pt x="1" y="992"/>
                  </a:cubicBezTo>
                  <a:cubicBezTo>
                    <a:pt x="1" y="1589"/>
                    <a:pt x="492" y="1984"/>
                    <a:pt x="1002" y="1984"/>
                  </a:cubicBezTo>
                  <a:cubicBezTo>
                    <a:pt x="1245" y="1984"/>
                    <a:pt x="1492" y="1894"/>
                    <a:pt x="1691" y="1695"/>
                  </a:cubicBezTo>
                  <a:cubicBezTo>
                    <a:pt x="2084" y="1302"/>
                    <a:pt x="2084" y="683"/>
                    <a:pt x="1691" y="290"/>
                  </a:cubicBezTo>
                  <a:cubicBezTo>
                    <a:pt x="1492"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59" name="Google Shape;3445;p61">
              <a:extLst>
                <a:ext uri="{FF2B5EF4-FFF2-40B4-BE49-F238E27FC236}">
                  <a16:creationId xmlns:a16="http://schemas.microsoft.com/office/drawing/2014/main" id="{0F4BAE20-7D3D-4BF3-856A-EC542C58B86D}"/>
                </a:ext>
              </a:extLst>
            </p:cNvPr>
            <p:cNvSpPr/>
            <p:nvPr/>
          </p:nvSpPr>
          <p:spPr>
            <a:xfrm>
              <a:off x="614650" y="2034000"/>
              <a:ext cx="66400" cy="49450"/>
            </a:xfrm>
            <a:custGeom>
              <a:avLst/>
              <a:gdLst/>
              <a:ahLst/>
              <a:cxnLst/>
              <a:rect l="l" t="t" r="r" b="b"/>
              <a:pathLst>
                <a:path w="2656" h="1978" extrusionOk="0">
                  <a:moveTo>
                    <a:pt x="1334" y="1"/>
                  </a:moveTo>
                  <a:cubicBezTo>
                    <a:pt x="453" y="1"/>
                    <a:pt x="0" y="1061"/>
                    <a:pt x="631" y="1692"/>
                  </a:cubicBezTo>
                  <a:cubicBezTo>
                    <a:pt x="822" y="1882"/>
                    <a:pt x="1075" y="1977"/>
                    <a:pt x="1329" y="1977"/>
                  </a:cubicBezTo>
                  <a:cubicBezTo>
                    <a:pt x="1584" y="1977"/>
                    <a:pt x="1840" y="1882"/>
                    <a:pt x="2036" y="1692"/>
                  </a:cubicBezTo>
                  <a:cubicBezTo>
                    <a:pt x="2656" y="1061"/>
                    <a:pt x="2215" y="1"/>
                    <a:pt x="1334"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0" name="Google Shape;3446;p61">
              <a:extLst>
                <a:ext uri="{FF2B5EF4-FFF2-40B4-BE49-F238E27FC236}">
                  <a16:creationId xmlns:a16="http://schemas.microsoft.com/office/drawing/2014/main" id="{B6E8DA85-661B-4B85-8932-F8C70BF7011A}"/>
                </a:ext>
              </a:extLst>
            </p:cNvPr>
            <p:cNvSpPr/>
            <p:nvPr/>
          </p:nvSpPr>
          <p:spPr>
            <a:xfrm>
              <a:off x="842950" y="2107450"/>
              <a:ext cx="52125" cy="49600"/>
            </a:xfrm>
            <a:custGeom>
              <a:avLst/>
              <a:gdLst/>
              <a:ahLst/>
              <a:cxnLst/>
              <a:rect l="l" t="t" r="r" b="b"/>
              <a:pathLst>
                <a:path w="2085" h="1984" extrusionOk="0">
                  <a:moveTo>
                    <a:pt x="1002" y="0"/>
                  </a:moveTo>
                  <a:cubicBezTo>
                    <a:pt x="492" y="0"/>
                    <a:pt x="1" y="395"/>
                    <a:pt x="1" y="992"/>
                  </a:cubicBezTo>
                  <a:cubicBezTo>
                    <a:pt x="1" y="1589"/>
                    <a:pt x="492" y="1984"/>
                    <a:pt x="1002" y="1984"/>
                  </a:cubicBezTo>
                  <a:cubicBezTo>
                    <a:pt x="1245" y="1984"/>
                    <a:pt x="1492" y="1894"/>
                    <a:pt x="1691" y="1694"/>
                  </a:cubicBezTo>
                  <a:cubicBezTo>
                    <a:pt x="2084" y="1302"/>
                    <a:pt x="2084" y="682"/>
                    <a:pt x="1691" y="290"/>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1" name="Google Shape;3447;p61">
              <a:extLst>
                <a:ext uri="{FF2B5EF4-FFF2-40B4-BE49-F238E27FC236}">
                  <a16:creationId xmlns:a16="http://schemas.microsoft.com/office/drawing/2014/main" id="{C2BBFBF1-0566-4741-B49E-B0F017D682E6}"/>
                </a:ext>
              </a:extLst>
            </p:cNvPr>
            <p:cNvSpPr/>
            <p:nvPr/>
          </p:nvSpPr>
          <p:spPr>
            <a:xfrm>
              <a:off x="916175" y="2180675"/>
              <a:ext cx="51825" cy="49600"/>
            </a:xfrm>
            <a:custGeom>
              <a:avLst/>
              <a:gdLst/>
              <a:ahLst/>
              <a:cxnLst/>
              <a:rect l="l" t="t" r="r" b="b"/>
              <a:pathLst>
                <a:path w="2073" h="1984" extrusionOk="0">
                  <a:moveTo>
                    <a:pt x="997" y="0"/>
                  </a:moveTo>
                  <a:cubicBezTo>
                    <a:pt x="487" y="0"/>
                    <a:pt x="0" y="395"/>
                    <a:pt x="0" y="992"/>
                  </a:cubicBezTo>
                  <a:cubicBezTo>
                    <a:pt x="0" y="1589"/>
                    <a:pt x="487" y="1984"/>
                    <a:pt x="997" y="1984"/>
                  </a:cubicBezTo>
                  <a:cubicBezTo>
                    <a:pt x="1239" y="1984"/>
                    <a:pt x="1488" y="1894"/>
                    <a:pt x="1691" y="1694"/>
                  </a:cubicBezTo>
                  <a:cubicBezTo>
                    <a:pt x="2072" y="1301"/>
                    <a:pt x="2072" y="670"/>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2" name="Google Shape;3448;p61">
              <a:extLst>
                <a:ext uri="{FF2B5EF4-FFF2-40B4-BE49-F238E27FC236}">
                  <a16:creationId xmlns:a16="http://schemas.microsoft.com/office/drawing/2014/main" id="{2F145425-63DB-4715-9FCF-B19D68343192}"/>
                </a:ext>
              </a:extLst>
            </p:cNvPr>
            <p:cNvSpPr/>
            <p:nvPr/>
          </p:nvSpPr>
          <p:spPr>
            <a:xfrm>
              <a:off x="989400" y="2253700"/>
              <a:ext cx="51825" cy="49800"/>
            </a:xfrm>
            <a:custGeom>
              <a:avLst/>
              <a:gdLst/>
              <a:ahLst/>
              <a:cxnLst/>
              <a:rect l="l" t="t" r="r" b="b"/>
              <a:pathLst>
                <a:path w="2073" h="1992" extrusionOk="0">
                  <a:moveTo>
                    <a:pt x="991" y="0"/>
                  </a:moveTo>
                  <a:cubicBezTo>
                    <a:pt x="483" y="0"/>
                    <a:pt x="0" y="397"/>
                    <a:pt x="0" y="1000"/>
                  </a:cubicBezTo>
                  <a:cubicBezTo>
                    <a:pt x="0" y="1597"/>
                    <a:pt x="487" y="1991"/>
                    <a:pt x="997" y="1991"/>
                  </a:cubicBezTo>
                  <a:cubicBezTo>
                    <a:pt x="1239" y="1991"/>
                    <a:pt x="1488" y="1902"/>
                    <a:pt x="1691" y="1702"/>
                  </a:cubicBezTo>
                  <a:cubicBezTo>
                    <a:pt x="2072" y="1309"/>
                    <a:pt x="2072" y="678"/>
                    <a:pt x="1691" y="297"/>
                  </a:cubicBezTo>
                  <a:cubicBezTo>
                    <a:pt x="1486" y="92"/>
                    <a:pt x="1236" y="0"/>
                    <a:pt x="9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3" name="Google Shape;3449;p61">
              <a:extLst>
                <a:ext uri="{FF2B5EF4-FFF2-40B4-BE49-F238E27FC236}">
                  <a16:creationId xmlns:a16="http://schemas.microsoft.com/office/drawing/2014/main" id="{73D599C9-DF4B-43A5-822D-6B7D5A1BA767}"/>
                </a:ext>
              </a:extLst>
            </p:cNvPr>
            <p:cNvSpPr/>
            <p:nvPr/>
          </p:nvSpPr>
          <p:spPr>
            <a:xfrm>
              <a:off x="1062625" y="2326825"/>
              <a:ext cx="51800" cy="49600"/>
            </a:xfrm>
            <a:custGeom>
              <a:avLst/>
              <a:gdLst/>
              <a:ahLst/>
              <a:cxnLst/>
              <a:rect l="l" t="t" r="r" b="b"/>
              <a:pathLst>
                <a:path w="2072" h="1984" extrusionOk="0">
                  <a:moveTo>
                    <a:pt x="993" y="0"/>
                  </a:moveTo>
                  <a:cubicBezTo>
                    <a:pt x="487" y="0"/>
                    <a:pt x="0" y="395"/>
                    <a:pt x="0" y="992"/>
                  </a:cubicBezTo>
                  <a:cubicBezTo>
                    <a:pt x="0" y="1589"/>
                    <a:pt x="487" y="1983"/>
                    <a:pt x="993" y="1983"/>
                  </a:cubicBezTo>
                  <a:cubicBezTo>
                    <a:pt x="1234" y="1983"/>
                    <a:pt x="1479" y="1894"/>
                    <a:pt x="1679" y="1694"/>
                  </a:cubicBezTo>
                  <a:cubicBezTo>
                    <a:pt x="2072" y="1313"/>
                    <a:pt x="2072" y="682"/>
                    <a:pt x="1679" y="289"/>
                  </a:cubicBezTo>
                  <a:cubicBezTo>
                    <a:pt x="1479" y="90"/>
                    <a:pt x="1234" y="0"/>
                    <a:pt x="993"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4" name="Google Shape;3450;p61">
              <a:extLst>
                <a:ext uri="{FF2B5EF4-FFF2-40B4-BE49-F238E27FC236}">
                  <a16:creationId xmlns:a16="http://schemas.microsoft.com/office/drawing/2014/main" id="{8D080DF2-6600-4474-AA12-94424B1D30C9}"/>
                </a:ext>
              </a:extLst>
            </p:cNvPr>
            <p:cNvSpPr/>
            <p:nvPr/>
          </p:nvSpPr>
          <p:spPr>
            <a:xfrm>
              <a:off x="1135850" y="2400450"/>
              <a:ext cx="52100" cy="49800"/>
            </a:xfrm>
            <a:custGeom>
              <a:avLst/>
              <a:gdLst/>
              <a:ahLst/>
              <a:cxnLst/>
              <a:rect l="l" t="t" r="r" b="b"/>
              <a:pathLst>
                <a:path w="2084" h="1992" extrusionOk="0">
                  <a:moveTo>
                    <a:pt x="1000" y="0"/>
                  </a:moveTo>
                  <a:cubicBezTo>
                    <a:pt x="489" y="0"/>
                    <a:pt x="0" y="397"/>
                    <a:pt x="0" y="1000"/>
                  </a:cubicBezTo>
                  <a:cubicBezTo>
                    <a:pt x="0" y="1597"/>
                    <a:pt x="492" y="1991"/>
                    <a:pt x="1006" y="1991"/>
                  </a:cubicBezTo>
                  <a:cubicBezTo>
                    <a:pt x="1250" y="1991"/>
                    <a:pt x="1499" y="1902"/>
                    <a:pt x="1703" y="1702"/>
                  </a:cubicBezTo>
                  <a:cubicBezTo>
                    <a:pt x="2084" y="1309"/>
                    <a:pt x="2084" y="678"/>
                    <a:pt x="1703" y="297"/>
                  </a:cubicBezTo>
                  <a:cubicBezTo>
                    <a:pt x="1498" y="92"/>
                    <a:pt x="1246"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5" name="Google Shape;3451;p61">
              <a:extLst>
                <a:ext uri="{FF2B5EF4-FFF2-40B4-BE49-F238E27FC236}">
                  <a16:creationId xmlns:a16="http://schemas.microsoft.com/office/drawing/2014/main" id="{6B4B0428-6331-42C0-A744-DA870DCC7D09}"/>
                </a:ext>
              </a:extLst>
            </p:cNvPr>
            <p:cNvSpPr/>
            <p:nvPr/>
          </p:nvSpPr>
          <p:spPr>
            <a:xfrm>
              <a:off x="1209075" y="2473575"/>
              <a:ext cx="52100" cy="49600"/>
            </a:xfrm>
            <a:custGeom>
              <a:avLst/>
              <a:gdLst/>
              <a:ahLst/>
              <a:cxnLst/>
              <a:rect l="l" t="t" r="r" b="b"/>
              <a:pathLst>
                <a:path w="2084" h="1984" extrusionOk="0">
                  <a:moveTo>
                    <a:pt x="1002" y="0"/>
                  </a:moveTo>
                  <a:cubicBezTo>
                    <a:pt x="492" y="0"/>
                    <a:pt x="0" y="395"/>
                    <a:pt x="0" y="992"/>
                  </a:cubicBezTo>
                  <a:cubicBezTo>
                    <a:pt x="0" y="1589"/>
                    <a:pt x="492" y="1983"/>
                    <a:pt x="1002" y="1983"/>
                  </a:cubicBezTo>
                  <a:cubicBezTo>
                    <a:pt x="1244" y="1983"/>
                    <a:pt x="1491" y="1894"/>
                    <a:pt x="1691" y="1694"/>
                  </a:cubicBezTo>
                  <a:cubicBezTo>
                    <a:pt x="2084" y="1313"/>
                    <a:pt x="2084" y="682"/>
                    <a:pt x="1691" y="289"/>
                  </a:cubicBezTo>
                  <a:cubicBezTo>
                    <a:pt x="1491" y="89"/>
                    <a:pt x="1244"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6" name="Google Shape;3452;p61">
              <a:extLst>
                <a:ext uri="{FF2B5EF4-FFF2-40B4-BE49-F238E27FC236}">
                  <a16:creationId xmlns:a16="http://schemas.microsoft.com/office/drawing/2014/main" id="{16B2BEA1-AFF4-465C-AD1A-382F9D7DAE8C}"/>
                </a:ext>
              </a:extLst>
            </p:cNvPr>
            <p:cNvSpPr/>
            <p:nvPr/>
          </p:nvSpPr>
          <p:spPr>
            <a:xfrm>
              <a:off x="696200" y="2107025"/>
              <a:ext cx="52125" cy="49725"/>
            </a:xfrm>
            <a:custGeom>
              <a:avLst/>
              <a:gdLst/>
              <a:ahLst/>
              <a:cxnLst/>
              <a:rect l="l" t="t" r="r" b="b"/>
              <a:pathLst>
                <a:path w="2085" h="1989" extrusionOk="0">
                  <a:moveTo>
                    <a:pt x="1002" y="0"/>
                  </a:moveTo>
                  <a:cubicBezTo>
                    <a:pt x="492" y="0"/>
                    <a:pt x="1" y="400"/>
                    <a:pt x="1" y="997"/>
                  </a:cubicBezTo>
                  <a:cubicBezTo>
                    <a:pt x="1" y="1594"/>
                    <a:pt x="493" y="1989"/>
                    <a:pt x="1002" y="1989"/>
                  </a:cubicBezTo>
                  <a:cubicBezTo>
                    <a:pt x="1245" y="1989"/>
                    <a:pt x="1492" y="1899"/>
                    <a:pt x="1691" y="1700"/>
                  </a:cubicBezTo>
                  <a:cubicBezTo>
                    <a:pt x="2084" y="1307"/>
                    <a:pt x="2084" y="676"/>
                    <a:pt x="1691" y="295"/>
                  </a:cubicBezTo>
                  <a:cubicBezTo>
                    <a:pt x="1492" y="91"/>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7" name="Google Shape;3453;p61">
              <a:extLst>
                <a:ext uri="{FF2B5EF4-FFF2-40B4-BE49-F238E27FC236}">
                  <a16:creationId xmlns:a16="http://schemas.microsoft.com/office/drawing/2014/main" id="{09AEF775-7714-4E24-BF41-CC2501A0C41C}"/>
                </a:ext>
              </a:extLst>
            </p:cNvPr>
            <p:cNvSpPr/>
            <p:nvPr/>
          </p:nvSpPr>
          <p:spPr>
            <a:xfrm>
              <a:off x="769725" y="2180675"/>
              <a:ext cx="52125" cy="49600"/>
            </a:xfrm>
            <a:custGeom>
              <a:avLst/>
              <a:gdLst/>
              <a:ahLst/>
              <a:cxnLst/>
              <a:rect l="l" t="t" r="r" b="b"/>
              <a:pathLst>
                <a:path w="2085" h="1984" extrusionOk="0">
                  <a:moveTo>
                    <a:pt x="1006" y="0"/>
                  </a:moveTo>
                  <a:cubicBezTo>
                    <a:pt x="492" y="0"/>
                    <a:pt x="1" y="395"/>
                    <a:pt x="1" y="992"/>
                  </a:cubicBezTo>
                  <a:cubicBezTo>
                    <a:pt x="1" y="1589"/>
                    <a:pt x="492" y="1984"/>
                    <a:pt x="1006" y="1984"/>
                  </a:cubicBezTo>
                  <a:cubicBezTo>
                    <a:pt x="1250" y="1984"/>
                    <a:pt x="1500" y="1894"/>
                    <a:pt x="1703" y="1694"/>
                  </a:cubicBezTo>
                  <a:cubicBezTo>
                    <a:pt x="2084" y="1301"/>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8" name="Google Shape;3454;p61">
              <a:extLst>
                <a:ext uri="{FF2B5EF4-FFF2-40B4-BE49-F238E27FC236}">
                  <a16:creationId xmlns:a16="http://schemas.microsoft.com/office/drawing/2014/main" id="{C2ED7A7E-5C7A-4793-8982-F0BD7E6CF366}"/>
                </a:ext>
              </a:extLst>
            </p:cNvPr>
            <p:cNvSpPr/>
            <p:nvPr/>
          </p:nvSpPr>
          <p:spPr>
            <a:xfrm>
              <a:off x="842950" y="2253700"/>
              <a:ext cx="52125" cy="49800"/>
            </a:xfrm>
            <a:custGeom>
              <a:avLst/>
              <a:gdLst/>
              <a:ahLst/>
              <a:cxnLst/>
              <a:rect l="l" t="t" r="r" b="b"/>
              <a:pathLst>
                <a:path w="2085" h="1992" extrusionOk="0">
                  <a:moveTo>
                    <a:pt x="997" y="0"/>
                  </a:moveTo>
                  <a:cubicBezTo>
                    <a:pt x="489" y="0"/>
                    <a:pt x="1" y="397"/>
                    <a:pt x="1" y="1000"/>
                  </a:cubicBezTo>
                  <a:cubicBezTo>
                    <a:pt x="1" y="1597"/>
                    <a:pt x="492" y="1991"/>
                    <a:pt x="1002" y="1991"/>
                  </a:cubicBezTo>
                  <a:cubicBezTo>
                    <a:pt x="1245" y="1991"/>
                    <a:pt x="1492" y="1902"/>
                    <a:pt x="1691" y="1702"/>
                  </a:cubicBezTo>
                  <a:cubicBezTo>
                    <a:pt x="2084" y="1309"/>
                    <a:pt x="2084" y="678"/>
                    <a:pt x="1691" y="297"/>
                  </a:cubicBezTo>
                  <a:cubicBezTo>
                    <a:pt x="1490" y="92"/>
                    <a:pt x="1241"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69" name="Google Shape;3455;p61">
              <a:extLst>
                <a:ext uri="{FF2B5EF4-FFF2-40B4-BE49-F238E27FC236}">
                  <a16:creationId xmlns:a16="http://schemas.microsoft.com/office/drawing/2014/main" id="{B034CAC1-39A5-470B-B0CB-7BEC344D57B4}"/>
                </a:ext>
              </a:extLst>
            </p:cNvPr>
            <p:cNvSpPr/>
            <p:nvPr/>
          </p:nvSpPr>
          <p:spPr>
            <a:xfrm>
              <a:off x="916175" y="2326825"/>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13"/>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0" name="Google Shape;3456;p61">
              <a:extLst>
                <a:ext uri="{FF2B5EF4-FFF2-40B4-BE49-F238E27FC236}">
                  <a16:creationId xmlns:a16="http://schemas.microsoft.com/office/drawing/2014/main" id="{DCDE5398-A7AB-421F-8A92-A48F9C14F93A}"/>
                </a:ext>
              </a:extLst>
            </p:cNvPr>
            <p:cNvSpPr/>
            <p:nvPr/>
          </p:nvSpPr>
          <p:spPr>
            <a:xfrm>
              <a:off x="989400" y="2400050"/>
              <a:ext cx="51825" cy="49600"/>
            </a:xfrm>
            <a:custGeom>
              <a:avLst/>
              <a:gdLst/>
              <a:ahLst/>
              <a:cxnLst/>
              <a:rect l="l" t="t" r="r" b="b"/>
              <a:pathLst>
                <a:path w="2073" h="1984" extrusionOk="0">
                  <a:moveTo>
                    <a:pt x="997" y="0"/>
                  </a:moveTo>
                  <a:cubicBezTo>
                    <a:pt x="487" y="0"/>
                    <a:pt x="0" y="395"/>
                    <a:pt x="0" y="992"/>
                  </a:cubicBezTo>
                  <a:cubicBezTo>
                    <a:pt x="0" y="1589"/>
                    <a:pt x="487" y="1983"/>
                    <a:pt x="997" y="1983"/>
                  </a:cubicBezTo>
                  <a:cubicBezTo>
                    <a:pt x="1239" y="1983"/>
                    <a:pt x="1488" y="1894"/>
                    <a:pt x="1691" y="1694"/>
                  </a:cubicBezTo>
                  <a:cubicBezTo>
                    <a:pt x="2072" y="1301"/>
                    <a:pt x="2072" y="682"/>
                    <a:pt x="1691" y="289"/>
                  </a:cubicBezTo>
                  <a:cubicBezTo>
                    <a:pt x="1488" y="90"/>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1" name="Google Shape;3457;p61">
              <a:extLst>
                <a:ext uri="{FF2B5EF4-FFF2-40B4-BE49-F238E27FC236}">
                  <a16:creationId xmlns:a16="http://schemas.microsoft.com/office/drawing/2014/main" id="{3A81DC61-D0CC-4DF1-A00B-A2E48EF496BD}"/>
                </a:ext>
              </a:extLst>
            </p:cNvPr>
            <p:cNvSpPr/>
            <p:nvPr/>
          </p:nvSpPr>
          <p:spPr>
            <a:xfrm>
              <a:off x="1062925" y="2473575"/>
              <a:ext cx="51800" cy="49600"/>
            </a:xfrm>
            <a:custGeom>
              <a:avLst/>
              <a:gdLst/>
              <a:ahLst/>
              <a:cxnLst/>
              <a:rect l="l" t="t" r="r" b="b"/>
              <a:pathLst>
                <a:path w="2072" h="1984" extrusionOk="0">
                  <a:moveTo>
                    <a:pt x="997" y="0"/>
                  </a:moveTo>
                  <a:cubicBezTo>
                    <a:pt x="487" y="0"/>
                    <a:pt x="0" y="395"/>
                    <a:pt x="0" y="992"/>
                  </a:cubicBezTo>
                  <a:cubicBezTo>
                    <a:pt x="0" y="1589"/>
                    <a:pt x="487" y="1983"/>
                    <a:pt x="997" y="1983"/>
                  </a:cubicBezTo>
                  <a:cubicBezTo>
                    <a:pt x="1239" y="1983"/>
                    <a:pt x="1487" y="1894"/>
                    <a:pt x="1691" y="1694"/>
                  </a:cubicBezTo>
                  <a:cubicBezTo>
                    <a:pt x="2072" y="1313"/>
                    <a:pt x="2072" y="682"/>
                    <a:pt x="1691" y="289"/>
                  </a:cubicBezTo>
                  <a:cubicBezTo>
                    <a:pt x="1487" y="89"/>
                    <a:pt x="1239"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2" name="Google Shape;3458;p61">
              <a:extLst>
                <a:ext uri="{FF2B5EF4-FFF2-40B4-BE49-F238E27FC236}">
                  <a16:creationId xmlns:a16="http://schemas.microsoft.com/office/drawing/2014/main" id="{18848AAB-D774-4FC3-B9D3-9FDB77128189}"/>
                </a:ext>
              </a:extLst>
            </p:cNvPr>
            <p:cNvSpPr/>
            <p:nvPr/>
          </p:nvSpPr>
          <p:spPr>
            <a:xfrm>
              <a:off x="1136150" y="2546775"/>
              <a:ext cx="51800" cy="49625"/>
            </a:xfrm>
            <a:custGeom>
              <a:avLst/>
              <a:gdLst/>
              <a:ahLst/>
              <a:cxnLst/>
              <a:rect l="l" t="t" r="r" b="b"/>
              <a:pathLst>
                <a:path w="2072" h="1985" extrusionOk="0">
                  <a:moveTo>
                    <a:pt x="996" y="1"/>
                  </a:moveTo>
                  <a:cubicBezTo>
                    <a:pt x="487" y="1"/>
                    <a:pt x="0" y="396"/>
                    <a:pt x="0" y="993"/>
                  </a:cubicBezTo>
                  <a:cubicBezTo>
                    <a:pt x="0" y="1589"/>
                    <a:pt x="487" y="1984"/>
                    <a:pt x="996" y="1984"/>
                  </a:cubicBezTo>
                  <a:cubicBezTo>
                    <a:pt x="1239" y="1984"/>
                    <a:pt x="1487" y="1895"/>
                    <a:pt x="1691" y="1695"/>
                  </a:cubicBezTo>
                  <a:cubicBezTo>
                    <a:pt x="2072" y="1302"/>
                    <a:pt x="2072" y="683"/>
                    <a:pt x="1691" y="290"/>
                  </a:cubicBezTo>
                  <a:cubicBezTo>
                    <a:pt x="1487" y="90"/>
                    <a:pt x="1239" y="1"/>
                    <a:pt x="99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3" name="Google Shape;3459;p61">
              <a:extLst>
                <a:ext uri="{FF2B5EF4-FFF2-40B4-BE49-F238E27FC236}">
                  <a16:creationId xmlns:a16="http://schemas.microsoft.com/office/drawing/2014/main" id="{69013B4D-CD7A-44F3-82E3-9A46268A56E7}"/>
                </a:ext>
              </a:extLst>
            </p:cNvPr>
            <p:cNvSpPr/>
            <p:nvPr/>
          </p:nvSpPr>
          <p:spPr>
            <a:xfrm>
              <a:off x="549750" y="2107250"/>
              <a:ext cx="52125" cy="49800"/>
            </a:xfrm>
            <a:custGeom>
              <a:avLst/>
              <a:gdLst/>
              <a:ahLst/>
              <a:cxnLst/>
              <a:rect l="l" t="t" r="r" b="b"/>
              <a:pathLst>
                <a:path w="2085" h="1992" extrusionOk="0">
                  <a:moveTo>
                    <a:pt x="997" y="1"/>
                  </a:moveTo>
                  <a:cubicBezTo>
                    <a:pt x="489" y="1"/>
                    <a:pt x="1" y="397"/>
                    <a:pt x="1" y="1000"/>
                  </a:cubicBezTo>
                  <a:cubicBezTo>
                    <a:pt x="1" y="1597"/>
                    <a:pt x="493" y="1992"/>
                    <a:pt x="1002" y="1992"/>
                  </a:cubicBezTo>
                  <a:cubicBezTo>
                    <a:pt x="1245" y="1992"/>
                    <a:pt x="1492" y="1902"/>
                    <a:pt x="1692" y="1702"/>
                  </a:cubicBezTo>
                  <a:cubicBezTo>
                    <a:pt x="2084" y="1310"/>
                    <a:pt x="2084" y="679"/>
                    <a:pt x="1692" y="298"/>
                  </a:cubicBezTo>
                  <a:cubicBezTo>
                    <a:pt x="1490" y="92"/>
                    <a:pt x="1241"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4" name="Google Shape;3460;p61">
              <a:extLst>
                <a:ext uri="{FF2B5EF4-FFF2-40B4-BE49-F238E27FC236}">
                  <a16:creationId xmlns:a16="http://schemas.microsoft.com/office/drawing/2014/main" id="{09DBE77B-3CDB-4C34-9B73-E9DF70B289DD}"/>
                </a:ext>
              </a:extLst>
            </p:cNvPr>
            <p:cNvSpPr/>
            <p:nvPr/>
          </p:nvSpPr>
          <p:spPr>
            <a:xfrm>
              <a:off x="622975" y="2180475"/>
              <a:ext cx="51825" cy="49700"/>
            </a:xfrm>
            <a:custGeom>
              <a:avLst/>
              <a:gdLst/>
              <a:ahLst/>
              <a:cxnLst/>
              <a:rect l="l" t="t" r="r" b="b"/>
              <a:pathLst>
                <a:path w="2073" h="1988" extrusionOk="0">
                  <a:moveTo>
                    <a:pt x="990" y="0"/>
                  </a:moveTo>
                  <a:cubicBezTo>
                    <a:pt x="483" y="0"/>
                    <a:pt x="1" y="394"/>
                    <a:pt x="1" y="988"/>
                  </a:cubicBezTo>
                  <a:cubicBezTo>
                    <a:pt x="1" y="1591"/>
                    <a:pt x="484" y="1987"/>
                    <a:pt x="992" y="1987"/>
                  </a:cubicBezTo>
                  <a:cubicBezTo>
                    <a:pt x="1236" y="1987"/>
                    <a:pt x="1486" y="1896"/>
                    <a:pt x="1691" y="1690"/>
                  </a:cubicBezTo>
                  <a:cubicBezTo>
                    <a:pt x="2072" y="1309"/>
                    <a:pt x="2072" y="678"/>
                    <a:pt x="1691" y="297"/>
                  </a:cubicBezTo>
                  <a:cubicBezTo>
                    <a:pt x="1486" y="92"/>
                    <a:pt x="1235" y="0"/>
                    <a:pt x="99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5" name="Google Shape;3461;p61">
              <a:extLst>
                <a:ext uri="{FF2B5EF4-FFF2-40B4-BE49-F238E27FC236}">
                  <a16:creationId xmlns:a16="http://schemas.microsoft.com/office/drawing/2014/main" id="{FD80BE81-FCA5-4F2F-94F6-1A16DE62E46A}"/>
                </a:ext>
              </a:extLst>
            </p:cNvPr>
            <p:cNvSpPr/>
            <p:nvPr/>
          </p:nvSpPr>
          <p:spPr>
            <a:xfrm>
              <a:off x="468200" y="2180450"/>
              <a:ext cx="66400" cy="49675"/>
            </a:xfrm>
            <a:custGeom>
              <a:avLst/>
              <a:gdLst/>
              <a:ahLst/>
              <a:cxnLst/>
              <a:rect l="l" t="t" r="r" b="b"/>
              <a:pathLst>
                <a:path w="2656" h="1987" extrusionOk="0">
                  <a:moveTo>
                    <a:pt x="1322" y="1"/>
                  </a:moveTo>
                  <a:cubicBezTo>
                    <a:pt x="441" y="1"/>
                    <a:pt x="1" y="1072"/>
                    <a:pt x="632" y="1691"/>
                  </a:cubicBezTo>
                  <a:cubicBezTo>
                    <a:pt x="822" y="1888"/>
                    <a:pt x="1075" y="1986"/>
                    <a:pt x="1328" y="1986"/>
                  </a:cubicBezTo>
                  <a:cubicBezTo>
                    <a:pt x="1581" y="1986"/>
                    <a:pt x="1834" y="1888"/>
                    <a:pt x="2025" y="1691"/>
                  </a:cubicBezTo>
                  <a:cubicBezTo>
                    <a:pt x="2656" y="1072"/>
                    <a:pt x="2203" y="1"/>
                    <a:pt x="132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6" name="Google Shape;3462;p61">
              <a:extLst>
                <a:ext uri="{FF2B5EF4-FFF2-40B4-BE49-F238E27FC236}">
                  <a16:creationId xmlns:a16="http://schemas.microsoft.com/office/drawing/2014/main" id="{A7453E20-1778-48BA-AB61-CB782A9ED320}"/>
                </a:ext>
              </a:extLst>
            </p:cNvPr>
            <p:cNvSpPr/>
            <p:nvPr/>
          </p:nvSpPr>
          <p:spPr>
            <a:xfrm>
              <a:off x="696500" y="2253975"/>
              <a:ext cx="51825" cy="49725"/>
            </a:xfrm>
            <a:custGeom>
              <a:avLst/>
              <a:gdLst/>
              <a:ahLst/>
              <a:cxnLst/>
              <a:rect l="l" t="t" r="r" b="b"/>
              <a:pathLst>
                <a:path w="2073" h="1989" extrusionOk="0">
                  <a:moveTo>
                    <a:pt x="990" y="1"/>
                  </a:moveTo>
                  <a:cubicBezTo>
                    <a:pt x="482" y="1"/>
                    <a:pt x="1" y="395"/>
                    <a:pt x="1" y="989"/>
                  </a:cubicBezTo>
                  <a:cubicBezTo>
                    <a:pt x="1" y="1592"/>
                    <a:pt x="484" y="1988"/>
                    <a:pt x="991" y="1988"/>
                  </a:cubicBezTo>
                  <a:cubicBezTo>
                    <a:pt x="1236" y="1988"/>
                    <a:pt x="1486" y="1896"/>
                    <a:pt x="1691" y="1691"/>
                  </a:cubicBezTo>
                  <a:cubicBezTo>
                    <a:pt x="2072" y="1310"/>
                    <a:pt x="2072" y="679"/>
                    <a:pt x="1691" y="298"/>
                  </a:cubicBezTo>
                  <a:cubicBezTo>
                    <a:pt x="1486" y="93"/>
                    <a:pt x="1235" y="1"/>
                    <a:pt x="990"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7" name="Google Shape;3463;p61">
              <a:extLst>
                <a:ext uri="{FF2B5EF4-FFF2-40B4-BE49-F238E27FC236}">
                  <a16:creationId xmlns:a16="http://schemas.microsoft.com/office/drawing/2014/main" id="{D274D4A7-AFD8-4228-AA05-5A8E48B7241F}"/>
                </a:ext>
              </a:extLst>
            </p:cNvPr>
            <p:cNvSpPr/>
            <p:nvPr/>
          </p:nvSpPr>
          <p:spPr>
            <a:xfrm>
              <a:off x="769425" y="2327125"/>
              <a:ext cx="52125" cy="49725"/>
            </a:xfrm>
            <a:custGeom>
              <a:avLst/>
              <a:gdLst/>
              <a:ahLst/>
              <a:cxnLst/>
              <a:rect l="l" t="t" r="r" b="b"/>
              <a:pathLst>
                <a:path w="2085" h="1989" extrusionOk="0">
                  <a:moveTo>
                    <a:pt x="1006" y="0"/>
                  </a:moveTo>
                  <a:cubicBezTo>
                    <a:pt x="492" y="0"/>
                    <a:pt x="1" y="395"/>
                    <a:pt x="1" y="992"/>
                  </a:cubicBezTo>
                  <a:cubicBezTo>
                    <a:pt x="1" y="1589"/>
                    <a:pt x="492" y="1989"/>
                    <a:pt x="1006" y="1989"/>
                  </a:cubicBezTo>
                  <a:cubicBezTo>
                    <a:pt x="1250" y="1989"/>
                    <a:pt x="1500" y="1898"/>
                    <a:pt x="1703" y="1694"/>
                  </a:cubicBezTo>
                  <a:cubicBezTo>
                    <a:pt x="2084" y="1313"/>
                    <a:pt x="2084" y="682"/>
                    <a:pt x="1703" y="289"/>
                  </a:cubicBezTo>
                  <a:cubicBezTo>
                    <a:pt x="1500" y="90"/>
                    <a:pt x="1250" y="0"/>
                    <a:pt x="1006"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8" name="Google Shape;3464;p61">
              <a:extLst>
                <a:ext uri="{FF2B5EF4-FFF2-40B4-BE49-F238E27FC236}">
                  <a16:creationId xmlns:a16="http://schemas.microsoft.com/office/drawing/2014/main" id="{FDB301C2-82DA-4583-AB15-ED4A8984CEF1}"/>
                </a:ext>
              </a:extLst>
            </p:cNvPr>
            <p:cNvSpPr/>
            <p:nvPr/>
          </p:nvSpPr>
          <p:spPr>
            <a:xfrm>
              <a:off x="842650" y="2400350"/>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79" name="Google Shape;3465;p61">
              <a:extLst>
                <a:ext uri="{FF2B5EF4-FFF2-40B4-BE49-F238E27FC236}">
                  <a16:creationId xmlns:a16="http://schemas.microsoft.com/office/drawing/2014/main" id="{12D7ADC9-2A5C-4942-A14C-E3490C403F9A}"/>
                </a:ext>
              </a:extLst>
            </p:cNvPr>
            <p:cNvSpPr/>
            <p:nvPr/>
          </p:nvSpPr>
          <p:spPr>
            <a:xfrm>
              <a:off x="915875" y="2473575"/>
              <a:ext cx="52125" cy="49600"/>
            </a:xfrm>
            <a:custGeom>
              <a:avLst/>
              <a:gdLst/>
              <a:ahLst/>
              <a:cxnLst/>
              <a:rect l="l" t="t" r="r" b="b"/>
              <a:pathLst>
                <a:path w="2085" h="1984" extrusionOk="0">
                  <a:moveTo>
                    <a:pt x="1002" y="0"/>
                  </a:moveTo>
                  <a:cubicBezTo>
                    <a:pt x="492" y="0"/>
                    <a:pt x="1" y="395"/>
                    <a:pt x="1" y="992"/>
                  </a:cubicBezTo>
                  <a:cubicBezTo>
                    <a:pt x="1" y="1589"/>
                    <a:pt x="492" y="1983"/>
                    <a:pt x="1002" y="1983"/>
                  </a:cubicBezTo>
                  <a:cubicBezTo>
                    <a:pt x="1245" y="1983"/>
                    <a:pt x="1492" y="1894"/>
                    <a:pt x="1691" y="1694"/>
                  </a:cubicBezTo>
                  <a:cubicBezTo>
                    <a:pt x="2084" y="1301"/>
                    <a:pt x="2084" y="670"/>
                    <a:pt x="1691" y="289"/>
                  </a:cubicBezTo>
                  <a:cubicBezTo>
                    <a:pt x="1492" y="89"/>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0" name="Google Shape;3466;p61">
              <a:extLst>
                <a:ext uri="{FF2B5EF4-FFF2-40B4-BE49-F238E27FC236}">
                  <a16:creationId xmlns:a16="http://schemas.microsoft.com/office/drawing/2014/main" id="{1A9EA53C-0F68-4434-A375-FA65B2DAD670}"/>
                </a:ext>
              </a:extLst>
            </p:cNvPr>
            <p:cNvSpPr/>
            <p:nvPr/>
          </p:nvSpPr>
          <p:spPr>
            <a:xfrm>
              <a:off x="989400" y="2546950"/>
              <a:ext cx="52100" cy="49750"/>
            </a:xfrm>
            <a:custGeom>
              <a:avLst/>
              <a:gdLst/>
              <a:ahLst/>
              <a:cxnLst/>
              <a:rect l="l" t="t" r="r" b="b"/>
              <a:pathLst>
                <a:path w="2084" h="1990" extrusionOk="0">
                  <a:moveTo>
                    <a:pt x="1002" y="1"/>
                  </a:moveTo>
                  <a:cubicBezTo>
                    <a:pt x="492" y="1"/>
                    <a:pt x="0" y="401"/>
                    <a:pt x="0" y="997"/>
                  </a:cubicBezTo>
                  <a:cubicBezTo>
                    <a:pt x="0" y="1594"/>
                    <a:pt x="492" y="1989"/>
                    <a:pt x="1002" y="1989"/>
                  </a:cubicBezTo>
                  <a:cubicBezTo>
                    <a:pt x="1245" y="1989"/>
                    <a:pt x="1491" y="1900"/>
                    <a:pt x="1691" y="1700"/>
                  </a:cubicBezTo>
                  <a:cubicBezTo>
                    <a:pt x="2084" y="1307"/>
                    <a:pt x="2084" y="676"/>
                    <a:pt x="1691" y="295"/>
                  </a:cubicBezTo>
                  <a:cubicBezTo>
                    <a:pt x="1491" y="91"/>
                    <a:pt x="1244"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1" name="Google Shape;3467;p61">
              <a:extLst>
                <a:ext uri="{FF2B5EF4-FFF2-40B4-BE49-F238E27FC236}">
                  <a16:creationId xmlns:a16="http://schemas.microsoft.com/office/drawing/2014/main" id="{0AAA1CE7-D41A-492D-AEFB-A41FA29E8496}"/>
                </a:ext>
              </a:extLst>
            </p:cNvPr>
            <p:cNvSpPr/>
            <p:nvPr/>
          </p:nvSpPr>
          <p:spPr>
            <a:xfrm>
              <a:off x="1062925" y="2620000"/>
              <a:ext cx="51800" cy="49625"/>
            </a:xfrm>
            <a:custGeom>
              <a:avLst/>
              <a:gdLst/>
              <a:ahLst/>
              <a:cxnLst/>
              <a:rect l="l" t="t" r="r" b="b"/>
              <a:pathLst>
                <a:path w="2072" h="1985" extrusionOk="0">
                  <a:moveTo>
                    <a:pt x="997" y="1"/>
                  </a:moveTo>
                  <a:cubicBezTo>
                    <a:pt x="487" y="1"/>
                    <a:pt x="0" y="396"/>
                    <a:pt x="0" y="993"/>
                  </a:cubicBezTo>
                  <a:cubicBezTo>
                    <a:pt x="0" y="1589"/>
                    <a:pt x="487" y="1984"/>
                    <a:pt x="997" y="1984"/>
                  </a:cubicBezTo>
                  <a:cubicBezTo>
                    <a:pt x="1239" y="1984"/>
                    <a:pt x="1487" y="1895"/>
                    <a:pt x="1691" y="1695"/>
                  </a:cubicBezTo>
                  <a:cubicBezTo>
                    <a:pt x="2072" y="1314"/>
                    <a:pt x="2072" y="683"/>
                    <a:pt x="1691" y="290"/>
                  </a:cubicBezTo>
                  <a:cubicBezTo>
                    <a:pt x="1487" y="90"/>
                    <a:pt x="1239" y="1"/>
                    <a:pt x="997"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2" name="Google Shape;3468;p61">
              <a:extLst>
                <a:ext uri="{FF2B5EF4-FFF2-40B4-BE49-F238E27FC236}">
                  <a16:creationId xmlns:a16="http://schemas.microsoft.com/office/drawing/2014/main" id="{3AE32FBF-6E43-4710-AD71-F3304451E18B}"/>
                </a:ext>
              </a:extLst>
            </p:cNvPr>
            <p:cNvSpPr/>
            <p:nvPr/>
          </p:nvSpPr>
          <p:spPr>
            <a:xfrm>
              <a:off x="549750" y="2253600"/>
              <a:ext cx="52125" cy="49600"/>
            </a:xfrm>
            <a:custGeom>
              <a:avLst/>
              <a:gdLst/>
              <a:ahLst/>
              <a:cxnLst/>
              <a:rect l="l" t="t" r="r" b="b"/>
              <a:pathLst>
                <a:path w="2085" h="1984" extrusionOk="0">
                  <a:moveTo>
                    <a:pt x="1002" y="0"/>
                  </a:moveTo>
                  <a:cubicBezTo>
                    <a:pt x="493" y="0"/>
                    <a:pt x="1" y="395"/>
                    <a:pt x="1" y="992"/>
                  </a:cubicBezTo>
                  <a:cubicBezTo>
                    <a:pt x="1" y="1589"/>
                    <a:pt x="493" y="1984"/>
                    <a:pt x="1002" y="1984"/>
                  </a:cubicBezTo>
                  <a:cubicBezTo>
                    <a:pt x="1245" y="1984"/>
                    <a:pt x="1492" y="1894"/>
                    <a:pt x="1692" y="1694"/>
                  </a:cubicBezTo>
                  <a:cubicBezTo>
                    <a:pt x="2084" y="1302"/>
                    <a:pt x="2084" y="682"/>
                    <a:pt x="1692"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3" name="Google Shape;3469;p61">
              <a:extLst>
                <a:ext uri="{FF2B5EF4-FFF2-40B4-BE49-F238E27FC236}">
                  <a16:creationId xmlns:a16="http://schemas.microsoft.com/office/drawing/2014/main" id="{E9D47E16-683A-481E-89DD-A313B66202FF}"/>
                </a:ext>
              </a:extLst>
            </p:cNvPr>
            <p:cNvSpPr/>
            <p:nvPr/>
          </p:nvSpPr>
          <p:spPr>
            <a:xfrm>
              <a:off x="623275" y="2327125"/>
              <a:ext cx="52125" cy="49600"/>
            </a:xfrm>
            <a:custGeom>
              <a:avLst/>
              <a:gdLst/>
              <a:ahLst/>
              <a:cxnLst/>
              <a:rect l="l" t="t" r="r" b="b"/>
              <a:pathLst>
                <a:path w="2085" h="1984" extrusionOk="0">
                  <a:moveTo>
                    <a:pt x="1002" y="0"/>
                  </a:moveTo>
                  <a:cubicBezTo>
                    <a:pt x="493" y="0"/>
                    <a:pt x="1" y="395"/>
                    <a:pt x="1" y="992"/>
                  </a:cubicBezTo>
                  <a:cubicBezTo>
                    <a:pt x="1" y="1589"/>
                    <a:pt x="493" y="1983"/>
                    <a:pt x="1002" y="1983"/>
                  </a:cubicBezTo>
                  <a:cubicBezTo>
                    <a:pt x="1245" y="1983"/>
                    <a:pt x="1492" y="1894"/>
                    <a:pt x="1691" y="1694"/>
                  </a:cubicBezTo>
                  <a:cubicBezTo>
                    <a:pt x="2084" y="1313"/>
                    <a:pt x="2084" y="682"/>
                    <a:pt x="1691" y="289"/>
                  </a:cubicBezTo>
                  <a:cubicBezTo>
                    <a:pt x="1492" y="90"/>
                    <a:pt x="1245" y="0"/>
                    <a:pt x="1002"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4" name="Google Shape;3470;p61">
              <a:extLst>
                <a:ext uri="{FF2B5EF4-FFF2-40B4-BE49-F238E27FC236}">
                  <a16:creationId xmlns:a16="http://schemas.microsoft.com/office/drawing/2014/main" id="{18A490B2-4CF9-4639-9B81-F098197392B2}"/>
                </a:ext>
              </a:extLst>
            </p:cNvPr>
            <p:cNvSpPr/>
            <p:nvPr/>
          </p:nvSpPr>
          <p:spPr>
            <a:xfrm>
              <a:off x="696500" y="2400350"/>
              <a:ext cx="51825" cy="49600"/>
            </a:xfrm>
            <a:custGeom>
              <a:avLst/>
              <a:gdLst/>
              <a:ahLst/>
              <a:cxnLst/>
              <a:rect l="l" t="t" r="r" b="b"/>
              <a:pathLst>
                <a:path w="2073" h="1984" extrusionOk="0">
                  <a:moveTo>
                    <a:pt x="997" y="0"/>
                  </a:moveTo>
                  <a:cubicBezTo>
                    <a:pt x="487" y="0"/>
                    <a:pt x="1" y="395"/>
                    <a:pt x="1" y="992"/>
                  </a:cubicBezTo>
                  <a:cubicBezTo>
                    <a:pt x="1" y="1589"/>
                    <a:pt x="487" y="1983"/>
                    <a:pt x="997" y="1983"/>
                  </a:cubicBezTo>
                  <a:cubicBezTo>
                    <a:pt x="1240" y="1983"/>
                    <a:pt x="1488" y="1894"/>
                    <a:pt x="1691" y="1694"/>
                  </a:cubicBezTo>
                  <a:cubicBezTo>
                    <a:pt x="2072" y="1301"/>
                    <a:pt x="2072" y="682"/>
                    <a:pt x="1691" y="289"/>
                  </a:cubicBezTo>
                  <a:cubicBezTo>
                    <a:pt x="1488" y="90"/>
                    <a:pt x="1240" y="0"/>
                    <a:pt x="997"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5" name="Google Shape;3471;p61">
              <a:extLst>
                <a:ext uri="{FF2B5EF4-FFF2-40B4-BE49-F238E27FC236}">
                  <a16:creationId xmlns:a16="http://schemas.microsoft.com/office/drawing/2014/main" id="{82ADCAC3-9FA9-4BF6-A00E-43B7276FAADD}"/>
                </a:ext>
              </a:extLst>
            </p:cNvPr>
            <p:cNvSpPr/>
            <p:nvPr/>
          </p:nvSpPr>
          <p:spPr>
            <a:xfrm>
              <a:off x="769425" y="2473375"/>
              <a:ext cx="52125" cy="49800"/>
            </a:xfrm>
            <a:custGeom>
              <a:avLst/>
              <a:gdLst/>
              <a:ahLst/>
              <a:cxnLst/>
              <a:rect l="l" t="t" r="r" b="b"/>
              <a:pathLst>
                <a:path w="2085" h="1992" extrusionOk="0">
                  <a:moveTo>
                    <a:pt x="1000" y="0"/>
                  </a:moveTo>
                  <a:cubicBezTo>
                    <a:pt x="489" y="0"/>
                    <a:pt x="1" y="397"/>
                    <a:pt x="1" y="1000"/>
                  </a:cubicBezTo>
                  <a:cubicBezTo>
                    <a:pt x="1" y="1597"/>
                    <a:pt x="492" y="1991"/>
                    <a:pt x="1006" y="1991"/>
                  </a:cubicBezTo>
                  <a:cubicBezTo>
                    <a:pt x="1250" y="1991"/>
                    <a:pt x="1500" y="1902"/>
                    <a:pt x="1703" y="1702"/>
                  </a:cubicBezTo>
                  <a:cubicBezTo>
                    <a:pt x="2084" y="1309"/>
                    <a:pt x="2084" y="678"/>
                    <a:pt x="1703" y="297"/>
                  </a:cubicBezTo>
                  <a:cubicBezTo>
                    <a:pt x="1498" y="92"/>
                    <a:pt x="1247" y="0"/>
                    <a:pt x="100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6" name="Google Shape;3472;p61">
              <a:extLst>
                <a:ext uri="{FF2B5EF4-FFF2-40B4-BE49-F238E27FC236}">
                  <a16:creationId xmlns:a16="http://schemas.microsoft.com/office/drawing/2014/main" id="{6F4329A5-3D22-4069-8DF5-9F7F7D3E9B4B}"/>
                </a:ext>
              </a:extLst>
            </p:cNvPr>
            <p:cNvSpPr/>
            <p:nvPr/>
          </p:nvSpPr>
          <p:spPr>
            <a:xfrm>
              <a:off x="842650" y="2546575"/>
              <a:ext cx="52125" cy="49725"/>
            </a:xfrm>
            <a:custGeom>
              <a:avLst/>
              <a:gdLst/>
              <a:ahLst/>
              <a:cxnLst/>
              <a:rect l="l" t="t" r="r" b="b"/>
              <a:pathLst>
                <a:path w="2085" h="1989" extrusionOk="0">
                  <a:moveTo>
                    <a:pt x="995" y="1"/>
                  </a:moveTo>
                  <a:cubicBezTo>
                    <a:pt x="488" y="1"/>
                    <a:pt x="1" y="395"/>
                    <a:pt x="1" y="989"/>
                  </a:cubicBezTo>
                  <a:cubicBezTo>
                    <a:pt x="1" y="1591"/>
                    <a:pt x="489" y="1988"/>
                    <a:pt x="997" y="1988"/>
                  </a:cubicBezTo>
                  <a:cubicBezTo>
                    <a:pt x="1241" y="1988"/>
                    <a:pt x="1490" y="1896"/>
                    <a:pt x="1691" y="1691"/>
                  </a:cubicBezTo>
                  <a:cubicBezTo>
                    <a:pt x="2084" y="1310"/>
                    <a:pt x="2084" y="679"/>
                    <a:pt x="1691" y="298"/>
                  </a:cubicBezTo>
                  <a:cubicBezTo>
                    <a:pt x="1490" y="93"/>
                    <a:pt x="1240" y="1"/>
                    <a:pt x="995"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7" name="Google Shape;3473;p61">
              <a:extLst>
                <a:ext uri="{FF2B5EF4-FFF2-40B4-BE49-F238E27FC236}">
                  <a16:creationId xmlns:a16="http://schemas.microsoft.com/office/drawing/2014/main" id="{C5F27D4C-E099-4679-BEBB-30ACD901F4C5}"/>
                </a:ext>
              </a:extLst>
            </p:cNvPr>
            <p:cNvSpPr/>
            <p:nvPr/>
          </p:nvSpPr>
          <p:spPr>
            <a:xfrm>
              <a:off x="916175" y="2620000"/>
              <a:ext cx="52125" cy="49750"/>
            </a:xfrm>
            <a:custGeom>
              <a:avLst/>
              <a:gdLst/>
              <a:ahLst/>
              <a:cxnLst/>
              <a:rect l="l" t="t" r="r" b="b"/>
              <a:pathLst>
                <a:path w="2085" h="1990" extrusionOk="0">
                  <a:moveTo>
                    <a:pt x="1006" y="1"/>
                  </a:moveTo>
                  <a:cubicBezTo>
                    <a:pt x="492" y="1"/>
                    <a:pt x="0" y="396"/>
                    <a:pt x="0" y="993"/>
                  </a:cubicBezTo>
                  <a:cubicBezTo>
                    <a:pt x="0" y="1589"/>
                    <a:pt x="492" y="1989"/>
                    <a:pt x="1005" y="1989"/>
                  </a:cubicBezTo>
                  <a:cubicBezTo>
                    <a:pt x="1250" y="1989"/>
                    <a:pt x="1499" y="1899"/>
                    <a:pt x="1703" y="1695"/>
                  </a:cubicBezTo>
                  <a:cubicBezTo>
                    <a:pt x="2084" y="1314"/>
                    <a:pt x="2084" y="683"/>
                    <a:pt x="1703" y="290"/>
                  </a:cubicBezTo>
                  <a:cubicBezTo>
                    <a:pt x="1500" y="90"/>
                    <a:pt x="1250" y="1"/>
                    <a:pt x="1006"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288" name="Google Shape;3474;p61">
              <a:extLst>
                <a:ext uri="{FF2B5EF4-FFF2-40B4-BE49-F238E27FC236}">
                  <a16:creationId xmlns:a16="http://schemas.microsoft.com/office/drawing/2014/main" id="{3D98C17B-4543-43DC-BB15-C6312BFA87C0}"/>
                </a:ext>
              </a:extLst>
            </p:cNvPr>
            <p:cNvSpPr/>
            <p:nvPr/>
          </p:nvSpPr>
          <p:spPr>
            <a:xfrm>
              <a:off x="989400" y="2693225"/>
              <a:ext cx="52100" cy="49750"/>
            </a:xfrm>
            <a:custGeom>
              <a:avLst/>
              <a:gdLst/>
              <a:ahLst/>
              <a:cxnLst/>
              <a:rect l="l" t="t" r="r" b="b"/>
              <a:pathLst>
                <a:path w="2084" h="1990" extrusionOk="0">
                  <a:moveTo>
                    <a:pt x="1002" y="1"/>
                  </a:moveTo>
                  <a:cubicBezTo>
                    <a:pt x="492" y="1"/>
                    <a:pt x="0" y="396"/>
                    <a:pt x="0" y="992"/>
                  </a:cubicBezTo>
                  <a:cubicBezTo>
                    <a:pt x="0" y="1589"/>
                    <a:pt x="492" y="1989"/>
                    <a:pt x="1002" y="1989"/>
                  </a:cubicBezTo>
                  <a:cubicBezTo>
                    <a:pt x="1244" y="1989"/>
                    <a:pt x="1491" y="1899"/>
                    <a:pt x="1691" y="1695"/>
                  </a:cubicBezTo>
                  <a:cubicBezTo>
                    <a:pt x="2084" y="1314"/>
                    <a:pt x="2084" y="683"/>
                    <a:pt x="1691" y="290"/>
                  </a:cubicBezTo>
                  <a:cubicBezTo>
                    <a:pt x="1491" y="90"/>
                    <a:pt x="1245" y="1"/>
                    <a:pt x="100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94" name="Text Placeholder 293">
            <a:extLst>
              <a:ext uri="{FF2B5EF4-FFF2-40B4-BE49-F238E27FC236}">
                <a16:creationId xmlns:a16="http://schemas.microsoft.com/office/drawing/2014/main" id="{4C80A49A-F3B7-4C22-AAB0-4FFB378E806B}"/>
              </a:ext>
            </a:extLst>
          </p:cNvPr>
          <p:cNvSpPr>
            <a:spLocks noGrp="1"/>
          </p:cNvSpPr>
          <p:nvPr>
            <p:ph type="body" sz="quarter" idx="10" hasCustomPrompt="1"/>
          </p:nvPr>
        </p:nvSpPr>
        <p:spPr>
          <a:xfrm>
            <a:off x="401452" y="234951"/>
            <a:ext cx="7859713" cy="683516"/>
          </a:xfrm>
          <a:prstGeom prst="rect">
            <a:avLst/>
          </a:prstGeom>
        </p:spPr>
        <p:txBody>
          <a:bodyPr anchor="ctr"/>
          <a:lstStyle>
            <a:lvl1pPr marL="0" indent="0">
              <a:buNone/>
              <a:defRPr sz="3600" b="1">
                <a:solidFill>
                  <a:schemeClr val="tx1">
                    <a:lumMod val="85000"/>
                    <a:lumOff val="15000"/>
                  </a:schemeClr>
                </a:solidFill>
                <a:latin typeface="Arial" panose="020B0604020202020204" pitchFamily="34" charset="0"/>
                <a:cs typeface="Arial" panose="020B0604020202020204" pitchFamily="34" charset="0"/>
              </a:defRPr>
            </a:lvl1pPr>
          </a:lstStyle>
          <a:p>
            <a:pPr lvl="0"/>
            <a:r>
              <a:rPr lang="en-US"/>
              <a:t>Your Page Title Goes Here</a:t>
            </a:r>
          </a:p>
        </p:txBody>
      </p:sp>
      <p:pic>
        <p:nvPicPr>
          <p:cNvPr id="344" name="Picture 343"/>
          <p:cNvPicPr/>
          <p:nvPr userDrawn="1"/>
        </p:nvPicPr>
        <p:blipFill>
          <a:blip r:embed="rId2" cstate="print">
            <a:extLst>
              <a:ext uri="{28A0092B-C50C-407E-A947-70E740481C1C}">
                <a14:useLocalDpi xmlns:a14="http://schemas.microsoft.com/office/drawing/2010/main" val="0"/>
              </a:ext>
            </a:extLst>
          </a:blip>
          <a:stretch>
            <a:fillRect/>
          </a:stretch>
        </p:blipFill>
        <p:spPr>
          <a:xfrm>
            <a:off x="11317394" y="77403"/>
            <a:ext cx="766656" cy="1206922"/>
          </a:xfrm>
          <a:prstGeom prst="rect">
            <a:avLst/>
          </a:prstGeom>
        </p:spPr>
      </p:pic>
    </p:spTree>
    <p:extLst>
      <p:ext uri="{BB962C8B-B14F-4D97-AF65-F5344CB8AC3E}">
        <p14:creationId xmlns:p14="http://schemas.microsoft.com/office/powerpoint/2010/main" val="220634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grpSp>
        <p:nvGrpSpPr>
          <p:cNvPr id="4" name="Group 3">
            <a:extLst>
              <a:ext uri="{FF2B5EF4-FFF2-40B4-BE49-F238E27FC236}">
                <a16:creationId xmlns:a16="http://schemas.microsoft.com/office/drawing/2014/main" id="{82CDE0B5-1913-A4D1-11B3-2111E5C6ABFF}"/>
              </a:ext>
            </a:extLst>
          </p:cNvPr>
          <p:cNvGrpSpPr/>
          <p:nvPr userDrawn="1"/>
        </p:nvGrpSpPr>
        <p:grpSpPr>
          <a:xfrm>
            <a:off x="9377744" y="5660136"/>
            <a:ext cx="2726082" cy="1118910"/>
            <a:chOff x="9377744" y="5660136"/>
            <a:chExt cx="2726082" cy="1118910"/>
          </a:xfrm>
        </p:grpSpPr>
        <p:pic>
          <p:nvPicPr>
            <p:cNvPr id="5" name="Picture 4">
              <a:extLst>
                <a:ext uri="{FF2B5EF4-FFF2-40B4-BE49-F238E27FC236}">
                  <a16:creationId xmlns:a16="http://schemas.microsoft.com/office/drawing/2014/main" id="{C2043BDA-4F22-691E-8B59-BDE8F7274A73}"/>
                </a:ext>
              </a:extLst>
            </p:cNvPr>
            <p:cNvPicPr/>
            <p:nvPr/>
          </p:nvPicPr>
          <p:blipFill>
            <a:blip r:embed="rId2"/>
            <a:stretch>
              <a:fillRect/>
            </a:stretch>
          </p:blipFill>
          <p:spPr>
            <a:xfrm>
              <a:off x="10109632" y="5660136"/>
              <a:ext cx="1994194" cy="1118910"/>
            </a:xfrm>
            <a:prstGeom prst="rect">
              <a:avLst/>
            </a:prstGeom>
          </p:spPr>
        </p:pic>
        <p:pic>
          <p:nvPicPr>
            <p:cNvPr id="6" name="Picture 5">
              <a:extLst>
                <a:ext uri="{FF2B5EF4-FFF2-40B4-BE49-F238E27FC236}">
                  <a16:creationId xmlns:a16="http://schemas.microsoft.com/office/drawing/2014/main" id="{B1295B25-3F4D-6F14-A913-B1C5E56EAB45}"/>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GB"/>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7AEEAB4-76DD-E4BB-E62D-6122C545B655}"/>
              </a:ext>
            </a:extLst>
          </p:cNvPr>
          <p:cNvGrpSpPr/>
          <p:nvPr userDrawn="1"/>
        </p:nvGrpSpPr>
        <p:grpSpPr>
          <a:xfrm>
            <a:off x="9377744" y="5660136"/>
            <a:ext cx="2726082" cy="1118910"/>
            <a:chOff x="9377744" y="5660136"/>
            <a:chExt cx="2726082" cy="1118910"/>
          </a:xfrm>
        </p:grpSpPr>
        <p:pic>
          <p:nvPicPr>
            <p:cNvPr id="3" name="Picture 2">
              <a:extLst>
                <a:ext uri="{FF2B5EF4-FFF2-40B4-BE49-F238E27FC236}">
                  <a16:creationId xmlns:a16="http://schemas.microsoft.com/office/drawing/2014/main" id="{DAC22E18-6610-D9A1-722C-7B67DD88B20C}"/>
                </a:ext>
              </a:extLst>
            </p:cNvPr>
            <p:cNvPicPr/>
            <p:nvPr/>
          </p:nvPicPr>
          <p:blipFill>
            <a:blip r:embed="rId2"/>
            <a:stretch>
              <a:fillRect/>
            </a:stretch>
          </p:blipFill>
          <p:spPr>
            <a:xfrm>
              <a:off x="10109632" y="5660136"/>
              <a:ext cx="1994194" cy="1118910"/>
            </a:xfrm>
            <a:prstGeom prst="rect">
              <a:avLst/>
            </a:prstGeom>
          </p:spPr>
        </p:pic>
        <p:pic>
          <p:nvPicPr>
            <p:cNvPr id="4" name="Picture 3">
              <a:extLst>
                <a:ext uri="{FF2B5EF4-FFF2-40B4-BE49-F238E27FC236}">
                  <a16:creationId xmlns:a16="http://schemas.microsoft.com/office/drawing/2014/main" id="{0B6AD1A5-5270-DEEF-BC8F-DB63021F12ED}"/>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GB"/>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grpSp>
        <p:nvGrpSpPr>
          <p:cNvPr id="2" name="Group 1">
            <a:extLst>
              <a:ext uri="{FF2B5EF4-FFF2-40B4-BE49-F238E27FC236}">
                <a16:creationId xmlns:a16="http://schemas.microsoft.com/office/drawing/2014/main" id="{D6EA742F-B8AE-6E34-D504-54CA5D99B185}"/>
              </a:ext>
            </a:extLst>
          </p:cNvPr>
          <p:cNvGrpSpPr/>
          <p:nvPr userDrawn="1"/>
        </p:nvGrpSpPr>
        <p:grpSpPr>
          <a:xfrm>
            <a:off x="9377744" y="5660136"/>
            <a:ext cx="2726082" cy="1118910"/>
            <a:chOff x="9377744" y="5660136"/>
            <a:chExt cx="2726082" cy="1118910"/>
          </a:xfrm>
        </p:grpSpPr>
        <p:pic>
          <p:nvPicPr>
            <p:cNvPr id="3" name="Picture 2">
              <a:extLst>
                <a:ext uri="{FF2B5EF4-FFF2-40B4-BE49-F238E27FC236}">
                  <a16:creationId xmlns:a16="http://schemas.microsoft.com/office/drawing/2014/main" id="{39B91312-7AED-2DE3-8796-0C1557A454AF}"/>
                </a:ext>
              </a:extLst>
            </p:cNvPr>
            <p:cNvPicPr/>
            <p:nvPr/>
          </p:nvPicPr>
          <p:blipFill>
            <a:blip r:embed="rId2"/>
            <a:stretch>
              <a:fillRect/>
            </a:stretch>
          </p:blipFill>
          <p:spPr>
            <a:xfrm>
              <a:off x="10109632" y="5660136"/>
              <a:ext cx="1994194" cy="1118910"/>
            </a:xfrm>
            <a:prstGeom prst="rect">
              <a:avLst/>
            </a:prstGeom>
          </p:spPr>
        </p:pic>
        <p:pic>
          <p:nvPicPr>
            <p:cNvPr id="4" name="Picture 3">
              <a:extLst>
                <a:ext uri="{FF2B5EF4-FFF2-40B4-BE49-F238E27FC236}">
                  <a16:creationId xmlns:a16="http://schemas.microsoft.com/office/drawing/2014/main" id="{215330CD-7D59-E2C3-FC6D-247A4FE5B697}"/>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grpSp>
        <p:nvGrpSpPr>
          <p:cNvPr id="4" name="Group 3">
            <a:extLst>
              <a:ext uri="{FF2B5EF4-FFF2-40B4-BE49-F238E27FC236}">
                <a16:creationId xmlns:a16="http://schemas.microsoft.com/office/drawing/2014/main" id="{475BE492-60B3-6469-A6DF-AB3B67B5401F}"/>
              </a:ext>
            </a:extLst>
          </p:cNvPr>
          <p:cNvGrpSpPr/>
          <p:nvPr userDrawn="1"/>
        </p:nvGrpSpPr>
        <p:grpSpPr>
          <a:xfrm>
            <a:off x="9377744" y="5660136"/>
            <a:ext cx="2726082" cy="1118910"/>
            <a:chOff x="9377744" y="5660136"/>
            <a:chExt cx="2726082" cy="1118910"/>
          </a:xfrm>
        </p:grpSpPr>
        <p:pic>
          <p:nvPicPr>
            <p:cNvPr id="5" name="Picture 4">
              <a:extLst>
                <a:ext uri="{FF2B5EF4-FFF2-40B4-BE49-F238E27FC236}">
                  <a16:creationId xmlns:a16="http://schemas.microsoft.com/office/drawing/2014/main" id="{2DC6C518-1A49-2938-0F7D-96753BA6586F}"/>
                </a:ext>
              </a:extLst>
            </p:cNvPr>
            <p:cNvPicPr/>
            <p:nvPr/>
          </p:nvPicPr>
          <p:blipFill>
            <a:blip r:embed="rId2"/>
            <a:stretch>
              <a:fillRect/>
            </a:stretch>
          </p:blipFill>
          <p:spPr>
            <a:xfrm>
              <a:off x="10109632" y="5660136"/>
              <a:ext cx="1994194" cy="1118910"/>
            </a:xfrm>
            <a:prstGeom prst="rect">
              <a:avLst/>
            </a:prstGeom>
          </p:spPr>
        </p:pic>
        <p:pic>
          <p:nvPicPr>
            <p:cNvPr id="6" name="Picture 5">
              <a:extLst>
                <a:ext uri="{FF2B5EF4-FFF2-40B4-BE49-F238E27FC236}">
                  <a16:creationId xmlns:a16="http://schemas.microsoft.com/office/drawing/2014/main" id="{D7230268-3DC1-A2D5-A4AB-DA4320608E30}"/>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grpSp>
        <p:nvGrpSpPr>
          <p:cNvPr id="2" name="Group 1">
            <a:extLst>
              <a:ext uri="{FF2B5EF4-FFF2-40B4-BE49-F238E27FC236}">
                <a16:creationId xmlns:a16="http://schemas.microsoft.com/office/drawing/2014/main" id="{AE30A000-3597-1E4B-406F-48508434AA7D}"/>
              </a:ext>
            </a:extLst>
          </p:cNvPr>
          <p:cNvGrpSpPr/>
          <p:nvPr userDrawn="1"/>
        </p:nvGrpSpPr>
        <p:grpSpPr>
          <a:xfrm>
            <a:off x="9377744" y="5660136"/>
            <a:ext cx="2726082" cy="1118910"/>
            <a:chOff x="9377744" y="5660136"/>
            <a:chExt cx="2726082" cy="1118910"/>
          </a:xfrm>
        </p:grpSpPr>
        <p:pic>
          <p:nvPicPr>
            <p:cNvPr id="3" name="Picture 2">
              <a:extLst>
                <a:ext uri="{FF2B5EF4-FFF2-40B4-BE49-F238E27FC236}">
                  <a16:creationId xmlns:a16="http://schemas.microsoft.com/office/drawing/2014/main" id="{9D070A4A-4C15-081B-FC43-F881108BC7AE}"/>
                </a:ext>
              </a:extLst>
            </p:cNvPr>
            <p:cNvPicPr/>
            <p:nvPr/>
          </p:nvPicPr>
          <p:blipFill>
            <a:blip r:embed="rId2"/>
            <a:stretch>
              <a:fillRect/>
            </a:stretch>
          </p:blipFill>
          <p:spPr>
            <a:xfrm>
              <a:off x="10109632" y="5660136"/>
              <a:ext cx="1994194" cy="1118910"/>
            </a:xfrm>
            <a:prstGeom prst="rect">
              <a:avLst/>
            </a:prstGeom>
          </p:spPr>
        </p:pic>
        <p:pic>
          <p:nvPicPr>
            <p:cNvPr id="4" name="Picture 3">
              <a:extLst>
                <a:ext uri="{FF2B5EF4-FFF2-40B4-BE49-F238E27FC236}">
                  <a16:creationId xmlns:a16="http://schemas.microsoft.com/office/drawing/2014/main" id="{5AF75FD6-1176-9BE5-686D-5D3721469658}"/>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grpSp>
        <p:nvGrpSpPr>
          <p:cNvPr id="4" name="Group 3">
            <a:extLst>
              <a:ext uri="{FF2B5EF4-FFF2-40B4-BE49-F238E27FC236}">
                <a16:creationId xmlns:a16="http://schemas.microsoft.com/office/drawing/2014/main" id="{16C739D8-24ED-656B-6ABC-4D4A4D0C12B4}"/>
              </a:ext>
            </a:extLst>
          </p:cNvPr>
          <p:cNvGrpSpPr/>
          <p:nvPr userDrawn="1"/>
        </p:nvGrpSpPr>
        <p:grpSpPr>
          <a:xfrm>
            <a:off x="9377744" y="5660136"/>
            <a:ext cx="2726082" cy="1118910"/>
            <a:chOff x="9377744" y="5660136"/>
            <a:chExt cx="2726082" cy="1118910"/>
          </a:xfrm>
        </p:grpSpPr>
        <p:pic>
          <p:nvPicPr>
            <p:cNvPr id="8" name="Picture 7">
              <a:extLst>
                <a:ext uri="{FF2B5EF4-FFF2-40B4-BE49-F238E27FC236}">
                  <a16:creationId xmlns:a16="http://schemas.microsoft.com/office/drawing/2014/main" id="{3FBF8EE7-5B16-EA29-149C-D77C83A9CECE}"/>
                </a:ext>
              </a:extLst>
            </p:cNvPr>
            <p:cNvPicPr/>
            <p:nvPr/>
          </p:nvPicPr>
          <p:blipFill>
            <a:blip r:embed="rId2"/>
            <a:stretch>
              <a:fillRect/>
            </a:stretch>
          </p:blipFill>
          <p:spPr>
            <a:xfrm>
              <a:off x="10109632" y="5660136"/>
              <a:ext cx="1994194" cy="1118910"/>
            </a:xfrm>
            <a:prstGeom prst="rect">
              <a:avLst/>
            </a:prstGeom>
          </p:spPr>
        </p:pic>
        <p:pic>
          <p:nvPicPr>
            <p:cNvPr id="9" name="Picture 8">
              <a:extLst>
                <a:ext uri="{FF2B5EF4-FFF2-40B4-BE49-F238E27FC236}">
                  <a16:creationId xmlns:a16="http://schemas.microsoft.com/office/drawing/2014/main" id="{3EDD9169-2432-F89D-3D35-5F97BCD83C50}"/>
                </a:ext>
              </a:extLst>
            </p:cNvPr>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GB"/>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grpSp>
        <p:nvGrpSpPr>
          <p:cNvPr id="7" name="Group 6">
            <a:extLst>
              <a:ext uri="{FF2B5EF4-FFF2-40B4-BE49-F238E27FC236}">
                <a16:creationId xmlns:a16="http://schemas.microsoft.com/office/drawing/2014/main" id="{A6B93643-3013-6C56-8689-B44C3EC3A774}"/>
              </a:ext>
            </a:extLst>
          </p:cNvPr>
          <p:cNvGrpSpPr/>
          <p:nvPr userDrawn="1"/>
        </p:nvGrpSpPr>
        <p:grpSpPr>
          <a:xfrm>
            <a:off x="9377744" y="5660136"/>
            <a:ext cx="2726082" cy="1118910"/>
            <a:chOff x="9377744" y="5660136"/>
            <a:chExt cx="2726082" cy="1118910"/>
          </a:xfrm>
        </p:grpSpPr>
        <p:pic>
          <p:nvPicPr>
            <p:cNvPr id="8" name="Picture 7">
              <a:extLst>
                <a:ext uri="{FF2B5EF4-FFF2-40B4-BE49-F238E27FC236}">
                  <a16:creationId xmlns:a16="http://schemas.microsoft.com/office/drawing/2014/main" id="{F0D48B40-A7A0-A74B-8EB6-743AC7A374A2}"/>
                </a:ext>
              </a:extLst>
            </p:cNvPr>
            <p:cNvPicPr/>
            <p:nvPr/>
          </p:nvPicPr>
          <p:blipFill>
            <a:blip r:embed="rId17"/>
            <a:stretch>
              <a:fillRect/>
            </a:stretch>
          </p:blipFill>
          <p:spPr>
            <a:xfrm>
              <a:off x="10109632" y="5660136"/>
              <a:ext cx="1994194" cy="1118910"/>
            </a:xfrm>
            <a:prstGeom prst="rect">
              <a:avLst/>
            </a:prstGeom>
          </p:spPr>
        </p:pic>
        <p:pic>
          <p:nvPicPr>
            <p:cNvPr id="9" name="Picture 8">
              <a:extLst>
                <a:ext uri="{FF2B5EF4-FFF2-40B4-BE49-F238E27FC236}">
                  <a16:creationId xmlns:a16="http://schemas.microsoft.com/office/drawing/2014/main" id="{9E233D7E-5F02-CB92-8967-2E83E1CB4A75}"/>
                </a:ext>
              </a:extLst>
            </p:cNvPr>
            <p:cNvPicPr/>
            <p:nvPr/>
          </p:nvPicPr>
          <p:blipFill>
            <a:blip r:embed="rId18"/>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 id="2147483695" r:id="rId14"/>
    <p:sldLayoutId id="2147483696"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vantagemarkets.com/en-za/academy/xauusd-risk-management-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youtube.com/watch?v=XEdNGbnvzR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hyperlink" Target="https://www.salto-youth.net/tools/toolbox/tool/report-of-mental-health-among-children.5865/"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https://content.govdelivery.com/attachments/fancy_images/UKNCC_INTERNAL/2026/07/14049406/7019253/attendance-update_crop.png" TargetMode="Externa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hyperlink" Target="https://www.nottinghamcity.gov.uk/ncscp" TargetMode="External"/><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hyperlink" Target="https://www.achievewell.co.uk/about/" TargetMode="External"/><Relationship Id="rId5" Type="http://schemas.openxmlformats.org/officeDocument/2006/relationships/hyperlink" Target="https://www.nottinghamcity.gov.uk/earlyyears/" TargetMode="External"/><Relationship Id="rId4" Type="http://schemas.openxmlformats.org/officeDocument/2006/relationships/hyperlink" Target="https://www.nottinghamschools.org.uk/leadership-management/safeguarding/"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hyperlink" Target="https://www.nottinghamcity.gov.uk/information-for-residents/children-and-families/safeguarding/safeguarding-children-partnership/safeguarding-children-training/"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thebluediamondgallery.com/legal/legislation.html" TargetMode="External"/><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690511"/>
            <a:ext cx="5185821" cy="5253089"/>
          </a:xfrm>
        </p:spPr>
        <p:txBody>
          <a:bodyPr/>
          <a:lstStyle/>
          <a:p>
            <a:r>
              <a:rPr lang="en-US" dirty="0"/>
              <a:t>KCSIE Update</a:t>
            </a:r>
            <a:br>
              <a:rPr lang="en-US" dirty="0"/>
            </a:br>
            <a:r>
              <a:rPr lang="en-US" dirty="0"/>
              <a:t>Sept 2026</a:t>
            </a:r>
          </a:p>
        </p:txBody>
      </p:sp>
      <p:grpSp>
        <p:nvGrpSpPr>
          <p:cNvPr id="3" name="Group 2">
            <a:extLst>
              <a:ext uri="{FF2B5EF4-FFF2-40B4-BE49-F238E27FC236}">
                <a16:creationId xmlns:a16="http://schemas.microsoft.com/office/drawing/2014/main" id="{A55536B5-B21A-079C-4E3B-8D1FF6E39CAD}"/>
              </a:ext>
            </a:extLst>
          </p:cNvPr>
          <p:cNvGrpSpPr>
            <a:grpSpLocks noGrp="1" noUngrp="1" noRot="1" noMove="1" noResize="1"/>
          </p:cNvGrpSpPr>
          <p:nvPr/>
        </p:nvGrpSpPr>
        <p:grpSpPr>
          <a:xfrm>
            <a:off x="9377744" y="5660136"/>
            <a:ext cx="2726082" cy="1118910"/>
            <a:chOff x="9377744" y="5660136"/>
            <a:chExt cx="2726082" cy="1118910"/>
          </a:xfrm>
        </p:grpSpPr>
        <p:pic>
          <p:nvPicPr>
            <p:cNvPr id="4" name="Picture 3">
              <a:extLst>
                <a:ext uri="{FF2B5EF4-FFF2-40B4-BE49-F238E27FC236}">
                  <a16:creationId xmlns:a16="http://schemas.microsoft.com/office/drawing/2014/main" id="{6CA0D514-E5BB-9696-A6CC-46AA882FE660}"/>
                </a:ext>
              </a:extLst>
            </p:cNvPr>
            <p:cNvPicPr>
              <a:picLocks noGrp="1" noRot="1" noChangeAspect="1" noMove="1" noResize="1" noEditPoints="1" noAdjustHandles="1" noChangeArrowheads="1" noChangeShapeType="1" noCrop="1"/>
            </p:cNvPicPr>
            <p:nvPr/>
          </p:nvPicPr>
          <p:blipFill>
            <a:blip r:embed="rId2"/>
            <a:stretch>
              <a:fillRect/>
            </a:stretch>
          </p:blipFill>
          <p:spPr>
            <a:xfrm>
              <a:off x="10109632" y="5660136"/>
              <a:ext cx="1994194" cy="1118910"/>
            </a:xfrm>
            <a:prstGeom prst="rect">
              <a:avLst/>
            </a:prstGeom>
          </p:spPr>
        </p:pic>
        <p:pic>
          <p:nvPicPr>
            <p:cNvPr id="6" name="Picture 5">
              <a:extLst>
                <a:ext uri="{FF2B5EF4-FFF2-40B4-BE49-F238E27FC236}">
                  <a16:creationId xmlns:a16="http://schemas.microsoft.com/office/drawing/2014/main" id="{1502A09B-A7BE-01BF-DAF4-73A90ACE9C1E}"/>
                </a:ext>
              </a:extLst>
            </p:cNvPr>
            <p:cNvPicPr>
              <a:picLocks noGrp="1" noRot="1" noChangeAspect="1" noMove="1" noResize="1" noEditPoints="1" noAdjustHandles="1" noChangeArrowheads="1" noChangeShapeType="1" noCrop="1"/>
            </p:cNvPicPr>
            <p:nvPr/>
          </p:nvPicPr>
          <p:blipFill>
            <a:blip r:embed="rId3"/>
            <a:stretch>
              <a:fillRect/>
            </a:stretch>
          </p:blipFill>
          <p:spPr>
            <a:xfrm>
              <a:off x="9377744" y="5660136"/>
              <a:ext cx="665194" cy="1118910"/>
            </a:xfrm>
            <a:prstGeom prst="rect">
              <a:avLst/>
            </a:prstGeom>
          </p:spPr>
        </p:pic>
      </p:gr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E9EE-519E-5FC5-0435-218A0F21E1BE}"/>
              </a:ext>
            </a:extLst>
          </p:cNvPr>
          <p:cNvSpPr>
            <a:spLocks noGrp="1"/>
          </p:cNvSpPr>
          <p:nvPr>
            <p:ph type="title"/>
          </p:nvPr>
        </p:nvSpPr>
        <p:spPr>
          <a:xfrm>
            <a:off x="1142999" y="1054169"/>
            <a:ext cx="4953001" cy="5407091"/>
          </a:xfrm>
        </p:spPr>
        <p:txBody>
          <a:bodyPr>
            <a:normAutofit fontScale="90000"/>
          </a:bodyPr>
          <a:lstStyle/>
          <a:p>
            <a:r>
              <a:rPr lang="en-GB" altLang="en-US" sz="1800" b="1" u="sng" dirty="0">
                <a:solidFill>
                  <a:schemeClr val="tx1"/>
                </a:solidFill>
                <a:latin typeface="Century Gothic" panose="020B0502020202020204" pitchFamily="34" charset="0"/>
              </a:rPr>
              <a:t>Significant Safeguarding Incidents</a:t>
            </a:r>
            <a:br>
              <a:rPr lang="en-US" sz="1600" dirty="0">
                <a:solidFill>
                  <a:schemeClr val="tx1"/>
                </a:solidFill>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1984 The death of Jasmin Beckford</a:t>
            </a:r>
            <a:br>
              <a:rPr lang="en-GB" altLang="en-US" sz="1600" b="1" dirty="0">
                <a:solidFill>
                  <a:schemeClr val="tx1"/>
                </a:solidFill>
                <a:latin typeface="Century Gothic" panose="020B0502020202020204" pitchFamily="34" charset="0"/>
              </a:rPr>
            </a:br>
            <a:br>
              <a:rPr lang="en-US" sz="1600" dirty="0">
                <a:latin typeface="Century Gothic" panose="020B0502020202020204" pitchFamily="34" charset="0"/>
              </a:rPr>
            </a:br>
            <a:r>
              <a:rPr lang="en-GB" altLang="en-US" sz="1600" b="1" dirty="0">
                <a:solidFill>
                  <a:schemeClr val="tx1"/>
                </a:solidFill>
                <a:latin typeface="Century Gothic" panose="020B0502020202020204" pitchFamily="34" charset="0"/>
              </a:rPr>
              <a:t>2000 The death of Victoria Climbie</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2000 The death of Lauren Wright</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2002 The deaths of Holly Wells and Jessica Chapman</a:t>
            </a: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2007 The death of Baby Peter Connelly</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2010 Plymouth Serious Case Review/Little Teds Nursery</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2012 North Somerset Serious Case Review/Nigel </a:t>
            </a:r>
            <a:r>
              <a:rPr lang="en-GB" altLang="en-US" sz="1600" b="1" dirty="0" err="1">
                <a:solidFill>
                  <a:schemeClr val="tx1"/>
                </a:solidFill>
                <a:latin typeface="Century Gothic" panose="020B0502020202020204" pitchFamily="34" charset="0"/>
              </a:rPr>
              <a:t>Leat</a:t>
            </a: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2012 The death of Daniel Pelka</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2013 East Sussex Serious Case Review/Jeremy Forrest </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2014 Scotland The Death of Liam Fee</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2015 The Death of </a:t>
            </a:r>
            <a:r>
              <a:rPr lang="en-GB" altLang="en-US" sz="1600" b="1" dirty="0" err="1">
                <a:solidFill>
                  <a:schemeClr val="tx1"/>
                </a:solidFill>
                <a:latin typeface="Century Gothic" panose="020B0502020202020204" pitchFamily="34" charset="0"/>
              </a:rPr>
              <a:t>Shanay</a:t>
            </a:r>
            <a:r>
              <a:rPr lang="en-GB" altLang="en-US" sz="1600" b="1" dirty="0">
                <a:solidFill>
                  <a:schemeClr val="tx1"/>
                </a:solidFill>
                <a:latin typeface="Century Gothic" panose="020B0502020202020204" pitchFamily="34" charset="0"/>
              </a:rPr>
              <a:t> Walker</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2018 The Death of Frankie Thomas</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2019 Northampton Serious Case Review</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2020- The death of Arthur </a:t>
            </a:r>
            <a:r>
              <a:rPr lang="en-GB" altLang="en-US" sz="1600" b="1" dirty="0" err="1">
                <a:solidFill>
                  <a:schemeClr val="tx1"/>
                </a:solidFill>
                <a:latin typeface="Century Gothic" panose="020B0502020202020204" pitchFamily="34" charset="0"/>
              </a:rPr>
              <a:t>Labinjo</a:t>
            </a:r>
            <a:r>
              <a:rPr lang="en-GB" altLang="en-US" sz="1600" b="1" dirty="0">
                <a:solidFill>
                  <a:schemeClr val="tx1"/>
                </a:solidFill>
                <a:latin typeface="Century Gothic" panose="020B0502020202020204" pitchFamily="34" charset="0"/>
              </a:rPr>
              <a:t> – Hughes</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altLang="en-US" sz="1600" b="1" dirty="0">
                <a:solidFill>
                  <a:schemeClr val="tx1"/>
                </a:solidFill>
                <a:latin typeface="Century Gothic" panose="020B0502020202020204" pitchFamily="34" charset="0"/>
              </a:rPr>
              <a:t>2020 – The Death of Star Hobson</a:t>
            </a:r>
            <a:br>
              <a:rPr lang="en-GB" altLang="en-US" sz="1600" b="1" dirty="0">
                <a:solidFill>
                  <a:schemeClr val="tx1"/>
                </a:solidFill>
                <a:latin typeface="Century Gothic" panose="020B0502020202020204" pitchFamily="34" charset="0"/>
              </a:rPr>
            </a:br>
            <a:br>
              <a:rPr lang="en-GB" altLang="en-US" sz="1600" b="1" dirty="0">
                <a:solidFill>
                  <a:schemeClr val="tx1"/>
                </a:solidFill>
                <a:latin typeface="Century Gothic" panose="020B0502020202020204" pitchFamily="34" charset="0"/>
              </a:rPr>
            </a:br>
            <a:r>
              <a:rPr lang="en-GB" sz="1600" b="1" dirty="0">
                <a:solidFill>
                  <a:schemeClr val="tx1"/>
                </a:solidFill>
                <a:latin typeface="Century Gothic" panose="020B0502020202020204" pitchFamily="34" charset="0"/>
              </a:rPr>
              <a:t>2022 – City and Hackney – Child Q</a:t>
            </a:r>
            <a:br>
              <a:rPr lang="en-GB" sz="1600" b="1" dirty="0">
                <a:solidFill>
                  <a:schemeClr val="tx1"/>
                </a:solidFill>
                <a:latin typeface="Century Gothic" panose="020B0502020202020204" pitchFamily="34" charset="0"/>
              </a:rPr>
            </a:br>
            <a:br>
              <a:rPr lang="en-GB" sz="1600" b="1" dirty="0">
                <a:solidFill>
                  <a:schemeClr val="tx1"/>
                </a:solidFill>
                <a:latin typeface="Century Gothic" panose="020B0502020202020204" pitchFamily="34" charset="0"/>
              </a:rPr>
            </a:br>
            <a:r>
              <a:rPr lang="en-GB" sz="1600" b="1" dirty="0">
                <a:solidFill>
                  <a:schemeClr val="tx1"/>
                </a:solidFill>
                <a:latin typeface="Century Gothic" panose="020B0502020202020204" pitchFamily="34" charset="0"/>
              </a:rPr>
              <a:t>2022- Archie </a:t>
            </a:r>
            <a:r>
              <a:rPr lang="en-GB" sz="1600" b="1" dirty="0" err="1">
                <a:solidFill>
                  <a:schemeClr val="tx1"/>
                </a:solidFill>
                <a:latin typeface="Century Gothic" panose="020B0502020202020204" pitchFamily="34" charset="0"/>
              </a:rPr>
              <a:t>Battersbee</a:t>
            </a:r>
            <a:r>
              <a:rPr lang="en-GB" sz="1600" b="1" dirty="0">
                <a:solidFill>
                  <a:schemeClr val="tx1"/>
                </a:solidFill>
                <a:latin typeface="Century Gothic" panose="020B0502020202020204" pitchFamily="34" charset="0"/>
              </a:rPr>
              <a:t>, Isaac </a:t>
            </a:r>
            <a:r>
              <a:rPr lang="en-GB" sz="1600" b="1" dirty="0" err="1">
                <a:solidFill>
                  <a:schemeClr val="tx1"/>
                </a:solidFill>
                <a:latin typeface="Century Gothic" panose="020B0502020202020204" pitchFamily="34" charset="0"/>
              </a:rPr>
              <a:t>Kenevan</a:t>
            </a:r>
            <a:r>
              <a:rPr lang="en-GB" sz="1600" b="1" dirty="0">
                <a:solidFill>
                  <a:schemeClr val="tx1"/>
                </a:solidFill>
                <a:latin typeface="Century Gothic" panose="020B0502020202020204" pitchFamily="34" charset="0"/>
              </a:rPr>
              <a:t>, Maia Walsh, Julian Sweeney</a:t>
            </a:r>
            <a:br>
              <a:rPr lang="en-GB" sz="3600" b="1" dirty="0">
                <a:solidFill>
                  <a:schemeClr val="tx1"/>
                </a:solidFill>
                <a:latin typeface="Century Gothic"/>
              </a:rPr>
            </a:br>
            <a:endParaRPr lang="en-GB" dirty="0"/>
          </a:p>
        </p:txBody>
      </p:sp>
      <p:sp>
        <p:nvSpPr>
          <p:cNvPr id="3" name="Content Placeholder 2">
            <a:extLst>
              <a:ext uri="{FF2B5EF4-FFF2-40B4-BE49-F238E27FC236}">
                <a16:creationId xmlns:a16="http://schemas.microsoft.com/office/drawing/2014/main" id="{14AEF16A-7DB6-E006-749A-BCBAA1A7B643}"/>
              </a:ext>
            </a:extLst>
          </p:cNvPr>
          <p:cNvSpPr>
            <a:spLocks noGrp="1"/>
          </p:cNvSpPr>
          <p:nvPr>
            <p:ph sz="quarter" idx="12"/>
          </p:nvPr>
        </p:nvSpPr>
        <p:spPr>
          <a:xfrm>
            <a:off x="6096000" y="283785"/>
            <a:ext cx="5132979" cy="5985772"/>
          </a:xfrm>
        </p:spPr>
        <p:txBody>
          <a:bodyPr>
            <a:normAutofit fontScale="25000" lnSpcReduction="20000"/>
          </a:bodyPr>
          <a:lstStyle/>
          <a:p>
            <a:pPr marL="0" indent="0">
              <a:buNone/>
            </a:pPr>
            <a:r>
              <a:rPr lang="en-GB" altLang="en-US" sz="5600" b="1" u="sng" dirty="0">
                <a:solidFill>
                  <a:schemeClr val="tx1"/>
                </a:solidFill>
                <a:latin typeface="Century Gothic" panose="020B0502020202020204" pitchFamily="34" charset="0"/>
              </a:rPr>
              <a:t>Safeguarding Legislation and Guidance</a:t>
            </a:r>
            <a:endParaRPr lang="en-US" sz="5600" u="sng" dirty="0">
              <a:solidFill>
                <a:schemeClr val="tx1"/>
              </a:solidFill>
              <a:latin typeface="Century Gothic" panose="020B0502020202020204" pitchFamily="34" charset="0"/>
            </a:endParaRPr>
          </a:p>
          <a:p>
            <a:pPr marL="0" indent="0">
              <a:buNone/>
            </a:pPr>
            <a:r>
              <a:rPr lang="en-GB" altLang="en-US" sz="5600" b="1" dirty="0">
                <a:solidFill>
                  <a:schemeClr val="tx1"/>
                </a:solidFill>
                <a:latin typeface="Century Gothic"/>
              </a:rPr>
              <a:t>1989 The Children Act</a:t>
            </a:r>
            <a:endParaRPr lang="en-GB" sz="5600" dirty="0">
              <a:solidFill>
                <a:schemeClr val="tx1"/>
              </a:solidFill>
              <a:latin typeface="Century Gothic"/>
            </a:endParaRPr>
          </a:p>
          <a:p>
            <a:pPr marL="0" indent="0">
              <a:buNone/>
            </a:pPr>
            <a:r>
              <a:rPr lang="en-GB" altLang="en-US" sz="5600" b="1" dirty="0">
                <a:solidFill>
                  <a:schemeClr val="tx1"/>
                </a:solidFill>
                <a:latin typeface="Century Gothic"/>
              </a:rPr>
              <a:t>1999 The Protection of Children Act</a:t>
            </a:r>
          </a:p>
          <a:p>
            <a:pPr marL="0" indent="0">
              <a:buNone/>
            </a:pPr>
            <a:r>
              <a:rPr lang="en-GB" altLang="en-US" sz="5600" b="1" dirty="0">
                <a:solidFill>
                  <a:schemeClr val="tx1"/>
                </a:solidFill>
                <a:latin typeface="Century Gothic"/>
              </a:rPr>
              <a:t>2000 The Assessment Framework of Children in Need</a:t>
            </a:r>
          </a:p>
          <a:p>
            <a:pPr marL="0" indent="0">
              <a:buNone/>
            </a:pPr>
            <a:r>
              <a:rPr lang="en-GB" altLang="en-US" sz="5600" b="1" dirty="0">
                <a:solidFill>
                  <a:schemeClr val="tx1"/>
                </a:solidFill>
                <a:latin typeface="Century Gothic"/>
              </a:rPr>
              <a:t>2002 The Education Act</a:t>
            </a:r>
          </a:p>
          <a:p>
            <a:pPr marL="0" indent="0">
              <a:buNone/>
            </a:pPr>
            <a:r>
              <a:rPr lang="en-GB" altLang="en-US" sz="5600" b="1" dirty="0">
                <a:solidFill>
                  <a:schemeClr val="tx1"/>
                </a:solidFill>
                <a:latin typeface="Century Gothic"/>
              </a:rPr>
              <a:t>2003 The Female Genital Mutilation Act</a:t>
            </a:r>
          </a:p>
          <a:p>
            <a:pPr marL="0" indent="0">
              <a:buNone/>
            </a:pPr>
            <a:r>
              <a:rPr lang="en-GB" altLang="en-US" sz="5600" b="1" dirty="0">
                <a:solidFill>
                  <a:schemeClr val="tx1"/>
                </a:solidFill>
                <a:latin typeface="Century Gothic"/>
              </a:rPr>
              <a:t>2003 Every Child Matters</a:t>
            </a:r>
          </a:p>
          <a:p>
            <a:pPr marL="0" indent="0">
              <a:buNone/>
            </a:pPr>
            <a:r>
              <a:rPr lang="en-GB" altLang="en-US" sz="5600" b="1" dirty="0">
                <a:solidFill>
                  <a:schemeClr val="tx1"/>
                </a:solidFill>
                <a:latin typeface="Century Gothic"/>
              </a:rPr>
              <a:t>2003 The Sex Offences Act</a:t>
            </a:r>
          </a:p>
          <a:p>
            <a:pPr marL="0" indent="0">
              <a:buNone/>
            </a:pPr>
            <a:r>
              <a:rPr lang="en-GB" altLang="en-US" sz="5600" b="1" dirty="0">
                <a:solidFill>
                  <a:schemeClr val="tx1"/>
                </a:solidFill>
                <a:latin typeface="Century Gothic"/>
              </a:rPr>
              <a:t>2004 The Children Act</a:t>
            </a:r>
          </a:p>
          <a:p>
            <a:pPr marL="0" indent="0">
              <a:buNone/>
            </a:pPr>
            <a:r>
              <a:rPr lang="en-GB" altLang="en-US" sz="5600" b="1" dirty="0">
                <a:solidFill>
                  <a:schemeClr val="tx1"/>
                </a:solidFill>
                <a:latin typeface="Century Gothic"/>
              </a:rPr>
              <a:t>2006 the Safeguarding Vulnerable Groups Act</a:t>
            </a:r>
          </a:p>
          <a:p>
            <a:pPr marL="0" indent="0">
              <a:buNone/>
            </a:pPr>
            <a:r>
              <a:rPr lang="en-GB" altLang="en-US" sz="5600" b="1" dirty="0">
                <a:solidFill>
                  <a:schemeClr val="tx1"/>
                </a:solidFill>
                <a:latin typeface="Century Gothic"/>
              </a:rPr>
              <a:t>2012 The Protection of Freedoms Act</a:t>
            </a:r>
          </a:p>
          <a:p>
            <a:pPr marL="0" indent="0">
              <a:buNone/>
            </a:pPr>
            <a:r>
              <a:rPr lang="en-GB" altLang="en-US" sz="5600" b="1" dirty="0">
                <a:solidFill>
                  <a:schemeClr val="tx1"/>
                </a:solidFill>
                <a:latin typeface="Century Gothic"/>
              </a:rPr>
              <a:t>2014  The Children and Families Act</a:t>
            </a:r>
          </a:p>
          <a:p>
            <a:pPr marL="0" indent="0">
              <a:buNone/>
            </a:pPr>
            <a:r>
              <a:rPr lang="en-GB" altLang="en-US" sz="5600" b="1" dirty="0">
                <a:solidFill>
                  <a:schemeClr val="tx1"/>
                </a:solidFill>
                <a:latin typeface="Century Gothic"/>
              </a:rPr>
              <a:t>2015 Keeping Children Safe in Education document first released.</a:t>
            </a:r>
          </a:p>
          <a:p>
            <a:pPr marL="0" indent="0">
              <a:buNone/>
            </a:pPr>
            <a:r>
              <a:rPr lang="en-GB" altLang="en-US" sz="5600" b="1" dirty="0">
                <a:solidFill>
                  <a:schemeClr val="tx1"/>
                </a:solidFill>
                <a:latin typeface="Century Gothic"/>
              </a:rPr>
              <a:t>2015 Counter Terrorism and Security Act – The Prevent Duty</a:t>
            </a:r>
          </a:p>
          <a:p>
            <a:pPr marL="0" indent="0">
              <a:buNone/>
            </a:pPr>
            <a:r>
              <a:rPr lang="en-GB" altLang="en-US" sz="5600" b="1" dirty="0">
                <a:solidFill>
                  <a:schemeClr val="tx1"/>
                </a:solidFill>
                <a:latin typeface="Century Gothic"/>
              </a:rPr>
              <a:t>2015 FGM Mandatory Reporting Duty</a:t>
            </a:r>
          </a:p>
          <a:p>
            <a:pPr marL="0" indent="0">
              <a:buNone/>
            </a:pPr>
            <a:r>
              <a:rPr lang="en-GB" altLang="en-US" sz="5600" b="1" dirty="0">
                <a:solidFill>
                  <a:schemeClr val="tx1"/>
                </a:solidFill>
                <a:latin typeface="Century Gothic"/>
              </a:rPr>
              <a:t>2023 Working Together to Safeguard Children </a:t>
            </a:r>
            <a:endParaRPr lang="en-GB" sz="5600" dirty="0">
              <a:solidFill>
                <a:schemeClr val="tx1"/>
              </a:solidFill>
              <a:latin typeface="Century Gothic"/>
            </a:endParaRPr>
          </a:p>
          <a:p>
            <a:pPr marL="0" indent="0">
              <a:buNone/>
            </a:pPr>
            <a:r>
              <a:rPr lang="en-GB" sz="5600" b="1" dirty="0">
                <a:solidFill>
                  <a:schemeClr val="tx1"/>
                </a:solidFill>
                <a:latin typeface="Century Gothic"/>
              </a:rPr>
              <a:t>2025 Online Safety Act</a:t>
            </a:r>
          </a:p>
          <a:p>
            <a:pPr marL="0" indent="0">
              <a:buNone/>
            </a:pPr>
            <a:r>
              <a:rPr lang="en-GB" sz="5600" b="1" dirty="0">
                <a:solidFill>
                  <a:schemeClr val="tx1"/>
                </a:solidFill>
                <a:latin typeface="Century Gothic"/>
              </a:rPr>
              <a:t>2026 Keeping Children Safe in Education</a:t>
            </a:r>
          </a:p>
          <a:p>
            <a:endParaRPr lang="en-GB" dirty="0"/>
          </a:p>
        </p:txBody>
      </p:sp>
      <p:sp>
        <p:nvSpPr>
          <p:cNvPr id="4" name="Slide Number Placeholder 3">
            <a:extLst>
              <a:ext uri="{FF2B5EF4-FFF2-40B4-BE49-F238E27FC236}">
                <a16:creationId xmlns:a16="http://schemas.microsoft.com/office/drawing/2014/main" id="{FBD2D93D-6E26-B335-6546-D43CA2AB2D3F}"/>
              </a:ext>
            </a:extLst>
          </p:cNvPr>
          <p:cNvSpPr>
            <a:spLocks noGrp="1"/>
          </p:cNvSpPr>
          <p:nvPr>
            <p:ph type="sldNum" sz="quarter" idx="15"/>
          </p:nvPr>
        </p:nvSpPr>
        <p:spPr/>
        <p:txBody>
          <a:bodyPr/>
          <a:lstStyle/>
          <a:p>
            <a:fld id="{18D65601-5AE2-46FC-B138-694DDD2B510D}" type="slidenum">
              <a:rPr lang="en-US" smtClean="0"/>
              <a:pPr/>
              <a:t>10</a:t>
            </a:fld>
            <a:endParaRPr lang="en-US" dirty="0"/>
          </a:p>
        </p:txBody>
      </p:sp>
    </p:spTree>
    <p:extLst>
      <p:ext uri="{BB962C8B-B14F-4D97-AF65-F5344CB8AC3E}">
        <p14:creationId xmlns:p14="http://schemas.microsoft.com/office/powerpoint/2010/main" val="1414438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2CF622-0694-83E6-9DB5-3E100A628834}"/>
              </a:ext>
            </a:extLst>
          </p:cNvPr>
          <p:cNvSpPr>
            <a:spLocks noGrp="1"/>
          </p:cNvSpPr>
          <p:nvPr>
            <p:ph type="sldNum" sz="quarter" idx="15"/>
          </p:nvPr>
        </p:nvSpPr>
        <p:spPr/>
        <p:txBody>
          <a:bodyPr/>
          <a:lstStyle/>
          <a:p>
            <a:fld id="{18D65601-5AE2-46FC-B138-694DDD2B510D}" type="slidenum">
              <a:rPr lang="en-US" smtClean="0"/>
              <a:pPr/>
              <a:t>11</a:t>
            </a:fld>
            <a:endParaRPr lang="en-US" dirty="0"/>
          </a:p>
        </p:txBody>
      </p:sp>
      <p:sp>
        <p:nvSpPr>
          <p:cNvPr id="10" name="TextBox 9">
            <a:extLst>
              <a:ext uri="{FF2B5EF4-FFF2-40B4-BE49-F238E27FC236}">
                <a16:creationId xmlns:a16="http://schemas.microsoft.com/office/drawing/2014/main" id="{A07BD109-C558-05A0-6FAE-8BF27ADA3ADC}"/>
              </a:ext>
            </a:extLst>
          </p:cNvPr>
          <p:cNvSpPr txBox="1"/>
          <p:nvPr/>
        </p:nvSpPr>
        <p:spPr>
          <a:xfrm>
            <a:off x="1207298" y="272099"/>
            <a:ext cx="5189267" cy="369332"/>
          </a:xfrm>
          <a:prstGeom prst="rect">
            <a:avLst/>
          </a:prstGeom>
          <a:noFill/>
        </p:spPr>
        <p:txBody>
          <a:bodyPr wrap="square" rtlCol="0">
            <a:spAutoFit/>
          </a:bodyPr>
          <a:lstStyle/>
          <a:p>
            <a:r>
              <a:rPr lang="en-GB" b="1" dirty="0">
                <a:latin typeface="Century Gothic" panose="020B0502020202020204" pitchFamily="34" charset="0"/>
              </a:rPr>
              <a:t>New Legislation contd.. </a:t>
            </a:r>
          </a:p>
        </p:txBody>
      </p:sp>
      <p:sp>
        <p:nvSpPr>
          <p:cNvPr id="11" name="TextBox 10">
            <a:extLst>
              <a:ext uri="{FF2B5EF4-FFF2-40B4-BE49-F238E27FC236}">
                <a16:creationId xmlns:a16="http://schemas.microsoft.com/office/drawing/2014/main" id="{81BEA6BD-78E3-9980-8807-13D66E69A05D}"/>
              </a:ext>
            </a:extLst>
          </p:cNvPr>
          <p:cNvSpPr txBox="1"/>
          <p:nvPr/>
        </p:nvSpPr>
        <p:spPr>
          <a:xfrm>
            <a:off x="6240544" y="2969443"/>
            <a:ext cx="84842" cy="369332"/>
          </a:xfrm>
          <a:prstGeom prst="rect">
            <a:avLst/>
          </a:prstGeom>
          <a:no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91B20AD5-B484-7750-482C-F55D4F79CC99}"/>
              </a:ext>
            </a:extLst>
          </p:cNvPr>
          <p:cNvPicPr>
            <a:picLocks noChangeAspect="1"/>
          </p:cNvPicPr>
          <p:nvPr/>
        </p:nvPicPr>
        <p:blipFill>
          <a:blip r:embed="rId3"/>
          <a:stretch>
            <a:fillRect/>
          </a:stretch>
        </p:blipFill>
        <p:spPr>
          <a:xfrm>
            <a:off x="3886774" y="524571"/>
            <a:ext cx="4877223" cy="1847248"/>
          </a:xfrm>
          <a:prstGeom prst="rect">
            <a:avLst/>
          </a:prstGeom>
        </p:spPr>
      </p:pic>
      <p:sp>
        <p:nvSpPr>
          <p:cNvPr id="2" name="Rectangle 1">
            <a:extLst>
              <a:ext uri="{FF2B5EF4-FFF2-40B4-BE49-F238E27FC236}">
                <a16:creationId xmlns:a16="http://schemas.microsoft.com/office/drawing/2014/main" id="{848BB744-8512-26BE-87F0-DDE78AD72DA7}"/>
              </a:ext>
            </a:extLst>
          </p:cNvPr>
          <p:cNvSpPr/>
          <p:nvPr/>
        </p:nvSpPr>
        <p:spPr>
          <a:xfrm>
            <a:off x="1064589" y="2652334"/>
            <a:ext cx="5331976" cy="4117582"/>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Century Gothic" panose="020B0502020202020204" pitchFamily="34" charset="0"/>
              </a:rPr>
              <a:t>Children’s Wellbeing and Schools Act</a:t>
            </a:r>
          </a:p>
          <a:p>
            <a:endParaRPr lang="en-GB" sz="1400" b="1" dirty="0">
              <a:latin typeface="Century Gothic" panose="020B0502020202020204" pitchFamily="34" charset="0"/>
            </a:endParaRPr>
          </a:p>
          <a:p>
            <a:r>
              <a:rPr lang="en-GB" sz="1400" b="1" i="1" dirty="0">
                <a:latin typeface="Century Gothic" panose="020B0502020202020204" pitchFamily="34" charset="0"/>
              </a:rPr>
              <a:t>Five key contributions</a:t>
            </a:r>
            <a:endParaRPr lang="en-GB" sz="1400" b="1"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Statutory </a:t>
            </a:r>
            <a:r>
              <a:rPr lang="en-GB" sz="1400" b="1" dirty="0" err="1">
                <a:effectLst/>
                <a:latin typeface="Century Gothic" panose="020B0502020202020204" pitchFamily="34" charset="0"/>
              </a:rPr>
              <a:t>multi‑agency</a:t>
            </a:r>
            <a:r>
              <a:rPr lang="en-GB" sz="1400" b="1" dirty="0">
                <a:effectLst/>
                <a:latin typeface="Century Gothic" panose="020B0502020202020204" pitchFamily="34" charset="0"/>
              </a:rPr>
              <a:t> child protection teams</a:t>
            </a:r>
            <a:r>
              <a:rPr lang="en-GB" sz="1400" dirty="0">
                <a:effectLst/>
                <a:latin typeface="Century Gothic" panose="020B0502020202020204" pitchFamily="34" charset="0"/>
              </a:rPr>
              <a:t> established — bringing together police, health, and children’s social care for the most serious cases.</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Single unique child identifier</a:t>
            </a:r>
            <a:r>
              <a:rPr lang="en-GB" sz="1400" dirty="0">
                <a:effectLst/>
                <a:latin typeface="Century Gothic" panose="020B0502020202020204" pitchFamily="34" charset="0"/>
              </a:rPr>
              <a:t> introduced across services to prevent children from falling through gaps.</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Duty on local housing authorities</a:t>
            </a:r>
            <a:r>
              <a:rPr lang="en-GB" sz="1400" dirty="0">
                <a:effectLst/>
                <a:latin typeface="Century Gothic" panose="020B0502020202020204" pitchFamily="34" charset="0"/>
              </a:rPr>
              <a:t> to notify schools when a child is placed in temporary accommodation.</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Requirement for family group decision‑making meetings</a:t>
            </a:r>
            <a:r>
              <a:rPr lang="en-GB" sz="1400" dirty="0">
                <a:effectLst/>
                <a:latin typeface="Century Gothic" panose="020B0502020202020204" pitchFamily="34" charset="0"/>
              </a:rPr>
              <a:t> before applying for a care or supervision order.</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Duty on local authorities</a:t>
            </a:r>
            <a:r>
              <a:rPr lang="en-GB" sz="1400" dirty="0">
                <a:effectLst/>
                <a:latin typeface="Century Gothic" panose="020B0502020202020204" pitchFamily="34" charset="0"/>
              </a:rPr>
              <a:t> to maintain a register of children not in school.</a:t>
            </a:r>
            <a:endParaRPr lang="en-GB" sz="1400" dirty="0">
              <a:latin typeface="Century Gothic" panose="020B0502020202020204" pitchFamily="34" charset="0"/>
            </a:endParaRPr>
          </a:p>
        </p:txBody>
      </p:sp>
      <p:sp>
        <p:nvSpPr>
          <p:cNvPr id="3" name="Rectangle 2">
            <a:extLst>
              <a:ext uri="{FF2B5EF4-FFF2-40B4-BE49-F238E27FC236}">
                <a16:creationId xmlns:a16="http://schemas.microsoft.com/office/drawing/2014/main" id="{5D61F25D-6E09-31EE-6832-9503BB944E13}"/>
              </a:ext>
            </a:extLst>
          </p:cNvPr>
          <p:cNvSpPr/>
          <p:nvPr/>
        </p:nvSpPr>
        <p:spPr>
          <a:xfrm>
            <a:off x="6557074" y="2652334"/>
            <a:ext cx="5573407" cy="4117582"/>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Century Gothic" panose="020B0502020202020204" pitchFamily="34" charset="0"/>
              </a:rPr>
              <a:t>Crime and Policing Act</a:t>
            </a:r>
          </a:p>
          <a:p>
            <a:endParaRPr lang="en-GB" sz="1400" b="1" dirty="0">
              <a:latin typeface="Century Gothic" panose="020B0502020202020204" pitchFamily="34" charset="0"/>
            </a:endParaRPr>
          </a:p>
          <a:p>
            <a:r>
              <a:rPr lang="en-GB" sz="1400" b="1" i="1" dirty="0">
                <a:latin typeface="Century Gothic" panose="020B0502020202020204" pitchFamily="34" charset="0"/>
              </a:rPr>
              <a:t>Five key contributions</a:t>
            </a:r>
            <a:endParaRPr lang="en-GB" sz="1400" b="1"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New standalone offence</a:t>
            </a:r>
            <a:r>
              <a:rPr lang="en-GB" sz="1400" dirty="0">
                <a:effectLst/>
                <a:latin typeface="Century Gothic" panose="020B0502020202020204" pitchFamily="34" charset="0"/>
              </a:rPr>
              <a:t> of </a:t>
            </a:r>
            <a:r>
              <a:rPr lang="en-GB" sz="1400" i="1" dirty="0">
                <a:effectLst/>
                <a:latin typeface="Century Gothic" panose="020B0502020202020204" pitchFamily="34" charset="0"/>
              </a:rPr>
              <a:t>child criminal exploitation</a:t>
            </a:r>
            <a:r>
              <a:rPr lang="en-GB" sz="1400" dirty="0">
                <a:effectLst/>
                <a:latin typeface="Century Gothic" panose="020B0502020202020204" pitchFamily="34" charset="0"/>
              </a:rPr>
              <a:t> — no longer dependent on linked offences such as drugs or violence.</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New offence of “cuckooing”</a:t>
            </a:r>
            <a:r>
              <a:rPr lang="en-GB" sz="1400" dirty="0">
                <a:effectLst/>
                <a:latin typeface="Century Gothic" panose="020B0502020202020204" pitchFamily="34" charset="0"/>
              </a:rPr>
              <a:t> — taking control of a person’s home, including a child’s, for criminal purposes.</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Mandatory reporting duty</a:t>
            </a:r>
            <a:r>
              <a:rPr lang="en-GB" sz="1400" dirty="0">
                <a:effectLst/>
                <a:latin typeface="Century Gothic" panose="020B0502020202020204" pitchFamily="34" charset="0"/>
              </a:rPr>
              <a:t> for education and childcare staff to report </a:t>
            </a:r>
            <a:r>
              <a:rPr lang="en-GB" sz="1400" i="1" dirty="0">
                <a:effectLst/>
                <a:latin typeface="Century Gothic" panose="020B0502020202020204" pitchFamily="34" charset="0"/>
              </a:rPr>
              <a:t>child sexual abuse</a:t>
            </a:r>
            <a:r>
              <a:rPr lang="en-GB" sz="1400" dirty="0">
                <a:effectLst/>
                <a:latin typeface="Century Gothic" panose="020B0502020202020204" pitchFamily="34" charset="0"/>
              </a:rPr>
              <a:t> to the police and children’s social care.</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Grooming recognised as a statutory aggravating factor</a:t>
            </a:r>
            <a:r>
              <a:rPr lang="en-GB" sz="1400" dirty="0">
                <a:effectLst/>
                <a:latin typeface="Century Gothic" panose="020B0502020202020204" pitchFamily="34" charset="0"/>
              </a:rPr>
              <a:t> in sentencing for sexual offences against children.</a:t>
            </a:r>
            <a:endParaRPr lang="en-GB" sz="1400" dirty="0">
              <a:latin typeface="Century Gothic" panose="020B0502020202020204" pitchFamily="34" charset="0"/>
            </a:endParaRPr>
          </a:p>
          <a:p>
            <a:pPr>
              <a:buFont typeface="+mj-lt"/>
              <a:buAutoNum type="arabicPeriod"/>
            </a:pPr>
            <a:r>
              <a:rPr lang="en-GB" sz="1400" b="1" dirty="0">
                <a:effectLst/>
                <a:latin typeface="Century Gothic" panose="020B0502020202020204" pitchFamily="34" charset="0"/>
              </a:rPr>
              <a:t>Removal of the supervised volunteer exemption</a:t>
            </a:r>
            <a:r>
              <a:rPr lang="en-GB" sz="1400" dirty="0">
                <a:effectLst/>
                <a:latin typeface="Century Gothic" panose="020B0502020202020204" pitchFamily="34" charset="0"/>
              </a:rPr>
              <a:t> — widening the scope of who requires an </a:t>
            </a:r>
            <a:r>
              <a:rPr lang="en-GB" sz="1400" i="1" dirty="0">
                <a:effectLst/>
                <a:latin typeface="Century Gothic" panose="020B0502020202020204" pitchFamily="34" charset="0"/>
              </a:rPr>
              <a:t>enhanced DBS and barred list </a:t>
            </a:r>
            <a:r>
              <a:rPr lang="en-GB" i="1" dirty="0">
                <a:effectLst/>
              </a:rPr>
              <a:t>check</a:t>
            </a:r>
            <a:endParaRPr lang="en-GB" dirty="0"/>
          </a:p>
        </p:txBody>
      </p:sp>
    </p:spTree>
    <p:extLst>
      <p:ext uri="{BB962C8B-B14F-4D97-AF65-F5344CB8AC3E}">
        <p14:creationId xmlns:p14="http://schemas.microsoft.com/office/powerpoint/2010/main" val="2646742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549B-A842-36D4-5310-A0FE36DC8E55}"/>
              </a:ext>
            </a:extLst>
          </p:cNvPr>
          <p:cNvSpPr>
            <a:spLocks noGrp="1"/>
          </p:cNvSpPr>
          <p:nvPr>
            <p:ph type="title"/>
          </p:nvPr>
        </p:nvSpPr>
        <p:spPr>
          <a:xfrm>
            <a:off x="1468814" y="503852"/>
            <a:ext cx="9808773" cy="1160561"/>
          </a:xfrm>
        </p:spPr>
        <p:txBody>
          <a:bodyPr anchor="ctr">
            <a:normAutofit/>
          </a:bodyPr>
          <a:lstStyle/>
          <a:p>
            <a:r>
              <a:rPr lang="en-GB" b="1" dirty="0">
                <a:latin typeface="Century Gothic" panose="020B0502020202020204" pitchFamily="34" charset="0"/>
              </a:rPr>
              <a:t>What is Abuse? </a:t>
            </a:r>
          </a:p>
        </p:txBody>
      </p:sp>
      <p:sp>
        <p:nvSpPr>
          <p:cNvPr id="5" name="Rectangle 1">
            <a:extLst>
              <a:ext uri="{FF2B5EF4-FFF2-40B4-BE49-F238E27FC236}">
                <a16:creationId xmlns:a16="http://schemas.microsoft.com/office/drawing/2014/main" id="{CEB0C6B8-D4F8-C793-101A-357713EB4A10}"/>
              </a:ext>
            </a:extLst>
          </p:cNvPr>
          <p:cNvSpPr>
            <a:spLocks noGrp="1" noChangeArrowheads="1"/>
          </p:cNvSpPr>
          <p:nvPr>
            <p:ph sz="quarter" idx="10"/>
          </p:nvPr>
        </p:nvSpPr>
        <p:spPr bwMode="auto">
          <a:xfrm>
            <a:off x="1468814" y="1664413"/>
            <a:ext cx="6452876" cy="4931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Abuse is any form of </a:t>
            </a:r>
            <a:r>
              <a:rPr kumimoji="0" lang="en-US" altLang="en-US" sz="1600" b="1" i="0" u="none" strike="noStrike" cap="none" normalizeH="0" baseline="0" dirty="0">
                <a:ln>
                  <a:noFill/>
                </a:ln>
                <a:effectLst/>
                <a:latin typeface="Century Gothic" panose="020B0502020202020204" pitchFamily="34" charset="0"/>
              </a:rPr>
              <a:t>maltreatment of a child</a:t>
            </a:r>
            <a:r>
              <a:rPr kumimoji="0" lang="en-US" altLang="en-US" sz="1600" b="0" i="0" u="none" strike="noStrike" cap="none" normalizeH="0" baseline="0" dirty="0">
                <a:ln>
                  <a:noFill/>
                </a:ln>
                <a:effectLst/>
                <a:latin typeface="Century Gothic" panose="020B0502020202020204" pitchFamily="34" charset="0"/>
              </a:rPr>
              <a:t>.</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It can involve </a:t>
            </a:r>
            <a:r>
              <a:rPr kumimoji="0" lang="en-US" altLang="en-US" sz="1600" b="1" i="0" u="none" strike="noStrike" cap="none" normalizeH="0" baseline="0" dirty="0">
                <a:ln>
                  <a:noFill/>
                </a:ln>
                <a:effectLst/>
                <a:latin typeface="Century Gothic" panose="020B0502020202020204" pitchFamily="34" charset="0"/>
              </a:rPr>
              <a:t>inflicting harm</a:t>
            </a:r>
            <a:r>
              <a:rPr kumimoji="0" lang="en-US" altLang="en-US" sz="1600" b="0" i="0" u="none" strike="noStrike" cap="none" normalizeH="0" baseline="0" dirty="0">
                <a:ln>
                  <a:noFill/>
                </a:ln>
                <a:effectLst/>
                <a:latin typeface="Century Gothic" panose="020B0502020202020204" pitchFamily="34" charset="0"/>
              </a:rPr>
              <a:t> or </a:t>
            </a:r>
            <a:r>
              <a:rPr kumimoji="0" lang="en-US" altLang="en-US" sz="1600" b="1" i="0" u="none" strike="noStrike" cap="none" normalizeH="0" baseline="0" dirty="0">
                <a:ln>
                  <a:noFill/>
                </a:ln>
                <a:effectLst/>
                <a:latin typeface="Century Gothic" panose="020B0502020202020204" pitchFamily="34" charset="0"/>
              </a:rPr>
              <a:t>failing to act</a:t>
            </a:r>
            <a:r>
              <a:rPr kumimoji="0" lang="en-US" altLang="en-US" sz="1600" b="0" i="0" u="none" strike="noStrike" cap="none" normalizeH="0" baseline="0" dirty="0">
                <a:ln>
                  <a:noFill/>
                </a:ln>
                <a:effectLst/>
                <a:latin typeface="Century Gothic" panose="020B0502020202020204" pitchFamily="34" charset="0"/>
              </a:rPr>
              <a:t> to prevent harm.</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Harm includes </a:t>
            </a:r>
            <a:r>
              <a:rPr kumimoji="0" lang="en-US" altLang="en-US" sz="1600" b="1" i="0" u="none" strike="noStrike" cap="none" normalizeH="0" baseline="0" dirty="0">
                <a:ln>
                  <a:noFill/>
                </a:ln>
                <a:effectLst/>
                <a:latin typeface="Century Gothic" panose="020B0502020202020204" pitchFamily="34" charset="0"/>
              </a:rPr>
              <a:t>non‑physical ill treatment</a:t>
            </a:r>
            <a:r>
              <a:rPr kumimoji="0" lang="en-US" altLang="en-US" sz="1600" b="0" i="0" u="none" strike="noStrike" cap="none" normalizeH="0" baseline="0" dirty="0">
                <a:ln>
                  <a:noFill/>
                </a:ln>
                <a:effectLst/>
                <a:latin typeface="Century Gothic" panose="020B0502020202020204" pitchFamily="34" charset="0"/>
              </a:rPr>
              <a:t>, such as emotional or psychological harm.</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Children can be harmed by </a:t>
            </a:r>
            <a:r>
              <a:rPr kumimoji="0" lang="en-US" altLang="en-US" sz="1600" b="1" i="0" u="none" strike="noStrike" cap="none" normalizeH="0" baseline="0" dirty="0">
                <a:ln>
                  <a:noFill/>
                </a:ln>
                <a:effectLst/>
                <a:latin typeface="Century Gothic" panose="020B0502020202020204" pitchFamily="34" charset="0"/>
              </a:rPr>
              <a:t>witnessing the ill treatment of others</a:t>
            </a:r>
            <a:r>
              <a:rPr kumimoji="0" lang="en-US" altLang="en-US" sz="1600" b="0" i="0" u="none" strike="noStrike" cap="none" normalizeH="0" baseline="0" dirty="0">
                <a:ln>
                  <a:noFill/>
                </a:ln>
                <a:effectLst/>
                <a:latin typeface="Century Gothic" panose="020B0502020202020204" pitchFamily="34" charset="0"/>
              </a:rPr>
              <a:t>, including all forms of domestic abuse.</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Abuse may occur in a </a:t>
            </a:r>
            <a:r>
              <a:rPr kumimoji="0" lang="en-US" altLang="en-US" sz="1600" b="1" i="0" u="none" strike="noStrike" cap="none" normalizeH="0" baseline="0" dirty="0">
                <a:ln>
                  <a:noFill/>
                </a:ln>
                <a:effectLst/>
                <a:latin typeface="Century Gothic" panose="020B0502020202020204" pitchFamily="34" charset="0"/>
              </a:rPr>
              <a:t>family</a:t>
            </a:r>
            <a:r>
              <a:rPr kumimoji="0" lang="en-US" altLang="en-US" sz="1600" b="0" i="0" u="none" strike="noStrike" cap="none" normalizeH="0" baseline="0" dirty="0">
                <a:ln>
                  <a:noFill/>
                </a:ln>
                <a:effectLst/>
                <a:latin typeface="Century Gothic" panose="020B0502020202020204" pitchFamily="34" charset="0"/>
              </a:rPr>
              <a:t>, </a:t>
            </a:r>
            <a:r>
              <a:rPr kumimoji="0" lang="en-US" altLang="en-US" sz="1600" b="1" i="0" u="none" strike="noStrike" cap="none" normalizeH="0" baseline="0" dirty="0">
                <a:ln>
                  <a:noFill/>
                </a:ln>
                <a:effectLst/>
                <a:latin typeface="Century Gothic" panose="020B0502020202020204" pitchFamily="34" charset="0"/>
              </a:rPr>
              <a:t>institutional</a:t>
            </a:r>
            <a:r>
              <a:rPr kumimoji="0" lang="en-US" altLang="en-US" sz="1600" b="0" i="0" u="none" strike="noStrike" cap="none" normalizeH="0" baseline="0" dirty="0">
                <a:ln>
                  <a:noFill/>
                </a:ln>
                <a:effectLst/>
                <a:latin typeface="Century Gothic" panose="020B0502020202020204" pitchFamily="34" charset="0"/>
              </a:rPr>
              <a:t>, or </a:t>
            </a:r>
            <a:r>
              <a:rPr kumimoji="0" lang="en-US" altLang="en-US" sz="1600" b="1" i="0" u="none" strike="noStrike" cap="none" normalizeH="0" baseline="0" dirty="0">
                <a:ln>
                  <a:noFill/>
                </a:ln>
                <a:effectLst/>
                <a:latin typeface="Century Gothic" panose="020B0502020202020204" pitchFamily="34" charset="0"/>
              </a:rPr>
              <a:t>community</a:t>
            </a:r>
            <a:r>
              <a:rPr kumimoji="0" lang="en-US" altLang="en-US" sz="1600" b="0" i="0" u="none" strike="noStrike" cap="none" normalizeH="0" baseline="0" dirty="0">
                <a:ln>
                  <a:noFill/>
                </a:ln>
                <a:effectLst/>
                <a:latin typeface="Century Gothic" panose="020B0502020202020204" pitchFamily="34" charset="0"/>
              </a:rPr>
              <a:t> setting.</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It can be carried out by people </a:t>
            </a:r>
            <a:r>
              <a:rPr kumimoji="0" lang="en-US" altLang="en-US" sz="1600" b="1" i="0" u="none" strike="noStrike" cap="none" normalizeH="0" baseline="0" dirty="0">
                <a:ln>
                  <a:noFill/>
                </a:ln>
                <a:effectLst/>
                <a:latin typeface="Century Gothic" panose="020B0502020202020204" pitchFamily="34" charset="0"/>
              </a:rPr>
              <a:t>known to the child</a:t>
            </a:r>
            <a:r>
              <a:rPr kumimoji="0" lang="en-US" altLang="en-US" sz="1600" b="0" i="0" u="none" strike="noStrike" cap="none" normalizeH="0" baseline="0" dirty="0">
                <a:ln>
                  <a:noFill/>
                </a:ln>
                <a:effectLst/>
                <a:latin typeface="Century Gothic" panose="020B0502020202020204" pitchFamily="34" charset="0"/>
              </a:rPr>
              <a:t> or, less commonly, by strangers.</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Abuse can take place </a:t>
            </a:r>
            <a:r>
              <a:rPr kumimoji="0" lang="en-US" altLang="en-US" sz="1600" b="1" i="0" u="none" strike="noStrike" cap="none" normalizeH="0" baseline="0" dirty="0">
                <a:ln>
                  <a:noFill/>
                </a:ln>
                <a:effectLst/>
                <a:latin typeface="Century Gothic" panose="020B0502020202020204" pitchFamily="34" charset="0"/>
              </a:rPr>
              <a:t>entirely online</a:t>
            </a:r>
            <a:r>
              <a:rPr kumimoji="0" lang="en-US" altLang="en-US" sz="1600" b="0" i="0" u="none" strike="noStrike" cap="none" normalizeH="0" baseline="0" dirty="0">
                <a:ln>
                  <a:noFill/>
                </a:ln>
                <a:effectLst/>
                <a:latin typeface="Century Gothic" panose="020B0502020202020204" pitchFamily="34" charset="0"/>
              </a:rPr>
              <a:t>, or technology may be used to facilitate offline abuse.</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Children may be abused by </a:t>
            </a:r>
            <a:r>
              <a:rPr kumimoji="0" lang="en-US" altLang="en-US" sz="1600" b="1" i="0" u="none" strike="noStrike" cap="none" normalizeH="0" baseline="0" dirty="0">
                <a:ln>
                  <a:noFill/>
                </a:ln>
                <a:effectLst/>
                <a:latin typeface="Century Gothic" panose="020B0502020202020204" pitchFamily="34" charset="0"/>
              </a:rPr>
              <a:t>adults</a:t>
            </a:r>
            <a:r>
              <a:rPr kumimoji="0" lang="en-US" altLang="en-US" sz="1600" b="0" i="0" u="none" strike="noStrike" cap="none" normalizeH="0" baseline="0" dirty="0">
                <a:ln>
                  <a:noFill/>
                </a:ln>
                <a:effectLst/>
                <a:latin typeface="Century Gothic" panose="020B0502020202020204" pitchFamily="34" charset="0"/>
              </a:rPr>
              <a:t> or by </a:t>
            </a:r>
            <a:r>
              <a:rPr kumimoji="0" lang="en-US" altLang="en-US" sz="1600" b="1" i="0" u="none" strike="noStrike" cap="none" normalizeH="0" baseline="0" dirty="0">
                <a:ln>
                  <a:noFill/>
                </a:ln>
                <a:effectLst/>
                <a:latin typeface="Century Gothic" panose="020B0502020202020204" pitchFamily="34" charset="0"/>
              </a:rPr>
              <a:t>other children</a:t>
            </a:r>
            <a:r>
              <a:rPr kumimoji="0" lang="en-US" altLang="en-US" sz="1600" b="0" i="0" u="none" strike="noStrike" cap="none" normalizeH="0" baseline="0" dirty="0">
                <a:ln>
                  <a:noFill/>
                </a:ln>
                <a:effectLst/>
                <a:latin typeface="Century Gothic" panose="020B0502020202020204" pitchFamily="34" charset="0"/>
              </a:rPr>
              <a:t>.</a:t>
            </a:r>
          </a:p>
          <a:p>
            <a:pPr marL="0" marR="0" lvl="0" indent="0" defTabSz="914400" rtl="0" eaLnBrk="0" fontAlgn="base" latinLnBrk="0" hangingPunct="0">
              <a:lnSpc>
                <a:spcPct val="90000"/>
              </a:lnSpc>
              <a:spcBef>
                <a:spcPct val="0"/>
              </a:spcBef>
              <a:buClrTx/>
              <a:buSzTx/>
              <a:buFontTx/>
              <a:buChar char="•"/>
              <a:tabLst/>
            </a:pPr>
            <a:r>
              <a:rPr kumimoji="0" lang="en-US" altLang="en-US" sz="1600" b="0" i="0" u="none" strike="noStrike" cap="none" normalizeH="0" baseline="0" dirty="0">
                <a:ln>
                  <a:noFill/>
                </a:ln>
                <a:effectLst/>
                <a:latin typeface="Century Gothic" panose="020B0502020202020204" pitchFamily="34" charset="0"/>
              </a:rPr>
              <a:t>Children may also </a:t>
            </a:r>
            <a:r>
              <a:rPr kumimoji="0" lang="en-US" altLang="en-US" sz="1600" b="1" i="0" u="none" strike="noStrike" cap="none" normalizeH="0" baseline="0" dirty="0">
                <a:ln>
                  <a:noFill/>
                </a:ln>
                <a:effectLst/>
                <a:latin typeface="Century Gothic" panose="020B0502020202020204" pitchFamily="34" charset="0"/>
              </a:rPr>
              <a:t>cause harm to family members</a:t>
            </a:r>
            <a:r>
              <a:rPr kumimoji="0" lang="en-US" altLang="en-US" sz="1600" b="0" i="0" u="none" strike="noStrike" cap="none" normalizeH="0" baseline="0" dirty="0">
                <a:ln>
                  <a:noFill/>
                </a:ln>
                <a:effectLst/>
                <a:latin typeface="Century Gothic" panose="020B0502020202020204" pitchFamily="34" charset="0"/>
              </a:rPr>
              <a:t>, known as </a:t>
            </a:r>
            <a:r>
              <a:rPr kumimoji="0" lang="en-US" altLang="en-US" sz="1600" b="1" i="0" u="none" strike="noStrike" cap="none" normalizeH="0" baseline="0" dirty="0">
                <a:ln>
                  <a:noFill/>
                </a:ln>
                <a:effectLst/>
                <a:latin typeface="Century Gothic" panose="020B0502020202020204" pitchFamily="34" charset="0"/>
              </a:rPr>
              <a:t>child‑to‑parent or caregiver abuse</a:t>
            </a:r>
            <a:endParaRPr kumimoji="0" lang="en-US" altLang="en-US" sz="1600" b="0" i="0" u="none" strike="noStrike" cap="none" normalizeH="0" baseline="0" dirty="0">
              <a:ln>
                <a:noFill/>
              </a:ln>
              <a:effectLst/>
              <a:latin typeface="Century Gothic" panose="020B0502020202020204" pitchFamily="34" charset="0"/>
            </a:endParaRPr>
          </a:p>
        </p:txBody>
      </p:sp>
      <p:pic>
        <p:nvPicPr>
          <p:cNvPr id="7" name="Picture 6">
            <a:extLst>
              <a:ext uri="{FF2B5EF4-FFF2-40B4-BE49-F238E27FC236}">
                <a16:creationId xmlns:a16="http://schemas.microsoft.com/office/drawing/2014/main" id="{671C625C-397E-AE1A-D38A-2AD923BB2062}"/>
              </a:ext>
            </a:extLst>
          </p:cNvPr>
          <p:cNvPicPr>
            <a:picLocks noChangeAspect="1"/>
          </p:cNvPicPr>
          <p:nvPr/>
        </p:nvPicPr>
        <p:blipFill>
          <a:blip r:embed="rId3"/>
          <a:srcRect t="2080" r="1" b="13314"/>
          <a:stretch>
            <a:fillRect/>
          </a:stretch>
        </p:blipFill>
        <p:spPr>
          <a:xfrm>
            <a:off x="8256891" y="1495231"/>
            <a:ext cx="3108391" cy="3867538"/>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11939F67-536E-5DCB-B4F6-1840E5A8339B}"/>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12</a:t>
            </a:fld>
            <a:endParaRPr lang="en-US"/>
          </a:p>
        </p:txBody>
      </p:sp>
    </p:spTree>
    <p:extLst>
      <p:ext uri="{BB962C8B-B14F-4D97-AF65-F5344CB8AC3E}">
        <p14:creationId xmlns:p14="http://schemas.microsoft.com/office/powerpoint/2010/main" val="3254232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D7659C-C212-B09D-7B1C-35CBDAD04956}"/>
              </a:ext>
            </a:extLst>
          </p:cNvPr>
          <p:cNvPicPr>
            <a:picLocks noChangeAspect="1"/>
          </p:cNvPicPr>
          <p:nvPr/>
        </p:nvPicPr>
        <p:blipFill>
          <a:blip r:embed="rId3"/>
          <a:stretch>
            <a:fillRect/>
          </a:stretch>
        </p:blipFill>
        <p:spPr>
          <a:xfrm>
            <a:off x="1015067" y="379643"/>
            <a:ext cx="9980292" cy="5230628"/>
          </a:xfrm>
          <a:prstGeom prst="rect">
            <a:avLst/>
          </a:prstGeom>
          <a:ln>
            <a:noFill/>
          </a:ln>
          <a:effectLst>
            <a:softEdge rad="112500"/>
          </a:effectLst>
        </p:spPr>
      </p:pic>
      <p:pic>
        <p:nvPicPr>
          <p:cNvPr id="5" name="Picture 4">
            <a:extLst>
              <a:ext uri="{FF2B5EF4-FFF2-40B4-BE49-F238E27FC236}">
                <a16:creationId xmlns:a16="http://schemas.microsoft.com/office/drawing/2014/main" id="{B2298102-64FB-0CDD-9C58-746B37F21107}"/>
              </a:ext>
            </a:extLst>
          </p:cNvPr>
          <p:cNvPicPr>
            <a:picLocks noChangeAspect="1"/>
          </p:cNvPicPr>
          <p:nvPr/>
        </p:nvPicPr>
        <p:blipFill>
          <a:blip r:embed="rId4"/>
          <a:stretch>
            <a:fillRect/>
          </a:stretch>
        </p:blipFill>
        <p:spPr>
          <a:xfrm>
            <a:off x="921249" y="272265"/>
            <a:ext cx="5060119" cy="4109060"/>
          </a:xfrm>
          <a:prstGeom prst="rect">
            <a:avLst/>
          </a:prstGeom>
        </p:spPr>
      </p:pic>
      <p:pic>
        <p:nvPicPr>
          <p:cNvPr id="4" name="Content Placeholder 3">
            <a:extLst>
              <a:ext uri="{FF2B5EF4-FFF2-40B4-BE49-F238E27FC236}">
                <a16:creationId xmlns:a16="http://schemas.microsoft.com/office/drawing/2014/main" id="{358A6DC7-016C-41F3-F334-4C8034746773}"/>
              </a:ext>
            </a:extLst>
          </p:cNvPr>
          <p:cNvPicPr>
            <a:picLocks noGrp="1" noChangeAspect="1"/>
          </p:cNvPicPr>
          <p:nvPr>
            <p:ph sz="quarter" idx="10"/>
          </p:nvPr>
        </p:nvPicPr>
        <p:blipFill>
          <a:blip r:embed="rId5"/>
          <a:stretch>
            <a:fillRect/>
          </a:stretch>
        </p:blipFill>
        <p:spPr>
          <a:xfrm>
            <a:off x="6210634" y="3429000"/>
            <a:ext cx="4784725" cy="2181271"/>
          </a:xfrm>
          <a:prstGeom prst="rect">
            <a:avLst/>
          </a:prstGeom>
        </p:spPr>
      </p:pic>
    </p:spTree>
    <p:extLst>
      <p:ext uri="{BB962C8B-B14F-4D97-AF65-F5344CB8AC3E}">
        <p14:creationId xmlns:p14="http://schemas.microsoft.com/office/powerpoint/2010/main" val="2779448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BC95591C-F57B-59FE-22DC-E985C38DB2CE}"/>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14</a:t>
            </a:fld>
            <a:endParaRPr lang="en-US"/>
          </a:p>
        </p:txBody>
      </p:sp>
      <p:sp>
        <p:nvSpPr>
          <p:cNvPr id="7" name="TextBox 6">
            <a:extLst>
              <a:ext uri="{FF2B5EF4-FFF2-40B4-BE49-F238E27FC236}">
                <a16:creationId xmlns:a16="http://schemas.microsoft.com/office/drawing/2014/main" id="{8406383A-99D6-4401-41E7-326239DB2BDC}"/>
              </a:ext>
            </a:extLst>
          </p:cNvPr>
          <p:cNvSpPr txBox="1"/>
          <p:nvPr/>
        </p:nvSpPr>
        <p:spPr>
          <a:xfrm>
            <a:off x="961644" y="151179"/>
            <a:ext cx="10268712" cy="6555641"/>
          </a:xfrm>
          <a:prstGeom prst="rect">
            <a:avLst/>
          </a:prstGeom>
          <a:noFill/>
        </p:spPr>
        <p:txBody>
          <a:bodyPr wrap="square">
            <a:spAutoFit/>
          </a:bodyPr>
          <a:lstStyle/>
          <a:p>
            <a:r>
              <a:rPr lang="en-GB" sz="2400" b="1" dirty="0">
                <a:latin typeface="Century Gothic" panose="020B0502020202020204" pitchFamily="34" charset="0"/>
              </a:rPr>
              <a:t>New Risk Indicators</a:t>
            </a:r>
          </a:p>
          <a:p>
            <a:endParaRPr lang="en-GB" sz="2400" b="1" dirty="0">
              <a:latin typeface="Century Gothic" panose="020B0502020202020204" pitchFamily="34" charset="0"/>
            </a:endParaRPr>
          </a:p>
          <a:p>
            <a:r>
              <a:rPr lang="en-GB" sz="2400" b="1" i="1" dirty="0">
                <a:solidFill>
                  <a:schemeClr val="accent6"/>
                </a:solidFill>
                <a:effectLst/>
                <a:latin typeface="Century Gothic" panose="020B0502020202020204" pitchFamily="34" charset="0"/>
              </a:rPr>
              <a:t>Additional signs that a child may require support before statutory intervention</a:t>
            </a:r>
          </a:p>
          <a:p>
            <a:endParaRPr lang="en-GB" sz="2400" b="1" i="1" dirty="0">
              <a:solidFill>
                <a:schemeClr val="accent6"/>
              </a:solidFill>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Repeatedly removed from the classroom</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Has experienced multiple suspensions</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Placed on a part‑time timetable</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Is pregnant and/or a parent themselves</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effectLst/>
                <a:latin typeface="Century Gothic" panose="020B0502020202020204" pitchFamily="34" charset="0"/>
              </a:rPr>
              <a:t>Shows early signs of abusive, violent, or otherwise harmful behaviours</a:t>
            </a:r>
          </a:p>
          <a:p>
            <a:pPr>
              <a:buFont typeface="+mj-lt"/>
              <a:buAutoNum type="arabicPeriod"/>
            </a:pPr>
            <a:endParaRPr lang="en-GB" sz="2000" dirty="0">
              <a:effectLst/>
              <a:latin typeface="Century Gothic" panose="020B0502020202020204" pitchFamily="34" charset="0"/>
            </a:endParaRPr>
          </a:p>
          <a:p>
            <a:pPr>
              <a:buFont typeface="+mj-lt"/>
              <a:buAutoNum type="arabicPeriod"/>
            </a:pPr>
            <a:r>
              <a:rPr lang="en-GB" sz="2000" dirty="0">
                <a:latin typeface="Century Gothic" panose="020B0502020202020204" pitchFamily="34" charset="0"/>
              </a:rPr>
              <a:t>Persistent absence or unexplained reduced attendance</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latin typeface="Century Gothic" panose="020B0502020202020204" pitchFamily="34" charset="0"/>
              </a:rPr>
              <a:t>Frequent changes in living arrangements</a:t>
            </a:r>
          </a:p>
          <a:p>
            <a:pPr>
              <a:buFont typeface="+mj-lt"/>
              <a:buAutoNum type="arabicPeriod"/>
            </a:pPr>
            <a:endParaRPr lang="en-GB" sz="2000" dirty="0">
              <a:latin typeface="Century Gothic" panose="020B0502020202020204" pitchFamily="34" charset="0"/>
            </a:endParaRPr>
          </a:p>
          <a:p>
            <a:pPr>
              <a:buFont typeface="+mj-lt"/>
              <a:buAutoNum type="arabicPeriod"/>
            </a:pPr>
            <a:r>
              <a:rPr lang="en-GB" sz="2000" dirty="0">
                <a:latin typeface="Century Gothic" panose="020B0502020202020204" pitchFamily="34" charset="0"/>
              </a:rPr>
              <a:t>Online risks</a:t>
            </a:r>
          </a:p>
        </p:txBody>
      </p:sp>
      <p:pic>
        <p:nvPicPr>
          <p:cNvPr id="9" name="Picture 8">
            <a:extLst>
              <a:ext uri="{FF2B5EF4-FFF2-40B4-BE49-F238E27FC236}">
                <a16:creationId xmlns:a16="http://schemas.microsoft.com/office/drawing/2014/main" id="{4839AE5E-6525-D8DC-FD83-4E92FF2CAB1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77537" y="1617244"/>
            <a:ext cx="3845959" cy="2564774"/>
          </a:xfrm>
          <a:prstGeom prst="rect">
            <a:avLst/>
          </a:prstGeom>
          <a:ln>
            <a:noFill/>
          </a:ln>
          <a:effectLst>
            <a:softEdge rad="112500"/>
          </a:effectLst>
        </p:spPr>
      </p:pic>
    </p:spTree>
    <p:extLst>
      <p:ext uri="{BB962C8B-B14F-4D97-AF65-F5344CB8AC3E}">
        <p14:creationId xmlns:p14="http://schemas.microsoft.com/office/powerpoint/2010/main" val="288953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ncil with different colored pieces&#10;&#10;AI-generated content may be incorrect.">
            <a:extLst>
              <a:ext uri="{FF2B5EF4-FFF2-40B4-BE49-F238E27FC236}">
                <a16:creationId xmlns:a16="http://schemas.microsoft.com/office/drawing/2014/main" id="{3CC1910F-0F50-0CF8-A4A2-C880E974994C}"/>
              </a:ext>
            </a:extLst>
          </p:cNvPr>
          <p:cNvPicPr>
            <a:picLocks noGrp="1" noChangeAspect="1"/>
          </p:cNvPicPr>
          <p:nvPr>
            <p:ph sz="quarter" idx="12"/>
          </p:nvPr>
        </p:nvPicPr>
        <p:blipFill>
          <a:blip r:embed="rId3"/>
          <a:stretch>
            <a:fillRect/>
          </a:stretch>
        </p:blipFill>
        <p:spPr>
          <a:xfrm>
            <a:off x="1693074" y="132852"/>
            <a:ext cx="8805851" cy="5408672"/>
          </a:xfrm>
          <a:prstGeom prst="rect">
            <a:avLst/>
          </a:prstGeom>
          <a:noFill/>
        </p:spPr>
      </p:pic>
      <p:sp>
        <p:nvSpPr>
          <p:cNvPr id="4" name="Slide Number Placeholder 3" hidden="1">
            <a:extLst>
              <a:ext uri="{FF2B5EF4-FFF2-40B4-BE49-F238E27FC236}">
                <a16:creationId xmlns:a16="http://schemas.microsoft.com/office/drawing/2014/main" id="{B393E330-B27B-36A0-676E-05983E85BF6B}"/>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15</a:t>
            </a:fld>
            <a:endParaRPr lang="en-US"/>
          </a:p>
        </p:txBody>
      </p:sp>
      <p:sp>
        <p:nvSpPr>
          <p:cNvPr id="7" name="TextBox 6">
            <a:extLst>
              <a:ext uri="{FF2B5EF4-FFF2-40B4-BE49-F238E27FC236}">
                <a16:creationId xmlns:a16="http://schemas.microsoft.com/office/drawing/2014/main" id="{DDA83696-E862-246C-0B05-806F35AF0167}"/>
              </a:ext>
            </a:extLst>
          </p:cNvPr>
          <p:cNvSpPr txBox="1"/>
          <p:nvPr/>
        </p:nvSpPr>
        <p:spPr>
          <a:xfrm>
            <a:off x="1000879" y="6269601"/>
            <a:ext cx="6097712" cy="369332"/>
          </a:xfrm>
          <a:prstGeom prst="rect">
            <a:avLst/>
          </a:prstGeom>
          <a:noFill/>
        </p:spPr>
        <p:txBody>
          <a:bodyPr wrap="square">
            <a:spAutoFit/>
          </a:bodyPr>
          <a:lstStyle/>
          <a:p>
            <a:r>
              <a:rPr lang="en-GB" dirty="0">
                <a:hlinkClick r:id="rId4"/>
              </a:rPr>
              <a:t>https://www.youtube.com/watch?v=XEdNGbnvzRs</a:t>
            </a:r>
            <a:endParaRPr lang="en-GB" dirty="0"/>
          </a:p>
        </p:txBody>
      </p:sp>
    </p:spTree>
    <p:extLst>
      <p:ext uri="{BB962C8B-B14F-4D97-AF65-F5344CB8AC3E}">
        <p14:creationId xmlns:p14="http://schemas.microsoft.com/office/powerpoint/2010/main" val="142509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blue rectangular bubbles with white text">
            <a:extLst>
              <a:ext uri="{FF2B5EF4-FFF2-40B4-BE49-F238E27FC236}">
                <a16:creationId xmlns:a16="http://schemas.microsoft.com/office/drawing/2014/main" id="{A005CBF1-292F-2055-B408-A86FC2D54ADF}"/>
              </a:ext>
            </a:extLst>
          </p:cNvPr>
          <p:cNvPicPr>
            <a:picLocks noChangeAspect="1"/>
          </p:cNvPicPr>
          <p:nvPr/>
        </p:nvPicPr>
        <p:blipFill>
          <a:blip r:embed="rId3"/>
          <a:stretch>
            <a:fillRect/>
          </a:stretch>
        </p:blipFill>
        <p:spPr>
          <a:xfrm>
            <a:off x="1605126" y="261162"/>
            <a:ext cx="8981747" cy="5344137"/>
          </a:xfrm>
          <a:prstGeom prst="rect">
            <a:avLst/>
          </a:prstGeom>
          <a:noFill/>
        </p:spPr>
      </p:pic>
      <p:sp>
        <p:nvSpPr>
          <p:cNvPr id="4" name="Slide Number Placeholder 3" hidden="1">
            <a:extLst>
              <a:ext uri="{FF2B5EF4-FFF2-40B4-BE49-F238E27FC236}">
                <a16:creationId xmlns:a16="http://schemas.microsoft.com/office/drawing/2014/main" id="{787E9E83-48AB-6B9B-E2CE-4024FA79C19D}"/>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16</a:t>
            </a:fld>
            <a:endParaRPr lang="en-US"/>
          </a:p>
        </p:txBody>
      </p:sp>
    </p:spTree>
    <p:extLst>
      <p:ext uri="{BB962C8B-B14F-4D97-AF65-F5344CB8AC3E}">
        <p14:creationId xmlns:p14="http://schemas.microsoft.com/office/powerpoint/2010/main" val="1125656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15EA-FF49-7983-755A-1B136A1D1DBF}"/>
              </a:ext>
            </a:extLst>
          </p:cNvPr>
          <p:cNvSpPr>
            <a:spLocks noGrp="1"/>
          </p:cNvSpPr>
          <p:nvPr>
            <p:ph type="title"/>
          </p:nvPr>
        </p:nvSpPr>
        <p:spPr/>
        <p:txBody>
          <a:bodyPr/>
          <a:lstStyle/>
          <a:p>
            <a:r>
              <a:rPr lang="en-GB" dirty="0"/>
              <a:t>Keeping Children Safe in Education Updates</a:t>
            </a:r>
          </a:p>
        </p:txBody>
      </p:sp>
      <p:sp>
        <p:nvSpPr>
          <p:cNvPr id="3" name="Text Placeholder 2">
            <a:extLst>
              <a:ext uri="{FF2B5EF4-FFF2-40B4-BE49-F238E27FC236}">
                <a16:creationId xmlns:a16="http://schemas.microsoft.com/office/drawing/2014/main" id="{31866A78-169B-0203-49EE-C9BF6FEB5938}"/>
              </a:ext>
            </a:extLst>
          </p:cNvPr>
          <p:cNvSpPr>
            <a:spLocks noGrp="1"/>
          </p:cNvSpPr>
          <p:nvPr>
            <p:ph type="body" sz="quarter" idx="12"/>
          </p:nvPr>
        </p:nvSpPr>
        <p:spPr/>
        <p:txBody>
          <a:bodyPr/>
          <a:lstStyle/>
          <a:p>
            <a:r>
              <a:rPr lang="en-GB" dirty="0"/>
              <a:t>September 2026</a:t>
            </a:r>
          </a:p>
        </p:txBody>
      </p:sp>
    </p:spTree>
    <p:extLst>
      <p:ext uri="{BB962C8B-B14F-4D97-AF65-F5344CB8AC3E}">
        <p14:creationId xmlns:p14="http://schemas.microsoft.com/office/powerpoint/2010/main" val="2719816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0E47E-D228-15EB-5886-33E9AA181D03}"/>
              </a:ext>
            </a:extLst>
          </p:cNvPr>
          <p:cNvSpPr>
            <a:spLocks noGrp="1"/>
          </p:cNvSpPr>
          <p:nvPr>
            <p:ph type="title"/>
          </p:nvPr>
        </p:nvSpPr>
        <p:spPr>
          <a:xfrm>
            <a:off x="955342" y="737115"/>
            <a:ext cx="6374809" cy="5858398"/>
          </a:xfrm>
        </p:spPr>
        <p:txBody>
          <a:bodyPr anchor="ctr">
            <a:normAutofit fontScale="90000"/>
          </a:bodyPr>
          <a:lstStyle/>
          <a:p>
            <a:pPr>
              <a:buFont typeface="Arial" panose="020B0604020202020204" pitchFamily="34" charset="0"/>
              <a:buChar char="•"/>
            </a:pPr>
            <a:r>
              <a:rPr lang="en-GB" sz="2400" b="1" dirty="0">
                <a:latin typeface="Century Gothic" panose="020B0502020202020204" pitchFamily="34" charset="0"/>
              </a:rPr>
              <a:t>What’s New in 2026 (Updated) </a:t>
            </a:r>
            <a:br>
              <a:rPr lang="en-GB" sz="2400" b="1" dirty="0"/>
            </a:br>
            <a:br>
              <a:rPr lang="en-GB" sz="2400" b="1" dirty="0"/>
            </a:br>
            <a:r>
              <a:rPr lang="en-GB" sz="2200" dirty="0">
                <a:effectLst/>
                <a:latin typeface="Century Gothic" panose="020B0502020202020204" pitchFamily="34" charset="0"/>
              </a:rPr>
              <a:t>Removal of </a:t>
            </a:r>
            <a:r>
              <a:rPr lang="en-GB" sz="2200" b="1" dirty="0">
                <a:effectLst/>
                <a:latin typeface="Century Gothic" panose="020B0502020202020204" pitchFamily="34" charset="0"/>
              </a:rPr>
              <a:t>Annex A</a:t>
            </a:r>
            <a:r>
              <a:rPr lang="en-GB" sz="2200" dirty="0">
                <a:effectLst/>
                <a:latin typeface="Century Gothic" panose="020B0502020202020204" pitchFamily="34" charset="0"/>
              </a:rPr>
              <a:t> – </a:t>
            </a:r>
            <a:r>
              <a:rPr lang="en-GB" sz="2200" i="1" dirty="0">
                <a:effectLst/>
                <a:latin typeface="Century Gothic" panose="020B0502020202020204" pitchFamily="34" charset="0"/>
              </a:rPr>
              <a:t>all staff must now read Part 1 in full</a:t>
            </a:r>
            <a:r>
              <a:rPr lang="en-GB" sz="2200" dirty="0">
                <a:effectLst/>
                <a:latin typeface="Century Gothic" panose="020B0502020202020204" pitchFamily="34" charset="0"/>
              </a:rPr>
              <a:t>.</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Stronger expectations around </a:t>
            </a:r>
            <a:r>
              <a:rPr lang="en-GB" sz="2200" b="1" dirty="0">
                <a:effectLst/>
                <a:latin typeface="Century Gothic" panose="020B0502020202020204" pitchFamily="34" charset="0"/>
              </a:rPr>
              <a:t>online safety</a:t>
            </a:r>
            <a:r>
              <a:rPr lang="en-GB" sz="2200" dirty="0">
                <a:effectLst/>
                <a:latin typeface="Century Gothic" panose="020B0502020202020204" pitchFamily="34" charset="0"/>
              </a:rPr>
              <a:t>, AI risks, and digital harm.</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New guidance for </a:t>
            </a:r>
            <a:r>
              <a:rPr lang="en-GB" sz="2200" b="1" dirty="0">
                <a:effectLst/>
                <a:latin typeface="Century Gothic" panose="020B0502020202020204" pitchFamily="34" charset="0"/>
              </a:rPr>
              <a:t>gender‑questioning pupils</a:t>
            </a:r>
            <a:r>
              <a:rPr lang="en-GB" sz="2200" dirty="0">
                <a:effectLst/>
                <a:latin typeface="Century Gothic" panose="020B0502020202020204" pitchFamily="34" charset="0"/>
              </a:rPr>
              <a:t> based on the Cass Review.</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Updated processes for </a:t>
            </a:r>
            <a:r>
              <a:rPr lang="en-GB" sz="2200" b="1" dirty="0">
                <a:effectLst/>
                <a:latin typeface="Century Gothic" panose="020B0502020202020204" pitchFamily="34" charset="0"/>
              </a:rPr>
              <a:t>allegations against staff</a:t>
            </a:r>
            <a:r>
              <a:rPr lang="en-GB" sz="2200" dirty="0">
                <a:effectLst/>
                <a:latin typeface="Century Gothic" panose="020B0502020202020204" pitchFamily="34" charset="0"/>
              </a:rPr>
              <a:t> and low-level concerns.</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Attendance recognised explicitly as a </a:t>
            </a:r>
            <a:r>
              <a:rPr lang="en-GB" sz="2200" b="1" dirty="0">
                <a:effectLst/>
                <a:latin typeface="Century Gothic" panose="020B0502020202020204" pitchFamily="34" charset="0"/>
              </a:rPr>
              <a:t>safeguarding vulnerability</a:t>
            </a:r>
            <a:r>
              <a:rPr lang="en-GB" sz="2200" dirty="0">
                <a:effectLst/>
                <a:latin typeface="Century Gothic" panose="020B0502020202020204" pitchFamily="34" charset="0"/>
              </a:rPr>
              <a:t>.</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Reinforced expectation that schools are </a:t>
            </a:r>
            <a:r>
              <a:rPr lang="en-GB" sz="2200" b="1" dirty="0">
                <a:effectLst/>
                <a:latin typeface="Century Gothic" panose="020B0502020202020204" pitchFamily="34" charset="0"/>
              </a:rPr>
              <a:t>mobile‑phone‑free by default</a:t>
            </a:r>
            <a:r>
              <a:rPr lang="en-GB" sz="2200" dirty="0">
                <a:effectLst/>
                <a:latin typeface="Century Gothic" panose="020B0502020202020204" pitchFamily="34" charset="0"/>
              </a:rPr>
              <a:t>.</a:t>
            </a:r>
            <a:br>
              <a:rPr lang="en-GB" sz="2200" dirty="0">
                <a:effectLst/>
                <a:latin typeface="Century Gothic" panose="020B0502020202020204" pitchFamily="34" charset="0"/>
              </a:rPr>
            </a:br>
            <a:br>
              <a:rPr lang="en-GB" sz="2200" dirty="0">
                <a:latin typeface="Century Gothic" panose="020B0502020202020204" pitchFamily="34" charset="0"/>
              </a:rPr>
            </a:br>
            <a:r>
              <a:rPr lang="en-GB" sz="2200" dirty="0">
                <a:effectLst/>
                <a:latin typeface="Century Gothic" panose="020B0502020202020204" pitchFamily="34" charset="0"/>
              </a:rPr>
              <a:t>Expanded definitions of </a:t>
            </a:r>
            <a:r>
              <a:rPr lang="en-GB" sz="2200" b="1" dirty="0">
                <a:effectLst/>
                <a:latin typeface="Century Gothic" panose="020B0502020202020204" pitchFamily="34" charset="0"/>
              </a:rPr>
              <a:t>child‑on‑child abuse</a:t>
            </a:r>
            <a:r>
              <a:rPr lang="en-GB" sz="2200" dirty="0">
                <a:effectLst/>
                <a:latin typeface="Century Gothic" panose="020B0502020202020204" pitchFamily="34" charset="0"/>
              </a:rPr>
              <a:t>, including violence and weapon‑related behaviour</a:t>
            </a:r>
            <a:br>
              <a:rPr lang="en-GB" sz="2400" dirty="0"/>
            </a:br>
            <a:br>
              <a:rPr lang="en-GB" sz="2000" dirty="0">
                <a:latin typeface="Century Gothic" panose="020B0502020202020204" pitchFamily="34" charset="0"/>
              </a:rPr>
            </a:br>
            <a:endParaRPr lang="en-US" sz="2000" dirty="0">
              <a:latin typeface="Century Gothic" panose="020B0502020202020204" pitchFamily="34" charset="0"/>
            </a:endParaRPr>
          </a:p>
        </p:txBody>
      </p:sp>
      <p:pic>
        <p:nvPicPr>
          <p:cNvPr id="6" name="Picture Placeholder 5">
            <a:extLst>
              <a:ext uri="{FF2B5EF4-FFF2-40B4-BE49-F238E27FC236}">
                <a16:creationId xmlns:a16="http://schemas.microsoft.com/office/drawing/2014/main" id="{D0A11542-B2BD-1FBC-5871-025CE5A2CAFC}"/>
              </a:ext>
            </a:extLst>
          </p:cNvPr>
          <p:cNvPicPr>
            <a:picLocks noGrp="1" noChangeAspect="1"/>
          </p:cNvPicPr>
          <p:nvPr>
            <p:ph sz="quarter" idx="12"/>
          </p:nvPr>
        </p:nvPicPr>
        <p:blipFill>
          <a:blip r:embed="rId2"/>
          <a:stretch>
            <a:fillRect/>
          </a:stretch>
        </p:blipFill>
        <p:spPr>
          <a:xfrm>
            <a:off x="7330151" y="345052"/>
            <a:ext cx="4449712" cy="5328996"/>
          </a:xfrm>
          <a:prstGeom prst="rect">
            <a:avLst/>
          </a:prstGeom>
          <a:noFill/>
        </p:spPr>
      </p:pic>
      <p:sp>
        <p:nvSpPr>
          <p:cNvPr id="13" name="Slide Number Placeholder 3">
            <a:extLst>
              <a:ext uri="{FF2B5EF4-FFF2-40B4-BE49-F238E27FC236}">
                <a16:creationId xmlns:a16="http://schemas.microsoft.com/office/drawing/2014/main" id="{0B57E279-57E2-F469-387E-CCF232EA4CED}"/>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18</a:t>
            </a:fld>
            <a:endParaRPr lang="en-US"/>
          </a:p>
        </p:txBody>
      </p:sp>
    </p:spTree>
    <p:extLst>
      <p:ext uri="{BB962C8B-B14F-4D97-AF65-F5344CB8AC3E}">
        <p14:creationId xmlns:p14="http://schemas.microsoft.com/office/powerpoint/2010/main" val="3752118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669B-ECF2-C942-7599-5D7685525505}"/>
              </a:ext>
            </a:extLst>
          </p:cNvPr>
          <p:cNvSpPr>
            <a:spLocks noGrp="1"/>
          </p:cNvSpPr>
          <p:nvPr>
            <p:ph type="title"/>
          </p:nvPr>
        </p:nvSpPr>
        <p:spPr/>
        <p:txBody>
          <a:bodyPr/>
          <a:lstStyle/>
          <a:p>
            <a:r>
              <a:rPr lang="en-GB" dirty="0"/>
              <a:t>Family Help</a:t>
            </a:r>
          </a:p>
        </p:txBody>
      </p:sp>
    </p:spTree>
    <p:extLst>
      <p:ext uri="{BB962C8B-B14F-4D97-AF65-F5344CB8AC3E}">
        <p14:creationId xmlns:p14="http://schemas.microsoft.com/office/powerpoint/2010/main" val="196171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676644C-5858-4FEB-A32D-09C1E712CE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863" y="977693"/>
            <a:ext cx="6370274" cy="4902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162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9D4ED-A41F-8196-45C6-81191140EE84}"/>
              </a:ext>
            </a:extLst>
          </p:cNvPr>
          <p:cNvSpPr>
            <a:spLocks noGrp="1"/>
          </p:cNvSpPr>
          <p:nvPr>
            <p:ph type="title"/>
          </p:nvPr>
        </p:nvSpPr>
        <p:spPr/>
        <p:txBody>
          <a:bodyPr/>
          <a:lstStyle/>
          <a:p>
            <a:r>
              <a:rPr lang="en-GB" b="1" dirty="0">
                <a:latin typeface="Century Gothic" panose="020B0502020202020204" pitchFamily="34" charset="0"/>
              </a:rPr>
              <a:t>Family Help</a:t>
            </a:r>
          </a:p>
        </p:txBody>
      </p:sp>
      <p:sp>
        <p:nvSpPr>
          <p:cNvPr id="3" name="Content Placeholder 2">
            <a:extLst>
              <a:ext uri="{FF2B5EF4-FFF2-40B4-BE49-F238E27FC236}">
                <a16:creationId xmlns:a16="http://schemas.microsoft.com/office/drawing/2014/main" id="{EEE8F4E0-4FAF-64D4-79CE-4046DD8BF5AE}"/>
              </a:ext>
            </a:extLst>
          </p:cNvPr>
          <p:cNvSpPr>
            <a:spLocks noGrp="1"/>
          </p:cNvSpPr>
          <p:nvPr>
            <p:ph sz="quarter" idx="12"/>
          </p:nvPr>
        </p:nvSpPr>
        <p:spPr/>
        <p:txBody>
          <a:bodyPr>
            <a:normAutofit lnSpcReduction="10000"/>
          </a:bodyPr>
          <a:lstStyle/>
          <a:p>
            <a:r>
              <a:rPr lang="en-GB" b="1" i="1" dirty="0"/>
              <a:t>New terminology, same legal routes</a:t>
            </a:r>
            <a:endParaRPr lang="en-GB" b="1" dirty="0"/>
          </a:p>
          <a:p>
            <a:pPr>
              <a:buFont typeface="Arial" panose="020B0604020202020204" pitchFamily="34" charset="0"/>
              <a:buChar char="•"/>
            </a:pPr>
            <a:r>
              <a:rPr lang="en-GB" dirty="0">
                <a:effectLst/>
              </a:rPr>
              <a:t>The term </a:t>
            </a:r>
            <a:r>
              <a:rPr lang="en-GB" b="1" dirty="0">
                <a:effectLst/>
              </a:rPr>
              <a:t>“Early Help”</a:t>
            </a:r>
            <a:r>
              <a:rPr lang="en-GB" dirty="0">
                <a:effectLst/>
              </a:rPr>
              <a:t> is now replaced by </a:t>
            </a:r>
            <a:r>
              <a:rPr lang="en-GB" b="1" dirty="0">
                <a:effectLst/>
              </a:rPr>
              <a:t>“Family Help”</a:t>
            </a:r>
            <a:r>
              <a:rPr lang="en-GB" dirty="0">
                <a:effectLst/>
              </a:rPr>
              <a:t> throughout the guidance.</a:t>
            </a:r>
            <a:endParaRPr lang="en-GB" dirty="0"/>
          </a:p>
          <a:p>
            <a:pPr>
              <a:buFont typeface="Arial" panose="020B0604020202020204" pitchFamily="34" charset="0"/>
              <a:buChar char="•"/>
            </a:pPr>
            <a:r>
              <a:rPr lang="en-GB" dirty="0">
                <a:effectLst/>
              </a:rPr>
              <a:t>Staff should be familiar with the </a:t>
            </a:r>
            <a:r>
              <a:rPr lang="en-GB" b="1" dirty="0">
                <a:effectLst/>
              </a:rPr>
              <a:t>key legal routes</a:t>
            </a:r>
            <a:r>
              <a:rPr lang="en-GB" dirty="0">
                <a:effectLst/>
              </a:rPr>
              <a:t> underpinning Family Help:</a:t>
            </a:r>
            <a:endParaRPr lang="en-GB" dirty="0"/>
          </a:p>
          <a:p>
            <a:pPr marL="742950" lvl="1" indent="-285750">
              <a:buFont typeface="Arial" panose="020B0604020202020204" pitchFamily="34" charset="0"/>
              <a:buChar char="•"/>
            </a:pPr>
            <a:r>
              <a:rPr lang="en-GB" b="1" dirty="0">
                <a:effectLst/>
              </a:rPr>
              <a:t>Sections 10 &amp; 11, Children Act 2004</a:t>
            </a:r>
            <a:r>
              <a:rPr lang="en-GB" dirty="0">
                <a:effectLst/>
              </a:rPr>
              <a:t> – </a:t>
            </a:r>
            <a:r>
              <a:rPr lang="en-GB" i="1" dirty="0">
                <a:effectLst/>
              </a:rPr>
              <a:t>Targeted Family Help</a:t>
            </a:r>
            <a:endParaRPr lang="en-GB" dirty="0"/>
          </a:p>
          <a:p>
            <a:pPr marL="742950" lvl="1" indent="-285750">
              <a:buFont typeface="Arial" panose="020B0604020202020204" pitchFamily="34" charset="0"/>
              <a:buChar char="•"/>
            </a:pPr>
            <a:r>
              <a:rPr lang="en-GB" b="1" dirty="0">
                <a:effectLst/>
              </a:rPr>
              <a:t>Section 17, Children Act 1989</a:t>
            </a:r>
            <a:r>
              <a:rPr lang="en-GB" dirty="0">
                <a:effectLst/>
              </a:rPr>
              <a:t> – </a:t>
            </a:r>
            <a:r>
              <a:rPr lang="en-GB" i="1" dirty="0">
                <a:effectLst/>
              </a:rPr>
              <a:t>Children in need</a:t>
            </a:r>
            <a:endParaRPr lang="en-GB" dirty="0"/>
          </a:p>
          <a:p>
            <a:pPr marL="742950" lvl="1" indent="-285750">
              <a:buFont typeface="Arial" panose="020B0604020202020204" pitchFamily="34" charset="0"/>
              <a:buChar char="•"/>
            </a:pPr>
            <a:r>
              <a:rPr lang="en-GB" b="1" dirty="0">
                <a:effectLst/>
              </a:rPr>
              <a:t>Section 47, Children Act 1989</a:t>
            </a:r>
            <a:r>
              <a:rPr lang="en-GB" dirty="0">
                <a:effectLst/>
              </a:rPr>
              <a:t> – </a:t>
            </a:r>
            <a:r>
              <a:rPr lang="en-GB" i="1" dirty="0">
                <a:effectLst/>
              </a:rPr>
              <a:t>Significant harm</a:t>
            </a:r>
            <a:endParaRPr lang="en-GB" dirty="0"/>
          </a:p>
          <a:p>
            <a:pPr marL="742950" lvl="1" indent="-285750">
              <a:buFont typeface="Arial" panose="020B0604020202020204" pitchFamily="34" charset="0"/>
              <a:buChar char="•"/>
            </a:pPr>
            <a:r>
              <a:rPr lang="en-GB" b="1" dirty="0">
                <a:effectLst/>
              </a:rPr>
              <a:t>Section 31, Children Act 1989</a:t>
            </a:r>
            <a:r>
              <a:rPr lang="en-GB" dirty="0">
                <a:effectLst/>
              </a:rPr>
              <a:t> – </a:t>
            </a:r>
            <a:r>
              <a:rPr lang="en-GB" i="1" dirty="0">
                <a:effectLst/>
              </a:rPr>
              <a:t>Care and supervision orders</a:t>
            </a:r>
            <a:endParaRPr lang="en-GB" dirty="0"/>
          </a:p>
          <a:p>
            <a:pPr marL="742950" lvl="1" indent="-285750">
              <a:buFont typeface="Arial" panose="020B0604020202020204" pitchFamily="34" charset="0"/>
              <a:buChar char="•"/>
            </a:pPr>
            <a:r>
              <a:rPr lang="en-GB" b="1" dirty="0">
                <a:effectLst/>
              </a:rPr>
              <a:t>Section 20, Children Act 1989</a:t>
            </a:r>
            <a:r>
              <a:rPr lang="en-GB" dirty="0">
                <a:effectLst/>
              </a:rPr>
              <a:t> – </a:t>
            </a:r>
            <a:r>
              <a:rPr lang="en-GB" i="1" dirty="0">
                <a:effectLst/>
              </a:rPr>
              <a:t>Duty to accommodate</a:t>
            </a:r>
            <a:endParaRPr lang="en-GB" dirty="0"/>
          </a:p>
          <a:p>
            <a:endParaRPr lang="en-GB" dirty="0"/>
          </a:p>
        </p:txBody>
      </p:sp>
      <p:sp>
        <p:nvSpPr>
          <p:cNvPr id="4" name="Slide Number Placeholder 3">
            <a:extLst>
              <a:ext uri="{FF2B5EF4-FFF2-40B4-BE49-F238E27FC236}">
                <a16:creationId xmlns:a16="http://schemas.microsoft.com/office/drawing/2014/main" id="{CCDF90D5-EECE-1CE6-04C9-B7345E26B7FC}"/>
              </a:ext>
            </a:extLst>
          </p:cNvPr>
          <p:cNvSpPr>
            <a:spLocks noGrp="1"/>
          </p:cNvSpPr>
          <p:nvPr>
            <p:ph type="sldNum" sz="quarter" idx="15"/>
          </p:nvPr>
        </p:nvSpPr>
        <p:spPr/>
        <p:txBody>
          <a:bodyPr/>
          <a:lstStyle/>
          <a:p>
            <a:fld id="{18D65601-5AE2-46FC-B138-694DDD2B510D}" type="slidenum">
              <a:rPr lang="en-US" smtClean="0"/>
              <a:pPr/>
              <a:t>20</a:t>
            </a:fld>
            <a:endParaRPr lang="en-US" dirty="0"/>
          </a:p>
        </p:txBody>
      </p:sp>
    </p:spTree>
    <p:extLst>
      <p:ext uri="{BB962C8B-B14F-4D97-AF65-F5344CB8AC3E}">
        <p14:creationId xmlns:p14="http://schemas.microsoft.com/office/powerpoint/2010/main" val="4241066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81F9-D442-5719-FDED-8C5D16B856F4}"/>
              </a:ext>
            </a:extLst>
          </p:cNvPr>
          <p:cNvSpPr>
            <a:spLocks noGrp="1"/>
          </p:cNvSpPr>
          <p:nvPr>
            <p:ph type="title"/>
          </p:nvPr>
        </p:nvSpPr>
        <p:spPr>
          <a:xfrm>
            <a:off x="8024892" y="715679"/>
            <a:ext cx="4964671" cy="3131476"/>
          </a:xfrm>
        </p:spPr>
        <p:txBody>
          <a:bodyPr>
            <a:normAutofit/>
          </a:bodyPr>
          <a:lstStyle/>
          <a:p>
            <a:r>
              <a:rPr lang="en-GB" sz="4000" b="1" dirty="0"/>
              <a:t>Online Safety</a:t>
            </a:r>
            <a:endParaRPr lang="en-GB" sz="4000" dirty="0"/>
          </a:p>
        </p:txBody>
      </p:sp>
      <p:sp>
        <p:nvSpPr>
          <p:cNvPr id="3" name="Content Placeholder 2">
            <a:extLst>
              <a:ext uri="{FF2B5EF4-FFF2-40B4-BE49-F238E27FC236}">
                <a16:creationId xmlns:a16="http://schemas.microsoft.com/office/drawing/2014/main" id="{1F1040A9-6FC2-CAAB-E922-FE599CF0252B}"/>
              </a:ext>
            </a:extLst>
          </p:cNvPr>
          <p:cNvSpPr>
            <a:spLocks noGrp="1"/>
          </p:cNvSpPr>
          <p:nvPr>
            <p:ph sz="quarter" idx="10"/>
          </p:nvPr>
        </p:nvSpPr>
        <p:spPr>
          <a:xfrm>
            <a:off x="1642828" y="194290"/>
            <a:ext cx="5969286" cy="6469420"/>
          </a:xfrm>
          <a:solidFill>
            <a:schemeClr val="bg1"/>
          </a:solidFill>
        </p:spPr>
        <p:txBody>
          <a:bodyPr>
            <a:normAutofit fontScale="70000" lnSpcReduction="20000"/>
          </a:bodyPr>
          <a:lstStyle/>
          <a:p>
            <a:r>
              <a:rPr lang="en-GB" sz="2300" dirty="0">
                <a:solidFill>
                  <a:schemeClr val="tx1"/>
                </a:solidFill>
                <a:effectLst/>
                <a:latin typeface="Century Gothic" panose="020B0502020202020204" pitchFamily="34" charset="0"/>
              </a:rPr>
              <a:t>Schools must ensure:</a:t>
            </a:r>
            <a:endParaRPr lang="en-GB" sz="2300" dirty="0">
              <a:solidFill>
                <a:schemeClr val="tx1"/>
              </a:solidFill>
              <a:latin typeface="Century Gothic" panose="020B0502020202020204" pitchFamily="34" charset="0"/>
            </a:endParaRPr>
          </a:p>
          <a:p>
            <a:pPr>
              <a:buFont typeface="Arial" panose="020B0604020202020204" pitchFamily="34" charset="0"/>
              <a:buChar char="•"/>
            </a:pPr>
            <a:r>
              <a:rPr lang="en-GB" sz="2300" dirty="0">
                <a:solidFill>
                  <a:schemeClr val="tx1"/>
                </a:solidFill>
                <a:effectLst/>
                <a:latin typeface="Century Gothic" panose="020B0502020202020204" pitchFamily="34" charset="0"/>
              </a:rPr>
              <a:t>A </a:t>
            </a:r>
            <a:r>
              <a:rPr lang="en-GB" sz="2300" b="1" dirty="0">
                <a:solidFill>
                  <a:schemeClr val="tx1"/>
                </a:solidFill>
                <a:effectLst/>
                <a:latin typeface="Century Gothic" panose="020B0502020202020204" pitchFamily="34" charset="0"/>
              </a:rPr>
              <a:t>whole-school approach</a:t>
            </a:r>
            <a:r>
              <a:rPr lang="en-GB" sz="2300" dirty="0">
                <a:solidFill>
                  <a:schemeClr val="tx1"/>
                </a:solidFill>
                <a:effectLst/>
                <a:latin typeface="Century Gothic" panose="020B0502020202020204" pitchFamily="34" charset="0"/>
              </a:rPr>
              <a:t> to digital safeguarding.</a:t>
            </a:r>
            <a:endParaRPr lang="en-GB" sz="2300" dirty="0">
              <a:solidFill>
                <a:schemeClr val="tx1"/>
              </a:solidFill>
              <a:latin typeface="Century Gothic" panose="020B0502020202020204" pitchFamily="34" charset="0"/>
            </a:endParaRPr>
          </a:p>
          <a:p>
            <a:r>
              <a:rPr lang="en-GB" sz="2300" dirty="0">
                <a:solidFill>
                  <a:schemeClr val="tx1"/>
                </a:solidFill>
                <a:effectLst/>
                <a:latin typeface="Century Gothic" panose="020B0502020202020204" pitchFamily="34" charset="0"/>
              </a:rPr>
              <a:t>Filtering and monitoring systems that are </a:t>
            </a:r>
            <a:r>
              <a:rPr lang="en-GB" sz="2300" b="1" dirty="0">
                <a:solidFill>
                  <a:schemeClr val="tx1"/>
                </a:solidFill>
                <a:effectLst/>
                <a:latin typeface="Century Gothic" panose="020B0502020202020204" pitchFamily="34" charset="0"/>
              </a:rPr>
              <a:t>age-appropriate and risk-based</a:t>
            </a:r>
            <a:r>
              <a:rPr lang="en-GB" sz="2300" dirty="0">
                <a:solidFill>
                  <a:schemeClr val="tx1"/>
                </a:solidFill>
                <a:effectLst/>
                <a:latin typeface="Century Gothic" panose="020B0502020202020204" pitchFamily="34" charset="0"/>
              </a:rPr>
              <a:t>.</a:t>
            </a:r>
            <a:r>
              <a:rPr lang="en-GB" sz="2300" b="1" dirty="0">
                <a:solidFill>
                  <a:schemeClr val="tx1"/>
                </a:solidFill>
                <a:effectLst/>
                <a:latin typeface="Century Gothic" panose="020B0502020202020204" pitchFamily="34" charset="0"/>
              </a:rPr>
              <a:t> Annual review of filtering and monitoring systems. Reviews must consider emerging risks such as:</a:t>
            </a:r>
          </a:p>
          <a:p>
            <a:r>
              <a:rPr lang="en-GB" sz="2300" b="1" dirty="0">
                <a:solidFill>
                  <a:schemeClr val="tx1"/>
                </a:solidFill>
                <a:effectLst/>
                <a:latin typeface="Century Gothic" panose="020B0502020202020204" pitchFamily="34" charset="0"/>
              </a:rPr>
              <a:t>AI‑generated content </a:t>
            </a:r>
          </a:p>
          <a:p>
            <a:r>
              <a:rPr lang="en-GB" sz="2300" b="1" dirty="0">
                <a:solidFill>
                  <a:schemeClr val="tx1"/>
                </a:solidFill>
                <a:effectLst/>
                <a:latin typeface="Century Gothic" panose="020B0502020202020204" pitchFamily="34" charset="0"/>
              </a:rPr>
              <a:t>Deep fakes Image‑based abuse  </a:t>
            </a:r>
          </a:p>
          <a:p>
            <a:r>
              <a:rPr lang="en-GB" sz="2300" b="1" dirty="0">
                <a:solidFill>
                  <a:schemeClr val="tx1"/>
                </a:solidFill>
                <a:effectLst/>
                <a:latin typeface="Century Gothic" panose="020B0502020202020204" pitchFamily="34" charset="0"/>
              </a:rPr>
              <a:t>Attempts to bypass filters (VPNs, proxies)</a:t>
            </a:r>
          </a:p>
          <a:p>
            <a:r>
              <a:rPr lang="en-GB" sz="2300" b="1" dirty="0">
                <a:solidFill>
                  <a:schemeClr val="tx1"/>
                </a:solidFill>
                <a:effectLst/>
                <a:latin typeface="Century Gothic" panose="020B0502020202020204" pitchFamily="34" charset="0"/>
              </a:rPr>
              <a:t>Staff must understand how AI can be used to manipulate images or impersonate pupils.</a:t>
            </a:r>
          </a:p>
          <a:p>
            <a:r>
              <a:rPr lang="en-GB" sz="2300" b="1" dirty="0">
                <a:solidFill>
                  <a:schemeClr val="tx1"/>
                </a:solidFill>
                <a:effectLst/>
                <a:latin typeface="Century Gothic" panose="020B0502020202020204" pitchFamily="34" charset="0"/>
              </a:rPr>
              <a:t>Children must be taught to recognise and report concerns.</a:t>
            </a:r>
            <a:endParaRPr lang="en-GB" sz="2300" dirty="0">
              <a:solidFill>
                <a:schemeClr val="tx1"/>
              </a:solidFill>
              <a:latin typeface="Century Gothic" panose="020B0502020202020204" pitchFamily="34" charset="0"/>
            </a:endParaRPr>
          </a:p>
          <a:p>
            <a:pPr>
              <a:buFont typeface="Arial" panose="020B0604020202020204" pitchFamily="34" charset="0"/>
              <a:buChar char="•"/>
            </a:pPr>
            <a:r>
              <a:rPr lang="en-GB" sz="2300" dirty="0">
                <a:solidFill>
                  <a:schemeClr val="tx1"/>
                </a:solidFill>
                <a:effectLst/>
                <a:latin typeface="Century Gothic" panose="020B0502020202020204" pitchFamily="34" charset="0"/>
              </a:rPr>
              <a:t>Staff understand risks such as:</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Grooming</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Online bullying</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Exposure to harmful content</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Live-streaming risks</a:t>
            </a:r>
            <a:endParaRPr lang="en-GB" sz="2300" dirty="0">
              <a:solidFill>
                <a:schemeClr val="tx1"/>
              </a:solidFill>
              <a:latin typeface="Century Gothic" panose="020B0502020202020204" pitchFamily="34" charset="0"/>
            </a:endParaRPr>
          </a:p>
          <a:p>
            <a:pPr marL="742950" lvl="1" indent="-285750">
              <a:buFont typeface="Arial" panose="020B0604020202020204" pitchFamily="34" charset="0"/>
              <a:buChar char="•"/>
            </a:pPr>
            <a:r>
              <a:rPr lang="en-GB" sz="2300" dirty="0">
                <a:solidFill>
                  <a:schemeClr val="tx1"/>
                </a:solidFill>
                <a:effectLst/>
                <a:latin typeface="Century Gothic" panose="020B0502020202020204" pitchFamily="34" charset="0"/>
              </a:rPr>
              <a:t>AI-generated sexual imagery</a:t>
            </a:r>
            <a:endParaRPr lang="en-GB" sz="2300" dirty="0">
              <a:solidFill>
                <a:schemeClr val="tx1"/>
              </a:solidFill>
              <a:latin typeface="Century Gothic" panose="020B0502020202020204" pitchFamily="34" charset="0"/>
            </a:endParaRPr>
          </a:p>
          <a:p>
            <a:pPr>
              <a:buFont typeface="Arial" panose="020B0604020202020204" pitchFamily="34" charset="0"/>
              <a:buChar char="•"/>
            </a:pPr>
            <a:r>
              <a:rPr lang="en-GB" sz="2300" dirty="0">
                <a:solidFill>
                  <a:schemeClr val="tx1"/>
                </a:solidFill>
                <a:effectLst/>
                <a:latin typeface="Century Gothic" panose="020B0502020202020204" pitchFamily="34" charset="0"/>
              </a:rPr>
              <a:t>Children are taught to </a:t>
            </a:r>
            <a:r>
              <a:rPr lang="en-GB" sz="2300" b="1" dirty="0">
                <a:solidFill>
                  <a:schemeClr val="tx1"/>
                </a:solidFill>
                <a:effectLst/>
                <a:latin typeface="Century Gothic" panose="020B0502020202020204" pitchFamily="34" charset="0"/>
              </a:rPr>
              <a:t>recognise and report concerns</a:t>
            </a:r>
          </a:p>
        </p:txBody>
      </p:sp>
    </p:spTree>
    <p:extLst>
      <p:ext uri="{BB962C8B-B14F-4D97-AF65-F5344CB8AC3E}">
        <p14:creationId xmlns:p14="http://schemas.microsoft.com/office/powerpoint/2010/main" val="2859360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467F-1A7D-2E82-5191-642C4FACDEEF}"/>
              </a:ext>
            </a:extLst>
          </p:cNvPr>
          <p:cNvSpPr>
            <a:spLocks noGrp="1"/>
          </p:cNvSpPr>
          <p:nvPr>
            <p:ph type="title"/>
          </p:nvPr>
        </p:nvSpPr>
        <p:spPr>
          <a:xfrm>
            <a:off x="1026450" y="3597154"/>
            <a:ext cx="10459733" cy="1767608"/>
          </a:xfrm>
        </p:spPr>
        <p:txBody>
          <a:bodyPr>
            <a:normAutofit fontScale="90000"/>
          </a:bodyPr>
          <a:lstStyle/>
          <a:p>
            <a:r>
              <a:rPr lang="en-GB" sz="1600" b="1" dirty="0">
                <a:latin typeface="Century Gothic" panose="020B0502020202020204" pitchFamily="34" charset="0"/>
              </a:rPr>
              <a:t>Nudes and Semi‑Nudes</a:t>
            </a:r>
            <a:br>
              <a:rPr lang="en-GB" sz="1600" b="1" dirty="0">
                <a:latin typeface="Century Gothic" panose="020B0502020202020204" pitchFamily="34" charset="0"/>
              </a:rPr>
            </a:br>
            <a:br>
              <a:rPr lang="en-GB" sz="1600" b="1" dirty="0">
                <a:latin typeface="Century Gothic" panose="020B0502020202020204" pitchFamily="34" charset="0"/>
              </a:rPr>
            </a:br>
            <a:r>
              <a:rPr lang="en-GB" sz="1600" i="1" dirty="0">
                <a:latin typeface="Century Gothic" panose="020B0502020202020204" pitchFamily="34" charset="0"/>
              </a:rPr>
              <a:t>Including those generated by AI</a:t>
            </a:r>
            <a:br>
              <a:rPr lang="en-GB" sz="1600" i="1" dirty="0">
                <a:latin typeface="Century Gothic" panose="020B0502020202020204" pitchFamily="34" charset="0"/>
              </a:rPr>
            </a:br>
            <a:r>
              <a:rPr lang="en-GB" sz="1600" i="1" dirty="0">
                <a:effectLst/>
                <a:latin typeface="Century Gothic" panose="020B0502020202020204" pitchFamily="34" charset="0"/>
              </a:rPr>
              <a:t>New definition added to the 2026 guidance:</a:t>
            </a:r>
            <a:br>
              <a:rPr lang="en-GB" sz="1600" dirty="0">
                <a:effectLst/>
                <a:latin typeface="Century Gothic" panose="020B0502020202020204" pitchFamily="34" charset="0"/>
              </a:rPr>
            </a:br>
            <a:br>
              <a:rPr lang="en-GB" sz="1600" dirty="0">
                <a:latin typeface="Century Gothic" panose="020B0502020202020204" pitchFamily="34" charset="0"/>
              </a:rPr>
            </a:br>
            <a:r>
              <a:rPr lang="en-GB" sz="1600" dirty="0">
                <a:effectLst/>
                <a:latin typeface="Century Gothic" panose="020B0502020202020204" pitchFamily="34" charset="0"/>
              </a:rPr>
              <a:t>“Images” now explicitly include </a:t>
            </a:r>
            <a:r>
              <a:rPr lang="en-GB" sz="1600" b="1" dirty="0">
                <a:effectLst/>
                <a:latin typeface="Century Gothic" panose="020B0502020202020204" pitchFamily="34" charset="0"/>
              </a:rPr>
              <a:t>photographs, videos, and livestreams</a:t>
            </a:r>
            <a:r>
              <a:rPr lang="en-GB" sz="1600" dirty="0">
                <a:effectLst/>
                <a:latin typeface="Century Gothic" panose="020B0502020202020204" pitchFamily="34" charset="0"/>
              </a:rPr>
              <a:t>.</a:t>
            </a:r>
            <a:br>
              <a:rPr lang="en-GB" sz="1600" dirty="0">
                <a:effectLst/>
                <a:latin typeface="Century Gothic" panose="020B0502020202020204" pitchFamily="34" charset="0"/>
              </a:rPr>
            </a:br>
            <a:br>
              <a:rPr lang="en-GB" sz="1600" dirty="0">
                <a:latin typeface="Century Gothic" panose="020B0502020202020204" pitchFamily="34" charset="0"/>
              </a:rPr>
            </a:br>
            <a:r>
              <a:rPr lang="en-GB" sz="1600" dirty="0">
                <a:effectLst/>
                <a:latin typeface="Century Gothic" panose="020B0502020202020204" pitchFamily="34" charset="0"/>
              </a:rPr>
              <a:t>Images may be:</a:t>
            </a:r>
            <a:br>
              <a:rPr lang="en-GB" sz="1600" dirty="0">
                <a:effectLst/>
                <a:latin typeface="Century Gothic" panose="020B0502020202020204" pitchFamily="34" charset="0"/>
              </a:rPr>
            </a:br>
            <a:br>
              <a:rPr lang="en-GB" sz="1600" dirty="0">
                <a:latin typeface="Century Gothic" panose="020B0502020202020204" pitchFamily="34" charset="0"/>
              </a:rPr>
            </a:br>
            <a:r>
              <a:rPr lang="en-GB" sz="1600" dirty="0">
                <a:latin typeface="Century Gothic" panose="020B0502020202020204" pitchFamily="34" charset="0"/>
              </a:rPr>
              <a:t>- </a:t>
            </a:r>
            <a:r>
              <a:rPr lang="en-GB" sz="1600" b="1" dirty="0">
                <a:effectLst/>
                <a:latin typeface="Century Gothic" panose="020B0502020202020204" pitchFamily="34" charset="0"/>
              </a:rPr>
              <a:t>Self‑generated by the child</a:t>
            </a:r>
            <a:br>
              <a:rPr lang="en-GB" sz="1600" dirty="0">
                <a:latin typeface="Century Gothic" panose="020B0502020202020204" pitchFamily="34" charset="0"/>
              </a:rPr>
            </a:br>
            <a:r>
              <a:rPr lang="en-GB" sz="1600" dirty="0">
                <a:latin typeface="Century Gothic" panose="020B0502020202020204" pitchFamily="34" charset="0"/>
              </a:rPr>
              <a:t>- </a:t>
            </a:r>
            <a:r>
              <a:rPr lang="en-GB" sz="1600" b="1" dirty="0">
                <a:effectLst/>
                <a:latin typeface="Century Gothic" panose="020B0502020202020204" pitchFamily="34" charset="0"/>
              </a:rPr>
              <a:t>Taken or created by another person</a:t>
            </a:r>
            <a:br>
              <a:rPr lang="en-GB" sz="1600" dirty="0">
                <a:latin typeface="Century Gothic" panose="020B0502020202020204" pitchFamily="34" charset="0"/>
              </a:rPr>
            </a:br>
            <a:r>
              <a:rPr lang="en-GB" sz="1600" dirty="0">
                <a:latin typeface="Century Gothic" panose="020B0502020202020204" pitchFamily="34" charset="0"/>
              </a:rPr>
              <a:t>- </a:t>
            </a:r>
            <a:r>
              <a:rPr lang="en-GB" sz="1600" b="1" dirty="0">
                <a:effectLst/>
                <a:latin typeface="Century Gothic" panose="020B0502020202020204" pitchFamily="34" charset="0"/>
              </a:rPr>
              <a:t>Digitally altered or wholly generated using AI</a:t>
            </a:r>
            <a:r>
              <a:rPr lang="en-GB" sz="1600" dirty="0">
                <a:effectLst/>
                <a:latin typeface="Century Gothic" panose="020B0502020202020204" pitchFamily="34" charset="0"/>
              </a:rPr>
              <a:t>, including </a:t>
            </a:r>
            <a:r>
              <a:rPr lang="en-GB" sz="1600" i="1" dirty="0">
                <a:effectLst/>
                <a:latin typeface="Century Gothic" panose="020B0502020202020204" pitchFamily="34" charset="0"/>
              </a:rPr>
              <a:t>deepfakes</a:t>
            </a:r>
            <a:r>
              <a:rPr lang="en-GB" sz="1600" dirty="0">
                <a:effectLst/>
                <a:latin typeface="Century Gothic" panose="020B0502020202020204" pitchFamily="34" charset="0"/>
              </a:rPr>
              <a:t> or </a:t>
            </a:r>
            <a:r>
              <a:rPr lang="en-GB" sz="1600" i="1" dirty="0">
                <a:effectLst/>
                <a:latin typeface="Century Gothic" panose="020B0502020202020204" pitchFamily="34" charset="0"/>
              </a:rPr>
              <a:t>deep nudes</a:t>
            </a:r>
            <a:br>
              <a:rPr lang="en-GB" sz="2200" dirty="0">
                <a:latin typeface="Century Gothic" panose="020B0502020202020204" pitchFamily="34" charset="0"/>
              </a:rPr>
            </a:br>
            <a:br>
              <a:rPr lang="en-GB" sz="1600" dirty="0">
                <a:latin typeface="Century Gothic" panose="020B0502020202020204" pitchFamily="34" charset="0"/>
              </a:rPr>
            </a:br>
            <a:r>
              <a:rPr lang="en-GB" sz="1600" dirty="0">
                <a:effectLst/>
                <a:latin typeface="Century Gothic" panose="020B0502020202020204" pitchFamily="34" charset="0"/>
              </a:rPr>
              <a:t>This definition underpins how </a:t>
            </a:r>
            <a:r>
              <a:rPr lang="en-GB" sz="1600" b="1" dirty="0">
                <a:effectLst/>
                <a:latin typeface="Century Gothic" panose="020B0502020202020204" pitchFamily="34" charset="0"/>
              </a:rPr>
              <a:t>child‑on‑child abuse</a:t>
            </a:r>
            <a:r>
              <a:rPr lang="en-GB" sz="1600" dirty="0">
                <a:effectLst/>
                <a:latin typeface="Century Gothic" panose="020B0502020202020204" pitchFamily="34" charset="0"/>
              </a:rPr>
              <a:t> and </a:t>
            </a:r>
            <a:r>
              <a:rPr lang="en-GB" sz="1600" b="1" dirty="0">
                <a:effectLst/>
                <a:latin typeface="Century Gothic" panose="020B0502020202020204" pitchFamily="34" charset="0"/>
              </a:rPr>
              <a:t>online safety</a:t>
            </a:r>
            <a:r>
              <a:rPr lang="en-GB" sz="1600" dirty="0">
                <a:effectLst/>
                <a:latin typeface="Century Gothic" panose="020B0502020202020204" pitchFamily="34" charset="0"/>
              </a:rPr>
              <a:t> are addressed throughout the guidance</a:t>
            </a:r>
            <a:br>
              <a:rPr lang="en-GB" dirty="0"/>
            </a:br>
            <a:endParaRPr lang="en-GB" dirty="0"/>
          </a:p>
        </p:txBody>
      </p:sp>
      <p:sp>
        <p:nvSpPr>
          <p:cNvPr id="4" name="Slide Number Placeholder 3">
            <a:extLst>
              <a:ext uri="{FF2B5EF4-FFF2-40B4-BE49-F238E27FC236}">
                <a16:creationId xmlns:a16="http://schemas.microsoft.com/office/drawing/2014/main" id="{FAABE27D-3A92-A61F-5B60-388E21FD127E}"/>
              </a:ext>
            </a:extLst>
          </p:cNvPr>
          <p:cNvSpPr>
            <a:spLocks noGrp="1"/>
          </p:cNvSpPr>
          <p:nvPr>
            <p:ph type="sldNum" sz="quarter" idx="15"/>
          </p:nvPr>
        </p:nvSpPr>
        <p:spPr/>
        <p:txBody>
          <a:bodyPr/>
          <a:lstStyle/>
          <a:p>
            <a:fld id="{18D65601-5AE2-46FC-B138-694DDD2B510D}" type="slidenum">
              <a:rPr lang="en-US" smtClean="0"/>
              <a:pPr/>
              <a:t>22</a:t>
            </a:fld>
            <a:endParaRPr lang="en-US" dirty="0"/>
          </a:p>
        </p:txBody>
      </p:sp>
      <p:pic>
        <p:nvPicPr>
          <p:cNvPr id="7" name="Content Placeholder 4">
            <a:extLst>
              <a:ext uri="{FF2B5EF4-FFF2-40B4-BE49-F238E27FC236}">
                <a16:creationId xmlns:a16="http://schemas.microsoft.com/office/drawing/2014/main" id="{826BA917-8C1F-E722-398E-2BD2BCFB38AD}"/>
              </a:ext>
            </a:extLst>
          </p:cNvPr>
          <p:cNvPicPr>
            <a:picLocks noGrp="1" noChangeAspect="1"/>
          </p:cNvPicPr>
          <p:nvPr>
            <p:ph sz="quarter" idx="12"/>
          </p:nvPr>
        </p:nvPicPr>
        <p:blipFill>
          <a:blip r:embed="rId3"/>
          <a:stretch>
            <a:fillRect/>
          </a:stretch>
        </p:blipFill>
        <p:spPr>
          <a:xfrm>
            <a:off x="4081240" y="266818"/>
            <a:ext cx="5498018" cy="2994029"/>
          </a:xfrm>
          <a:prstGeom prst="rect">
            <a:avLst/>
          </a:prstGeom>
        </p:spPr>
      </p:pic>
    </p:spTree>
    <p:extLst>
      <p:ext uri="{BB962C8B-B14F-4D97-AF65-F5344CB8AC3E}">
        <p14:creationId xmlns:p14="http://schemas.microsoft.com/office/powerpoint/2010/main" val="3950321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29C812-860F-F537-4FBB-3BED2D1E7018}"/>
              </a:ext>
            </a:extLst>
          </p:cNvPr>
          <p:cNvSpPr>
            <a:spLocks noGrp="1"/>
          </p:cNvSpPr>
          <p:nvPr>
            <p:ph type="sldNum" sz="quarter" idx="15"/>
          </p:nvPr>
        </p:nvSpPr>
        <p:spPr/>
        <p:txBody>
          <a:bodyPr/>
          <a:lstStyle/>
          <a:p>
            <a:fld id="{18D65601-5AE2-46FC-B138-694DDD2B510D}" type="slidenum">
              <a:rPr lang="en-US" smtClean="0"/>
              <a:pPr/>
              <a:t>23</a:t>
            </a:fld>
            <a:endParaRPr lang="en-US" dirty="0"/>
          </a:p>
        </p:txBody>
      </p:sp>
      <p:pic>
        <p:nvPicPr>
          <p:cNvPr id="9" name="Picture 8">
            <a:extLst>
              <a:ext uri="{FF2B5EF4-FFF2-40B4-BE49-F238E27FC236}">
                <a16:creationId xmlns:a16="http://schemas.microsoft.com/office/drawing/2014/main" id="{27B8444E-D5B1-9836-F540-31AB6C9318E1}"/>
              </a:ext>
            </a:extLst>
          </p:cNvPr>
          <p:cNvPicPr>
            <a:picLocks noChangeAspect="1"/>
          </p:cNvPicPr>
          <p:nvPr/>
        </p:nvPicPr>
        <p:blipFill>
          <a:blip r:embed="rId3"/>
          <a:stretch>
            <a:fillRect/>
          </a:stretch>
        </p:blipFill>
        <p:spPr>
          <a:xfrm>
            <a:off x="871032" y="262487"/>
            <a:ext cx="10449935" cy="5269434"/>
          </a:xfrm>
          <a:prstGeom prst="rect">
            <a:avLst/>
          </a:prstGeom>
        </p:spPr>
      </p:pic>
    </p:spTree>
    <p:extLst>
      <p:ext uri="{BB962C8B-B14F-4D97-AF65-F5344CB8AC3E}">
        <p14:creationId xmlns:p14="http://schemas.microsoft.com/office/powerpoint/2010/main" val="209607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84EEA2B-5591-4FA9-3311-8EF5D7C5BE31}"/>
              </a:ext>
            </a:extLst>
          </p:cNvPr>
          <p:cNvSpPr>
            <a:spLocks noGrp="1"/>
          </p:cNvSpPr>
          <p:nvPr>
            <p:ph type="title"/>
          </p:nvPr>
        </p:nvSpPr>
        <p:spPr>
          <a:xfrm>
            <a:off x="1381118" y="-104933"/>
            <a:ext cx="9150675" cy="1427585"/>
          </a:xfrm>
        </p:spPr>
        <p:txBody>
          <a:bodyPr>
            <a:normAutofit/>
          </a:bodyPr>
          <a:lstStyle/>
          <a:p>
            <a:r>
              <a:rPr lang="en-GB" sz="2800" b="1" kern="100" dirty="0">
                <a:effectLst/>
                <a:latin typeface="Century Gothic" panose="020B0502020202020204" pitchFamily="34" charset="0"/>
                <a:ea typeface="Aptos" panose="020B0004020202020204" pitchFamily="34" charset="0"/>
                <a:cs typeface="Times New Roman" panose="02020603050405020304" pitchFamily="18" charset="0"/>
              </a:rPr>
              <a:t>Changes to Digital Standards </a:t>
            </a:r>
            <a:br>
              <a:rPr lang="en-GB" sz="2800" b="1" kern="100" dirty="0">
                <a:effectLst/>
                <a:latin typeface="Century Gothic" panose="020B0502020202020204" pitchFamily="34" charset="0"/>
                <a:ea typeface="Aptos" panose="020B0004020202020204" pitchFamily="34" charset="0"/>
                <a:cs typeface="Times New Roman" panose="02020603050405020304" pitchFamily="18" charset="0"/>
              </a:rPr>
            </a:br>
            <a:endParaRPr lang="en-US" sz="2800" b="1" dirty="0">
              <a:latin typeface="Century Gothic" panose="020B0502020202020204" pitchFamily="34" charset="0"/>
            </a:endParaRPr>
          </a:p>
        </p:txBody>
      </p:sp>
      <p:pic>
        <p:nvPicPr>
          <p:cNvPr id="5" name="Content Placeholder 4" descr="A screenshot of a computer&#10;&#10;AI-generated content may be incorrect.">
            <a:extLst>
              <a:ext uri="{FF2B5EF4-FFF2-40B4-BE49-F238E27FC236}">
                <a16:creationId xmlns:a16="http://schemas.microsoft.com/office/drawing/2014/main" id="{2DA7452B-30B1-3D80-D98E-D6F812D6EF52}"/>
              </a:ext>
            </a:extLst>
          </p:cNvPr>
          <p:cNvPicPr>
            <a:picLocks noGrp="1" noChangeAspect="1"/>
          </p:cNvPicPr>
          <p:nvPr>
            <p:ph sz="quarter" idx="12"/>
          </p:nvPr>
        </p:nvPicPr>
        <p:blipFill>
          <a:blip r:embed="rId3"/>
          <a:stretch>
            <a:fillRect/>
          </a:stretch>
        </p:blipFill>
        <p:spPr>
          <a:xfrm>
            <a:off x="917479" y="800620"/>
            <a:ext cx="10357041" cy="4790129"/>
          </a:xfrm>
          <a:prstGeom prst="rect">
            <a:avLst/>
          </a:prstGeom>
          <a:noFill/>
        </p:spPr>
      </p:pic>
      <p:sp>
        <p:nvSpPr>
          <p:cNvPr id="4" name="Slide Number Placeholder 3">
            <a:extLst>
              <a:ext uri="{FF2B5EF4-FFF2-40B4-BE49-F238E27FC236}">
                <a16:creationId xmlns:a16="http://schemas.microsoft.com/office/drawing/2014/main" id="{7F98CDC6-1280-7400-69E8-1F09E839FC41}"/>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24</a:t>
            </a:fld>
            <a:endParaRPr lang="en-US"/>
          </a:p>
        </p:txBody>
      </p:sp>
    </p:spTree>
    <p:extLst>
      <p:ext uri="{BB962C8B-B14F-4D97-AF65-F5344CB8AC3E}">
        <p14:creationId xmlns:p14="http://schemas.microsoft.com/office/powerpoint/2010/main" val="2326787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9BE9FB2-5D18-7285-4B02-5DACB2A5ECF8}"/>
              </a:ext>
            </a:extLst>
          </p:cNvPr>
          <p:cNvPicPr>
            <a:picLocks noGrp="1" noChangeAspect="1"/>
          </p:cNvPicPr>
          <p:nvPr>
            <p:ph sz="quarter" idx="12"/>
          </p:nvPr>
        </p:nvPicPr>
        <p:blipFill>
          <a:blip r:embed="rId2"/>
          <a:stretch>
            <a:fillRect/>
          </a:stretch>
        </p:blipFill>
        <p:spPr>
          <a:xfrm>
            <a:off x="991759" y="902389"/>
            <a:ext cx="10208481" cy="4491731"/>
          </a:xfrm>
          <a:prstGeom prst="rect">
            <a:avLst/>
          </a:prstGeom>
          <a:noFill/>
        </p:spPr>
      </p:pic>
      <p:sp>
        <p:nvSpPr>
          <p:cNvPr id="4" name="Slide Number Placeholder 3">
            <a:extLst>
              <a:ext uri="{FF2B5EF4-FFF2-40B4-BE49-F238E27FC236}">
                <a16:creationId xmlns:a16="http://schemas.microsoft.com/office/drawing/2014/main" id="{EE079812-6910-25C6-8499-C5A0F8A52F95}"/>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25</a:t>
            </a:fld>
            <a:endParaRPr lang="en-US"/>
          </a:p>
        </p:txBody>
      </p:sp>
    </p:spTree>
    <p:extLst>
      <p:ext uri="{BB962C8B-B14F-4D97-AF65-F5344CB8AC3E}">
        <p14:creationId xmlns:p14="http://schemas.microsoft.com/office/powerpoint/2010/main" val="3479230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365FC-5961-11E6-98D5-2723FC4DB4AA}"/>
              </a:ext>
            </a:extLst>
          </p:cNvPr>
          <p:cNvSpPr>
            <a:spLocks noGrp="1"/>
          </p:cNvSpPr>
          <p:nvPr>
            <p:ph type="title"/>
          </p:nvPr>
        </p:nvSpPr>
        <p:spPr/>
        <p:txBody>
          <a:bodyPr/>
          <a:lstStyle/>
          <a:p>
            <a:r>
              <a:rPr lang="en-GB" sz="3600" b="1" i="1" dirty="0">
                <a:latin typeface="Century Gothic" panose="020B0502020202020204" pitchFamily="34" charset="0"/>
                <a:ea typeface="ADLaM Display" panose="02010000000000000000" pitchFamily="2" charset="0"/>
                <a:cs typeface="ADLaM Display" panose="02010000000000000000" pitchFamily="2" charset="0"/>
              </a:rPr>
              <a:t>Mobile Phones</a:t>
            </a:r>
            <a:br>
              <a:rPr lang="en-GB" sz="3600" b="1" i="1" dirty="0">
                <a:latin typeface="ADLaM Display" panose="02010000000000000000" pitchFamily="2" charset="0"/>
                <a:ea typeface="ADLaM Display" panose="02010000000000000000" pitchFamily="2" charset="0"/>
                <a:cs typeface="ADLaM Display" panose="02010000000000000000" pitchFamily="2" charset="0"/>
              </a:rPr>
            </a:br>
            <a:endParaRPr lang="en-GB" dirty="0"/>
          </a:p>
        </p:txBody>
      </p:sp>
      <p:sp>
        <p:nvSpPr>
          <p:cNvPr id="3" name="Table Placeholder 2">
            <a:extLst>
              <a:ext uri="{FF2B5EF4-FFF2-40B4-BE49-F238E27FC236}">
                <a16:creationId xmlns:a16="http://schemas.microsoft.com/office/drawing/2014/main" id="{3760D6EE-F8B9-9850-CE78-99A9B83E236B}"/>
              </a:ext>
            </a:extLst>
          </p:cNvPr>
          <p:cNvSpPr>
            <a:spLocks noGrp="1"/>
          </p:cNvSpPr>
          <p:nvPr>
            <p:ph type="tbl" sz="quarter" idx="10"/>
          </p:nvPr>
        </p:nvSpPr>
        <p:spPr/>
        <p:txBody>
          <a:bodyPr>
            <a:normAutofit fontScale="77500" lnSpcReduction="20000"/>
          </a:bodyPr>
          <a:lstStyle/>
          <a:p>
            <a:br>
              <a:rPr lang="en-GB" sz="1800" b="1" dirty="0"/>
            </a:br>
            <a:r>
              <a:rPr lang="en-GB" sz="2400" dirty="0">
                <a:effectLst/>
                <a:latin typeface="Century Gothic" panose="020B0502020202020204" pitchFamily="34" charset="0"/>
              </a:rPr>
              <a:t>KCSIE reinforces DfE behaviour guidance:</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Schools should be </a:t>
            </a:r>
            <a:r>
              <a:rPr lang="en-GB" sz="2400" b="1" dirty="0">
                <a:effectLst/>
                <a:latin typeface="Century Gothic" panose="020B0502020202020204" pitchFamily="34" charset="0"/>
              </a:rPr>
              <a:t>mobile‑phone‑free by default</a:t>
            </a:r>
            <a:r>
              <a:rPr lang="en-GB" sz="2400" dirty="0">
                <a:effectLst/>
                <a:latin typeface="Century Gothic" panose="020B0502020202020204" pitchFamily="34" charset="0"/>
              </a:rPr>
              <a:t>.</a:t>
            </a:r>
            <a:br>
              <a:rPr lang="en-GB" sz="2400" dirty="0">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Policies must clearly outline:</a:t>
            </a:r>
            <a:br>
              <a:rPr lang="en-GB" sz="2400" dirty="0">
                <a:latin typeface="Century Gothic" panose="020B0502020202020204" pitchFamily="34" charset="0"/>
              </a:rPr>
            </a:br>
            <a:r>
              <a:rPr lang="en-GB" sz="2400" dirty="0">
                <a:effectLst/>
                <a:latin typeface="Century Gothic" panose="020B0502020202020204" pitchFamily="34" charset="0"/>
              </a:rPr>
              <a:t>Expectations</a:t>
            </a:r>
            <a:br>
              <a:rPr lang="en-GB" sz="2400" dirty="0">
                <a:latin typeface="Century Gothic" panose="020B0502020202020204" pitchFamily="34" charset="0"/>
              </a:rPr>
            </a:br>
            <a:r>
              <a:rPr lang="en-GB" sz="2400" dirty="0">
                <a:effectLst/>
                <a:latin typeface="Century Gothic" panose="020B0502020202020204" pitchFamily="34" charset="0"/>
              </a:rPr>
              <a:t>Storage</a:t>
            </a:r>
            <a:br>
              <a:rPr lang="en-GB" sz="2400" dirty="0">
                <a:latin typeface="Century Gothic" panose="020B0502020202020204" pitchFamily="34" charset="0"/>
              </a:rPr>
            </a:br>
            <a:r>
              <a:rPr lang="en-GB" sz="2400" dirty="0">
                <a:effectLst/>
                <a:latin typeface="Century Gothic" panose="020B0502020202020204" pitchFamily="34" charset="0"/>
              </a:rPr>
              <a:t>Consequences</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Safeguarding rationale includes:</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dirty="0">
                <a:effectLst/>
                <a:latin typeface="Century Gothic" panose="020B0502020202020204" pitchFamily="34" charset="0"/>
              </a:rPr>
              <a:t>Online bullying</a:t>
            </a:r>
            <a:br>
              <a:rPr lang="en-GB" sz="2400" dirty="0">
                <a:latin typeface="Century Gothic" panose="020B0502020202020204" pitchFamily="34" charset="0"/>
              </a:rPr>
            </a:br>
            <a:r>
              <a:rPr lang="en-GB" sz="2400" dirty="0">
                <a:effectLst/>
                <a:latin typeface="Century Gothic" panose="020B0502020202020204" pitchFamily="34" charset="0"/>
              </a:rPr>
              <a:t>Exposure to harmful content</a:t>
            </a:r>
            <a:br>
              <a:rPr lang="en-GB" sz="2400" dirty="0">
                <a:latin typeface="Century Gothic" panose="020B0502020202020204" pitchFamily="34" charset="0"/>
              </a:rPr>
            </a:br>
            <a:r>
              <a:rPr lang="en-GB" sz="2400" dirty="0">
                <a:effectLst/>
                <a:latin typeface="Century Gothic" panose="020B0502020202020204" pitchFamily="34" charset="0"/>
              </a:rPr>
              <a:t>Sharing inappropriate images</a:t>
            </a:r>
            <a:br>
              <a:rPr lang="en-GB" sz="2400" dirty="0">
                <a:latin typeface="Century Gothic" panose="020B0502020202020204" pitchFamily="34" charset="0"/>
              </a:rPr>
            </a:br>
            <a:r>
              <a:rPr lang="en-GB" sz="2400" dirty="0">
                <a:effectLst/>
                <a:latin typeface="Century Gothic" panose="020B0502020202020204" pitchFamily="34" charset="0"/>
              </a:rPr>
              <a:t>Distraction from learning</a:t>
            </a:r>
            <a:br>
              <a:rPr lang="en-GB" sz="2400" dirty="0">
                <a:latin typeface="Century Gothic" panose="020B0502020202020204" pitchFamily="34" charset="0"/>
              </a:rPr>
            </a:br>
            <a:r>
              <a:rPr lang="en-GB" sz="2400" dirty="0">
                <a:effectLst/>
                <a:latin typeface="Century Gothic" panose="020B0502020202020204" pitchFamily="34" charset="0"/>
              </a:rPr>
              <a:t>Increased vulnerability to exploitation</a:t>
            </a:r>
            <a:br>
              <a:rPr lang="en-GB" dirty="0"/>
            </a:br>
            <a:endParaRPr lang="en-GB" dirty="0"/>
          </a:p>
        </p:txBody>
      </p:sp>
      <p:sp>
        <p:nvSpPr>
          <p:cNvPr id="4" name="Slide Number Placeholder 3">
            <a:extLst>
              <a:ext uri="{FF2B5EF4-FFF2-40B4-BE49-F238E27FC236}">
                <a16:creationId xmlns:a16="http://schemas.microsoft.com/office/drawing/2014/main" id="{AB7D9CE0-0E59-B469-99CB-52877B6D2B80}"/>
              </a:ext>
            </a:extLst>
          </p:cNvPr>
          <p:cNvSpPr>
            <a:spLocks noGrp="1"/>
          </p:cNvSpPr>
          <p:nvPr>
            <p:ph type="sldNum" sz="quarter" idx="15"/>
          </p:nvPr>
        </p:nvSpPr>
        <p:spPr/>
        <p:txBody>
          <a:bodyPr/>
          <a:lstStyle/>
          <a:p>
            <a:fld id="{18D65601-5AE2-46FC-B138-694DDD2B510D}" type="slidenum">
              <a:rPr lang="en-US" smtClean="0"/>
              <a:pPr/>
              <a:t>26</a:t>
            </a:fld>
            <a:endParaRPr lang="en-US" dirty="0"/>
          </a:p>
        </p:txBody>
      </p:sp>
    </p:spTree>
    <p:extLst>
      <p:ext uri="{BB962C8B-B14F-4D97-AF65-F5344CB8AC3E}">
        <p14:creationId xmlns:p14="http://schemas.microsoft.com/office/powerpoint/2010/main" val="2070365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95B43-EE88-4671-B4B3-FD8B04E61638}"/>
              </a:ext>
            </a:extLst>
          </p:cNvPr>
          <p:cNvSpPr>
            <a:spLocks noGrp="1"/>
          </p:cNvSpPr>
          <p:nvPr>
            <p:ph type="title"/>
          </p:nvPr>
        </p:nvSpPr>
        <p:spPr/>
        <p:txBody>
          <a:bodyPr/>
          <a:lstStyle/>
          <a:p>
            <a:r>
              <a:rPr lang="en-GB" b="1" dirty="0">
                <a:latin typeface="Century Gothic" panose="020B0502020202020204" pitchFamily="34" charset="0"/>
              </a:rPr>
              <a:t>Cybercrime</a:t>
            </a:r>
            <a:br>
              <a:rPr lang="en-GB" b="1" dirty="0"/>
            </a:br>
            <a:endParaRPr lang="en-GB" dirty="0"/>
          </a:p>
        </p:txBody>
      </p:sp>
      <p:sp>
        <p:nvSpPr>
          <p:cNvPr id="3" name="Content Placeholder 2">
            <a:extLst>
              <a:ext uri="{FF2B5EF4-FFF2-40B4-BE49-F238E27FC236}">
                <a16:creationId xmlns:a16="http://schemas.microsoft.com/office/drawing/2014/main" id="{2FB7AF87-369F-4967-D9B2-F0ED34377E47}"/>
              </a:ext>
            </a:extLst>
          </p:cNvPr>
          <p:cNvSpPr>
            <a:spLocks noGrp="1"/>
          </p:cNvSpPr>
          <p:nvPr>
            <p:ph sz="quarter" idx="12"/>
          </p:nvPr>
        </p:nvSpPr>
        <p:spPr>
          <a:xfrm>
            <a:off x="1381119" y="1101855"/>
            <a:ext cx="10036355" cy="4119463"/>
          </a:xfrm>
        </p:spPr>
        <p:txBody>
          <a:bodyPr/>
          <a:lstStyle/>
          <a:p>
            <a:pPr marL="0" indent="0">
              <a:buNone/>
            </a:pPr>
            <a:endParaRPr lang="en-GB" b="1" dirty="0"/>
          </a:p>
          <a:p>
            <a:pPr marL="0" indent="0">
              <a:buNone/>
            </a:pPr>
            <a:r>
              <a:rPr lang="en-GB" b="1" i="1" dirty="0">
                <a:latin typeface="Century Gothic" panose="020B0502020202020204" pitchFamily="34" charset="0"/>
              </a:rPr>
              <a:t>A rapidly evolving threat</a:t>
            </a:r>
            <a:endParaRPr lang="en-GB" b="1"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Recognised as one of the most significant and fast‑developing threats</a:t>
            </a:r>
            <a:r>
              <a:rPr lang="en-GB" dirty="0">
                <a:effectLst/>
                <a:latin typeface="Century Gothic" panose="020B0502020202020204" pitchFamily="34" charset="0"/>
              </a:rPr>
              <a:t> in the UK crime landscape.</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Offences under the Computer Misuse Act</a:t>
            </a:r>
            <a:r>
              <a:rPr lang="en-GB" dirty="0">
                <a:effectLst/>
                <a:latin typeface="Century Gothic" panose="020B0502020202020204" pitchFamily="34" charset="0"/>
              </a:rPr>
              <a:t> have increased substantially.</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Young people may become involved in cyber‑dependent crime</a:t>
            </a:r>
            <a:r>
              <a:rPr lang="en-GB" dirty="0">
                <a:effectLst/>
                <a:latin typeface="Century Gothic" panose="020B0502020202020204" pitchFamily="34" charset="0"/>
              </a:rPr>
              <a:t> without realising the legal consequences.</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Designated Safeguarding Leads (DSLs)</a:t>
            </a:r>
            <a:r>
              <a:rPr lang="en-GB" dirty="0">
                <a:effectLst/>
                <a:latin typeface="Century Gothic" panose="020B0502020202020204" pitchFamily="34" charset="0"/>
              </a:rPr>
              <a:t> can consider referral to the </a:t>
            </a:r>
            <a:r>
              <a:rPr lang="en-GB" b="1" dirty="0">
                <a:effectLst/>
                <a:latin typeface="Century Gothic" panose="020B0502020202020204" pitchFamily="34" charset="0"/>
              </a:rPr>
              <a:t>Cyber Choices programme</a:t>
            </a:r>
            <a:r>
              <a:rPr lang="en-GB" dirty="0">
                <a:effectLst/>
                <a:latin typeface="Century Gothic" panose="020B0502020202020204" pitchFamily="34" charset="0"/>
              </a:rPr>
              <a:t> for guidance and support.</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5952ACD4-51C6-182A-3507-E2F0EE26CB20}"/>
              </a:ext>
            </a:extLst>
          </p:cNvPr>
          <p:cNvSpPr>
            <a:spLocks noGrp="1"/>
          </p:cNvSpPr>
          <p:nvPr>
            <p:ph type="sldNum" sz="quarter" idx="15"/>
          </p:nvPr>
        </p:nvSpPr>
        <p:spPr/>
        <p:txBody>
          <a:bodyPr/>
          <a:lstStyle/>
          <a:p>
            <a:fld id="{18D65601-5AE2-46FC-B138-694DDD2B510D}" type="slidenum">
              <a:rPr lang="en-US" smtClean="0"/>
              <a:pPr/>
              <a:t>27</a:t>
            </a:fld>
            <a:endParaRPr lang="en-US" dirty="0"/>
          </a:p>
        </p:txBody>
      </p:sp>
    </p:spTree>
    <p:extLst>
      <p:ext uri="{BB962C8B-B14F-4D97-AF65-F5344CB8AC3E}">
        <p14:creationId xmlns:p14="http://schemas.microsoft.com/office/powerpoint/2010/main" val="861333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4A518C-1CB6-81FB-4A79-3B07358D13F5}"/>
              </a:ext>
            </a:extLst>
          </p:cNvPr>
          <p:cNvSpPr>
            <a:spLocks noGrp="1"/>
          </p:cNvSpPr>
          <p:nvPr>
            <p:ph type="sldNum" sz="quarter" idx="15"/>
          </p:nvPr>
        </p:nvSpPr>
        <p:spPr/>
        <p:txBody>
          <a:bodyPr/>
          <a:lstStyle/>
          <a:p>
            <a:fld id="{18D65601-5AE2-46FC-B138-694DDD2B510D}" type="slidenum">
              <a:rPr lang="en-US" smtClean="0"/>
              <a:pPr/>
              <a:t>28</a:t>
            </a:fld>
            <a:endParaRPr lang="en-US" dirty="0"/>
          </a:p>
        </p:txBody>
      </p:sp>
      <p:sp>
        <p:nvSpPr>
          <p:cNvPr id="5" name="Content Placeholder 4">
            <a:extLst>
              <a:ext uri="{FF2B5EF4-FFF2-40B4-BE49-F238E27FC236}">
                <a16:creationId xmlns:a16="http://schemas.microsoft.com/office/drawing/2014/main" id="{69D7809A-33BF-67B0-3A27-CE92F47EB170}"/>
              </a:ext>
            </a:extLst>
          </p:cNvPr>
          <p:cNvSpPr txBox="1">
            <a:spLocks noGrp="1"/>
          </p:cNvSpPr>
          <p:nvPr>
            <p:ph sz="quarter" idx="12"/>
          </p:nvPr>
        </p:nvSpPr>
        <p:spPr>
          <a:xfrm>
            <a:off x="1521306" y="433271"/>
            <a:ext cx="9687799" cy="543327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182880" eaLnBrk="1" hangingPunct="1">
              <a:lnSpc>
                <a:spcPct val="90000"/>
              </a:lnSpc>
              <a:spcAft>
                <a:spcPts val="450"/>
              </a:spcAft>
              <a:buClr>
                <a:schemeClr val="accent1"/>
              </a:buClr>
              <a:buSzPct val="80000"/>
            </a:pPr>
            <a:r>
              <a:rPr lang="en-US" sz="1600" b="1" dirty="0">
                <a:solidFill>
                  <a:schemeClr val="tx1">
                    <a:lumMod val="65000"/>
                    <a:lumOff val="35000"/>
                  </a:schemeClr>
                </a:solidFill>
                <a:latin typeface="Century Gothic" panose="020B0502020202020204" pitchFamily="34" charset="0"/>
              </a:rPr>
              <a:t>'Cybercrime is criminal activity committed using computers and/or the internet. </a:t>
            </a:r>
          </a:p>
          <a:p>
            <a:pPr indent="-182880" eaLnBrk="1" hangingPunct="1">
              <a:lnSpc>
                <a:spcPct val="90000"/>
              </a:lnSpc>
              <a:spcAft>
                <a:spcPts val="450"/>
              </a:spcAft>
              <a:buClr>
                <a:schemeClr val="accent1"/>
              </a:buClr>
            </a:pPr>
            <a:r>
              <a:rPr lang="en-US" sz="1600" b="1" i="1" dirty="0">
                <a:solidFill>
                  <a:schemeClr val="tx1">
                    <a:lumMod val="65000"/>
                    <a:lumOff val="35000"/>
                  </a:schemeClr>
                </a:solidFill>
                <a:latin typeface="Century Gothic" panose="020B0502020202020204" pitchFamily="34" charset="0"/>
              </a:rPr>
              <a:t>It is broadly </a:t>
            </a:r>
            <a:r>
              <a:rPr lang="en-US" sz="1600" b="1" i="1" dirty="0" err="1">
                <a:solidFill>
                  <a:schemeClr val="tx1">
                    <a:lumMod val="65000"/>
                    <a:lumOff val="35000"/>
                  </a:schemeClr>
                </a:solidFill>
                <a:latin typeface="Century Gothic" panose="020B0502020202020204" pitchFamily="34" charset="0"/>
              </a:rPr>
              <a:t>categorised</a:t>
            </a:r>
            <a:r>
              <a:rPr lang="en-US" sz="1600" b="1" i="1" dirty="0">
                <a:solidFill>
                  <a:schemeClr val="tx1">
                    <a:lumMod val="65000"/>
                    <a:lumOff val="35000"/>
                  </a:schemeClr>
                </a:solidFill>
                <a:latin typeface="Century Gothic" panose="020B0502020202020204" pitchFamily="34" charset="0"/>
              </a:rPr>
              <a:t> as either ‘cyber-enabled’ (crimes that can happen off-line but are enabled at scale and at speed on-line) or ‘cyber dependent’ (crimes that can be committed only by using a computer).</a:t>
            </a:r>
            <a:r>
              <a:rPr lang="en-US" sz="1600" b="1" dirty="0">
                <a:solidFill>
                  <a:schemeClr val="tx1">
                    <a:lumMod val="65000"/>
                    <a:lumOff val="35000"/>
                  </a:schemeClr>
                </a:solidFill>
                <a:latin typeface="Century Gothic" panose="020B0502020202020204" pitchFamily="34" charset="0"/>
              </a:rPr>
              <a:t> </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pPr>
            <a:r>
              <a:rPr lang="en-US" sz="1600" u="sng" dirty="0">
                <a:solidFill>
                  <a:schemeClr val="tx1">
                    <a:lumMod val="65000"/>
                    <a:lumOff val="35000"/>
                  </a:schemeClr>
                </a:solidFill>
                <a:latin typeface="Century Gothic" panose="020B0502020202020204" pitchFamily="34" charset="0"/>
              </a:rPr>
              <a:t>Cyber-dependent crimes include: </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pPr>
            <a:r>
              <a:rPr lang="en-US" sz="1600" dirty="0" err="1">
                <a:solidFill>
                  <a:schemeClr val="tx1">
                    <a:lumMod val="65000"/>
                    <a:lumOff val="35000"/>
                  </a:schemeClr>
                </a:solidFill>
                <a:latin typeface="Century Gothic" panose="020B0502020202020204" pitchFamily="34" charset="0"/>
              </a:rPr>
              <a:t>unauthorised</a:t>
            </a:r>
            <a:r>
              <a:rPr lang="en-US" sz="1600" dirty="0">
                <a:solidFill>
                  <a:schemeClr val="tx1">
                    <a:lumMod val="65000"/>
                    <a:lumOff val="35000"/>
                  </a:schemeClr>
                </a:solidFill>
                <a:latin typeface="Century Gothic" panose="020B0502020202020204" pitchFamily="34" charset="0"/>
              </a:rPr>
              <a:t> access to computers (illegal ‘hacking’), for example accessing a school’s computer network to look for test paper answers or change grades awarded</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pPr>
            <a:r>
              <a:rPr lang="en-US" sz="1600" dirty="0">
                <a:solidFill>
                  <a:schemeClr val="tx1">
                    <a:lumMod val="65000"/>
                    <a:lumOff val="35000"/>
                  </a:schemeClr>
                </a:solidFill>
                <a:latin typeface="Century Gothic" panose="020B0502020202020204" pitchFamily="34" charset="0"/>
              </a:rPr>
              <a:t> ‘Denial of Service’ (Dos or DDoS) attacks or ‘booting’. These are attempts to make a computer, network or website unavailable by overwhelming it with internet traffic from multiple sources, and, </a:t>
            </a:r>
          </a:p>
          <a:p>
            <a:pPr indent="-182880" eaLnBrk="1" hangingPunct="1">
              <a:lnSpc>
                <a:spcPct val="90000"/>
              </a:lnSpc>
              <a:spcAft>
                <a:spcPts val="450"/>
              </a:spcAft>
              <a:buClr>
                <a:schemeClr val="accent1"/>
              </a:buCl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pPr>
            <a:r>
              <a:rPr lang="en-US" sz="1600" dirty="0">
                <a:solidFill>
                  <a:schemeClr val="tx1">
                    <a:lumMod val="65000"/>
                    <a:lumOff val="35000"/>
                  </a:schemeClr>
                </a:solidFill>
                <a:latin typeface="Century Gothic" panose="020B0502020202020204" pitchFamily="34" charset="0"/>
              </a:rPr>
              <a:t>making, supplying or obtaining malware (malicious software) such as viruses, spyware, ransomware, botnets and Remote Access Trojans with the intent to commit further offence, including those above. '</a:t>
            </a:r>
          </a:p>
          <a:p>
            <a:pPr indent="-182880" eaLnBrk="1" hangingPunct="1">
              <a:lnSpc>
                <a:spcPct val="90000"/>
              </a:lnSpc>
              <a:spcAft>
                <a:spcPts val="450"/>
              </a:spcAft>
              <a:buClr>
                <a:schemeClr val="accent1"/>
              </a:buClr>
              <a:buSzPct val="80000"/>
              <a:buFont typeface="Corbel" pitchFamily="34" charset="0"/>
              <a:buChar char="•"/>
            </a:pPr>
            <a:endParaRPr lang="en-US" sz="1600"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buFont typeface="Corbel" pitchFamily="34" charset="0"/>
              <a:buChar char="•"/>
            </a:pPr>
            <a:r>
              <a:rPr lang="en-US" sz="1600" dirty="0">
                <a:solidFill>
                  <a:schemeClr val="tx1">
                    <a:lumMod val="65000"/>
                    <a:lumOff val="35000"/>
                  </a:schemeClr>
                </a:solidFill>
                <a:latin typeface="Century Gothic" panose="020B0502020202020204" pitchFamily="34" charset="0"/>
              </a:rPr>
              <a:t>Additional advice can be found at: National Education Network, Cyber Choices, ‘NPCC- When to call the Police’ and National Cyber Security Centre - NCSC.GOV.UK.</a:t>
            </a:r>
          </a:p>
          <a:p>
            <a:pPr marL="45720" indent="0" eaLnBrk="1" hangingPunct="1">
              <a:lnSpc>
                <a:spcPct val="90000"/>
              </a:lnSpc>
              <a:spcAft>
                <a:spcPts val="450"/>
              </a:spcAft>
              <a:buClr>
                <a:schemeClr val="accent1"/>
              </a:buClr>
              <a:buSzPct val="80000"/>
              <a:buNone/>
            </a:pPr>
            <a:endParaRPr lang="en-US" sz="1600" b="1" dirty="0">
              <a:solidFill>
                <a:schemeClr val="tx1">
                  <a:lumMod val="65000"/>
                  <a:lumOff val="35000"/>
                </a:schemeClr>
              </a:solidFill>
              <a:latin typeface="Century Gothic" panose="020B0502020202020204" pitchFamily="34" charset="0"/>
            </a:endParaRPr>
          </a:p>
          <a:p>
            <a:pPr indent="-182880" eaLnBrk="1" hangingPunct="1">
              <a:lnSpc>
                <a:spcPct val="90000"/>
              </a:lnSpc>
              <a:spcAft>
                <a:spcPts val="450"/>
              </a:spcAft>
              <a:buClr>
                <a:schemeClr val="accent1"/>
              </a:buClr>
              <a:buSzPct val="80000"/>
              <a:buFont typeface="Corbel" pitchFamily="34" charset="0"/>
              <a:buChar char="•"/>
            </a:pPr>
            <a:endParaRPr lang="en-US" sz="900" dirty="0">
              <a:solidFill>
                <a:schemeClr val="tx1">
                  <a:lumMod val="65000"/>
                  <a:lumOff val="35000"/>
                </a:schemeClr>
              </a:solidFill>
              <a:latin typeface="+mn-lt"/>
            </a:endParaRPr>
          </a:p>
        </p:txBody>
      </p:sp>
    </p:spTree>
    <p:extLst>
      <p:ext uri="{BB962C8B-B14F-4D97-AF65-F5344CB8AC3E}">
        <p14:creationId xmlns:p14="http://schemas.microsoft.com/office/powerpoint/2010/main" val="2518798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B043166-F0B3-B4FE-FCA4-9EF49A3AD15F}"/>
              </a:ext>
            </a:extLst>
          </p:cNvPr>
          <p:cNvPicPr>
            <a:picLocks noGrp="1" noChangeAspect="1"/>
          </p:cNvPicPr>
          <p:nvPr>
            <p:ph sz="quarter" idx="12"/>
          </p:nvPr>
        </p:nvPicPr>
        <p:blipFill>
          <a:blip r:embed="rId2"/>
          <a:stretch>
            <a:fillRect/>
          </a:stretch>
        </p:blipFill>
        <p:spPr>
          <a:xfrm>
            <a:off x="1017588" y="1299735"/>
            <a:ext cx="10139362" cy="4258531"/>
          </a:xfrm>
          <a:noFill/>
        </p:spPr>
      </p:pic>
      <p:sp>
        <p:nvSpPr>
          <p:cNvPr id="4" name="Slide Number Placeholder 3" hidden="1">
            <a:extLst>
              <a:ext uri="{FF2B5EF4-FFF2-40B4-BE49-F238E27FC236}">
                <a16:creationId xmlns:a16="http://schemas.microsoft.com/office/drawing/2014/main" id="{727FB8DB-8907-FF3E-356E-7B33AC9C3EA1}"/>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29</a:t>
            </a:fld>
            <a:endParaRPr lang="en-US"/>
          </a:p>
        </p:txBody>
      </p:sp>
    </p:spTree>
    <p:extLst>
      <p:ext uri="{BB962C8B-B14F-4D97-AF65-F5344CB8AC3E}">
        <p14:creationId xmlns:p14="http://schemas.microsoft.com/office/powerpoint/2010/main" val="10300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64549-F1FE-0192-328C-208F64B8F8B4}"/>
              </a:ext>
            </a:extLst>
          </p:cNvPr>
          <p:cNvSpPr>
            <a:spLocks noGrp="1"/>
          </p:cNvSpPr>
          <p:nvPr>
            <p:ph type="title"/>
          </p:nvPr>
        </p:nvSpPr>
        <p:spPr/>
        <p:txBody>
          <a:bodyPr/>
          <a:lstStyle/>
          <a:p>
            <a:br>
              <a:rPr lang="en-GB" b="1" dirty="0"/>
            </a:br>
            <a:endParaRPr lang="en-GB" dirty="0"/>
          </a:p>
        </p:txBody>
      </p:sp>
      <p:sp>
        <p:nvSpPr>
          <p:cNvPr id="4" name="Slide Number Placeholder 3">
            <a:extLst>
              <a:ext uri="{FF2B5EF4-FFF2-40B4-BE49-F238E27FC236}">
                <a16:creationId xmlns:a16="http://schemas.microsoft.com/office/drawing/2014/main" id="{C7432AEF-0D3D-7C4F-AC2A-26C31CD85544}"/>
              </a:ext>
            </a:extLst>
          </p:cNvPr>
          <p:cNvSpPr>
            <a:spLocks noGrp="1"/>
          </p:cNvSpPr>
          <p:nvPr>
            <p:ph type="sldNum" sz="quarter" idx="15"/>
          </p:nvPr>
        </p:nvSpPr>
        <p:spPr/>
        <p:txBody>
          <a:bodyPr/>
          <a:lstStyle/>
          <a:p>
            <a:fld id="{18D65601-5AE2-46FC-B138-694DDD2B510D}" type="slidenum">
              <a:rPr lang="en-US" smtClean="0"/>
              <a:pPr/>
              <a:t>3</a:t>
            </a:fld>
            <a:endParaRPr lang="en-US" dirty="0"/>
          </a:p>
        </p:txBody>
      </p:sp>
      <p:sp>
        <p:nvSpPr>
          <p:cNvPr id="5" name="TextBox 4">
            <a:extLst>
              <a:ext uri="{FF2B5EF4-FFF2-40B4-BE49-F238E27FC236}">
                <a16:creationId xmlns:a16="http://schemas.microsoft.com/office/drawing/2014/main" id="{7755B300-B6BF-B19E-2447-8D0A2ADDBF5D}"/>
              </a:ext>
            </a:extLst>
          </p:cNvPr>
          <p:cNvSpPr txBox="1"/>
          <p:nvPr/>
        </p:nvSpPr>
        <p:spPr>
          <a:xfrm>
            <a:off x="1117200" y="431787"/>
            <a:ext cx="1023964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Century Gothic"/>
                <a:cs typeface="Arial"/>
              </a:rPr>
              <a:t>Aims</a:t>
            </a:r>
          </a:p>
          <a:p>
            <a:r>
              <a:rPr lang="en-US" sz="2000" dirty="0">
                <a:latin typeface="Century Gothic"/>
                <a:cs typeface="Arial"/>
              </a:rPr>
              <a:t> • To raise awareness and knowledge of the legal duties that govern schools and colleges in England when carrying out their duties to safeguard and promote the welfare of children under the age of 18 years alongside local contextual safeguarding matters.</a:t>
            </a:r>
          </a:p>
          <a:p>
            <a:r>
              <a:rPr lang="en-US" sz="2000" dirty="0">
                <a:latin typeface="Century Gothic"/>
                <a:cs typeface="Arial"/>
              </a:rPr>
              <a:t> • To enable participants to understand their roles and responsibilities in safeguarding and promoting the welfare of children.</a:t>
            </a:r>
          </a:p>
        </p:txBody>
      </p:sp>
      <p:pic>
        <p:nvPicPr>
          <p:cNvPr id="6" name="Picture 5">
            <a:extLst>
              <a:ext uri="{FF2B5EF4-FFF2-40B4-BE49-F238E27FC236}">
                <a16:creationId xmlns:a16="http://schemas.microsoft.com/office/drawing/2014/main" id="{2C9C2651-3811-F535-4731-FDE1DCE4DC80}"/>
              </a:ext>
            </a:extLst>
          </p:cNvPr>
          <p:cNvPicPr>
            <a:picLocks noChangeAspect="1"/>
          </p:cNvPicPr>
          <p:nvPr/>
        </p:nvPicPr>
        <p:blipFill>
          <a:blip r:embed="rId2"/>
          <a:stretch>
            <a:fillRect/>
          </a:stretch>
        </p:blipFill>
        <p:spPr>
          <a:xfrm>
            <a:off x="993167" y="3090556"/>
            <a:ext cx="11083489" cy="2670279"/>
          </a:xfrm>
          <a:prstGeom prst="rect">
            <a:avLst/>
          </a:prstGeom>
        </p:spPr>
      </p:pic>
    </p:spTree>
    <p:extLst>
      <p:ext uri="{BB962C8B-B14F-4D97-AF65-F5344CB8AC3E}">
        <p14:creationId xmlns:p14="http://schemas.microsoft.com/office/powerpoint/2010/main" val="4123060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44E2C-A544-6DC7-78D6-3AD0BB43401D}"/>
              </a:ext>
            </a:extLst>
          </p:cNvPr>
          <p:cNvSpPr>
            <a:spLocks noGrp="1"/>
          </p:cNvSpPr>
          <p:nvPr>
            <p:ph type="title"/>
          </p:nvPr>
        </p:nvSpPr>
        <p:spPr>
          <a:xfrm>
            <a:off x="1317614" y="690512"/>
            <a:ext cx="4964671" cy="4497938"/>
          </a:xfrm>
        </p:spPr>
        <p:txBody>
          <a:bodyPr/>
          <a:lstStyle/>
          <a:p>
            <a:r>
              <a:rPr lang="en-GB" sz="4000" b="1" dirty="0"/>
              <a:t>Children Who Are Questioning Their Gender</a:t>
            </a:r>
            <a:br>
              <a:rPr lang="en-GB" b="1" dirty="0"/>
            </a:br>
            <a:endParaRPr lang="en-GB" dirty="0"/>
          </a:p>
        </p:txBody>
      </p:sp>
      <p:sp>
        <p:nvSpPr>
          <p:cNvPr id="3" name="Content Placeholder 2">
            <a:extLst>
              <a:ext uri="{FF2B5EF4-FFF2-40B4-BE49-F238E27FC236}">
                <a16:creationId xmlns:a16="http://schemas.microsoft.com/office/drawing/2014/main" id="{CD8EFA4A-3BB9-894B-4D7C-968C1862315E}"/>
              </a:ext>
            </a:extLst>
          </p:cNvPr>
          <p:cNvSpPr>
            <a:spLocks noGrp="1"/>
          </p:cNvSpPr>
          <p:nvPr>
            <p:ph sz="quarter" idx="10"/>
          </p:nvPr>
        </p:nvSpPr>
        <p:spPr>
          <a:xfrm>
            <a:off x="6282285" y="914400"/>
            <a:ext cx="4784372" cy="5253089"/>
          </a:xfrm>
        </p:spPr>
        <p:txBody>
          <a:bodyPr>
            <a:normAutofit fontScale="62500" lnSpcReduction="20000"/>
          </a:bodyPr>
          <a:lstStyle/>
          <a:p>
            <a:r>
              <a:rPr lang="en-GB" sz="2300" b="1" i="1" dirty="0">
                <a:latin typeface="Century Gothic" panose="020B0502020202020204" pitchFamily="34" charset="0"/>
              </a:rPr>
              <a:t>KCSIE 2026 – Key Points are:</a:t>
            </a:r>
            <a:endParaRPr lang="en-GB" sz="2300" b="1" dirty="0">
              <a:latin typeface="Century Gothic" panose="020B0502020202020204" pitchFamily="34" charset="0"/>
            </a:endParaRPr>
          </a:p>
          <a:p>
            <a:pPr>
              <a:buFont typeface="Arial" panose="020B0604020202020204" pitchFamily="34" charset="0"/>
              <a:buChar char="•"/>
            </a:pPr>
            <a:r>
              <a:rPr lang="en-GB" sz="2300" b="1" dirty="0">
                <a:effectLst/>
                <a:latin typeface="Century Gothic" panose="020B0502020202020204" pitchFamily="34" charset="0"/>
              </a:rPr>
              <a:t>Increasing numbers</a:t>
            </a:r>
            <a:r>
              <a:rPr lang="en-GB" sz="2300" dirty="0">
                <a:effectLst/>
                <a:latin typeface="Century Gothic" panose="020B0502020202020204" pitchFamily="34" charset="0"/>
              </a:rPr>
              <a:t> of children are questioning their gender or how they fit into social expectations.</a:t>
            </a:r>
            <a:endParaRPr lang="en-GB" sz="2300" dirty="0">
              <a:latin typeface="Century Gothic" panose="020B0502020202020204" pitchFamily="34" charset="0"/>
            </a:endParaRPr>
          </a:p>
          <a:p>
            <a:pPr>
              <a:buFont typeface="Arial" panose="020B0604020202020204" pitchFamily="34" charset="0"/>
              <a:buChar char="•"/>
            </a:pPr>
            <a:r>
              <a:rPr lang="en-GB" sz="2300" b="1" dirty="0">
                <a:effectLst/>
                <a:latin typeface="Century Gothic" panose="020B0502020202020204" pitchFamily="34" charset="0"/>
              </a:rPr>
              <a:t>Schools must not initiate</a:t>
            </a:r>
            <a:r>
              <a:rPr lang="en-GB" sz="2300" dirty="0">
                <a:effectLst/>
                <a:latin typeface="Century Gothic" panose="020B0502020202020204" pitchFamily="34" charset="0"/>
              </a:rPr>
              <a:t> any action relating to social transition — staff only respond when a </a:t>
            </a:r>
            <a:r>
              <a:rPr lang="en-GB" sz="2300" b="1" dirty="0">
                <a:effectLst/>
                <a:latin typeface="Century Gothic" panose="020B0502020202020204" pitchFamily="34" charset="0"/>
              </a:rPr>
              <a:t>child or parent</a:t>
            </a:r>
            <a:r>
              <a:rPr lang="en-GB" sz="2300" dirty="0">
                <a:effectLst/>
                <a:latin typeface="Century Gothic" panose="020B0502020202020204" pitchFamily="34" charset="0"/>
              </a:rPr>
              <a:t> makes a request.</a:t>
            </a:r>
            <a:endParaRPr lang="en-GB" sz="2300" dirty="0">
              <a:latin typeface="Century Gothic" panose="020B0502020202020204" pitchFamily="34" charset="0"/>
            </a:endParaRPr>
          </a:p>
          <a:p>
            <a:pPr>
              <a:buFont typeface="Arial" panose="020B0604020202020204" pitchFamily="34" charset="0"/>
              <a:buChar char="•"/>
            </a:pPr>
            <a:r>
              <a:rPr lang="en-GB" sz="2300" b="1" dirty="0">
                <a:effectLst/>
                <a:latin typeface="Century Gothic" panose="020B0502020202020204" pitchFamily="34" charset="0"/>
              </a:rPr>
              <a:t>Childhood exploration is normal:</a:t>
            </a:r>
            <a:r>
              <a:rPr lang="en-GB" sz="2300" dirty="0">
                <a:effectLst/>
                <a:latin typeface="Century Gothic" panose="020B0502020202020204" pitchFamily="34" charset="0"/>
              </a:rPr>
              <a:t> many children experiment with interests or behaviours not typically associated with their sex.</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For most children, gender questioning </a:t>
            </a:r>
            <a:r>
              <a:rPr lang="en-GB" sz="2300" b="1" dirty="0">
                <a:effectLst/>
                <a:latin typeface="Century Gothic" panose="020B0502020202020204" pitchFamily="34" charset="0"/>
              </a:rPr>
              <a:t>does not continue into adulthood</a:t>
            </a:r>
            <a:r>
              <a:rPr lang="en-GB" sz="2300" dirty="0">
                <a:effectLst/>
                <a:latin typeface="Century Gothic" panose="020B0502020202020204" pitchFamily="34" charset="0"/>
              </a:rPr>
              <a:t>; for some, feelings may intensify during puberty.</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Staff should be </a:t>
            </a:r>
            <a:r>
              <a:rPr lang="en-GB" sz="2300" b="1" dirty="0">
                <a:effectLst/>
                <a:latin typeface="Century Gothic" panose="020B0502020202020204" pitchFamily="34" charset="0"/>
              </a:rPr>
              <a:t>professionally curious</a:t>
            </a:r>
            <a:r>
              <a:rPr lang="en-GB" sz="2300" dirty="0">
                <a:effectLst/>
                <a:latin typeface="Century Gothic" panose="020B0502020202020204" pitchFamily="34" charset="0"/>
              </a:rPr>
              <a:t>, taking time to understand the child’s thoughts, feelings, and wider experiences.</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Be alert to </a:t>
            </a:r>
            <a:r>
              <a:rPr lang="en-GB" sz="2300" b="1" dirty="0">
                <a:effectLst/>
                <a:latin typeface="Century Gothic" panose="020B0502020202020204" pitchFamily="34" charset="0"/>
              </a:rPr>
              <a:t>vulnerabilities</a:t>
            </a:r>
            <a:r>
              <a:rPr lang="en-GB" sz="2300" dirty="0">
                <a:effectLst/>
                <a:latin typeface="Century Gothic" panose="020B0502020202020204" pitchFamily="34" charset="0"/>
              </a:rPr>
              <a:t>, including mental health needs, family or peer difficulties, and discriminatory bullying.</a:t>
            </a:r>
            <a:endParaRPr lang="en-GB" sz="2300" dirty="0">
              <a:latin typeface="Century Gothic" panose="020B0502020202020204" pitchFamily="34" charset="0"/>
            </a:endParaRPr>
          </a:p>
          <a:p>
            <a:pPr>
              <a:buFont typeface="Arial" panose="020B0604020202020204" pitchFamily="34" charset="0"/>
              <a:buChar char="•"/>
            </a:pPr>
            <a:r>
              <a:rPr lang="en-GB" sz="2300" dirty="0">
                <a:effectLst/>
                <a:latin typeface="Century Gothic" panose="020B0502020202020204" pitchFamily="34" charset="0"/>
              </a:rPr>
              <a:t>Schools should adopt </a:t>
            </a:r>
            <a:r>
              <a:rPr lang="en-GB" sz="2300" b="1" dirty="0">
                <a:effectLst/>
                <a:latin typeface="Century Gothic" panose="020B0502020202020204" pitchFamily="34" charset="0"/>
              </a:rPr>
              <a:t>flexible, non‑stereotyped policies</a:t>
            </a:r>
            <a:r>
              <a:rPr lang="en-GB" sz="2300" dirty="0">
                <a:effectLst/>
                <a:latin typeface="Century Gothic" panose="020B0502020202020204" pitchFamily="34" charset="0"/>
              </a:rPr>
              <a:t> that avoid rigid expectations based on gender.</a:t>
            </a:r>
            <a:endParaRPr lang="en-GB" sz="2300" dirty="0">
              <a:latin typeface="Century Gothic" panose="020B0502020202020204" pitchFamily="34" charset="0"/>
            </a:endParaRPr>
          </a:p>
          <a:p>
            <a:endParaRPr lang="en-GB" dirty="0"/>
          </a:p>
        </p:txBody>
      </p:sp>
    </p:spTree>
    <p:extLst>
      <p:ext uri="{BB962C8B-B14F-4D97-AF65-F5344CB8AC3E}">
        <p14:creationId xmlns:p14="http://schemas.microsoft.com/office/powerpoint/2010/main" val="1122657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C1F83-36E9-5A9B-927F-586E016B862F}"/>
              </a:ext>
            </a:extLst>
          </p:cNvPr>
          <p:cNvSpPr>
            <a:spLocks noGrp="1"/>
          </p:cNvSpPr>
          <p:nvPr>
            <p:ph type="title"/>
          </p:nvPr>
        </p:nvSpPr>
        <p:spPr>
          <a:xfrm>
            <a:off x="7500301" y="615011"/>
            <a:ext cx="5185821" cy="3193119"/>
          </a:xfrm>
        </p:spPr>
        <p:txBody>
          <a:bodyPr>
            <a:normAutofit/>
          </a:bodyPr>
          <a:lstStyle/>
          <a:p>
            <a:r>
              <a:rPr lang="en-GB" sz="4000" b="1" dirty="0">
                <a:latin typeface="Century Gothic" panose="020B0502020202020204" pitchFamily="34" charset="0"/>
              </a:rPr>
              <a:t>Attendance</a:t>
            </a:r>
          </a:p>
        </p:txBody>
      </p:sp>
      <p:sp>
        <p:nvSpPr>
          <p:cNvPr id="4" name="TextBox 3">
            <a:extLst>
              <a:ext uri="{FF2B5EF4-FFF2-40B4-BE49-F238E27FC236}">
                <a16:creationId xmlns:a16="http://schemas.microsoft.com/office/drawing/2014/main" id="{444B73D6-0AB5-68DD-D662-37E9CC325325}"/>
              </a:ext>
            </a:extLst>
          </p:cNvPr>
          <p:cNvSpPr txBox="1"/>
          <p:nvPr/>
        </p:nvSpPr>
        <p:spPr>
          <a:xfrm>
            <a:off x="1168820" y="376896"/>
            <a:ext cx="6097712" cy="5964710"/>
          </a:xfrm>
          <a:prstGeom prst="rect">
            <a:avLst/>
          </a:prstGeom>
          <a:solidFill>
            <a:schemeClr val="bg1"/>
          </a:solidFill>
        </p:spPr>
        <p:txBody>
          <a:bodyPr wrap="square">
            <a:spAutoFit/>
          </a:bodyPr>
          <a:lstStyle/>
          <a:p>
            <a:r>
              <a:rPr lang="en-GB" sz="2000" b="1" dirty="0">
                <a:effectLst/>
                <a:latin typeface="Century Gothic" panose="020B0502020202020204" pitchFamily="34" charset="0"/>
              </a:rPr>
              <a:t>KCSIE 2026 emphasises:</a:t>
            </a:r>
            <a:endParaRPr lang="en-GB" sz="2000" b="1"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Persistent or unexplained absence</a:t>
            </a:r>
            <a:r>
              <a:rPr lang="en-GB" sz="2000" dirty="0">
                <a:effectLst/>
                <a:latin typeface="Century Gothic" panose="020B0502020202020204" pitchFamily="34" charset="0"/>
              </a:rPr>
              <a:t> can be a </a:t>
            </a:r>
            <a:r>
              <a:rPr lang="en-GB" sz="2000" b="1" dirty="0">
                <a:effectLst/>
                <a:latin typeface="Century Gothic" panose="020B0502020202020204" pitchFamily="34" charset="0"/>
              </a:rPr>
              <a:t>sign of safeguarding risk</a:t>
            </a:r>
            <a:r>
              <a:rPr lang="en-GB" sz="2000" dirty="0">
                <a:effectLst/>
                <a:latin typeface="Century Gothic" panose="020B0502020202020204" pitchFamily="34" charset="0"/>
              </a:rPr>
              <a:t>, including neglect, exploitation, or mental health concerns.</a:t>
            </a:r>
            <a:endParaRPr lang="en-GB" sz="2000" dirty="0">
              <a:latin typeface="Century Gothic" panose="020B0502020202020204" pitchFamily="34" charset="0"/>
            </a:endParaRPr>
          </a:p>
          <a:p>
            <a:pPr>
              <a:buFont typeface="Arial" panose="020B0604020202020204" pitchFamily="34" charset="0"/>
              <a:buChar char="•"/>
            </a:pPr>
            <a:r>
              <a:rPr lang="en-GB" sz="2000" dirty="0">
                <a:effectLst/>
                <a:latin typeface="Century Gothic" panose="020B0502020202020204" pitchFamily="34" charset="0"/>
              </a:rPr>
              <a:t>Schools must have </a:t>
            </a:r>
            <a:r>
              <a:rPr lang="en-GB" sz="2000" b="1" dirty="0">
                <a:effectLst/>
                <a:latin typeface="Century Gothic" panose="020B0502020202020204" pitchFamily="34" charset="0"/>
              </a:rPr>
              <a:t>robust systems</a:t>
            </a:r>
            <a:r>
              <a:rPr lang="en-GB" sz="2000" dirty="0">
                <a:effectLst/>
                <a:latin typeface="Century Gothic" panose="020B0502020202020204" pitchFamily="34" charset="0"/>
              </a:rPr>
              <a:t> to identify patterns of absence and act promptly.</a:t>
            </a:r>
            <a:endParaRPr lang="en-GB" sz="2000"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Daily attendance monitoring</a:t>
            </a:r>
            <a:r>
              <a:rPr lang="en-GB" sz="2000" dirty="0">
                <a:effectLst/>
                <a:latin typeface="Century Gothic" panose="020B0502020202020204" pitchFamily="34" charset="0"/>
              </a:rPr>
              <a:t> is required for all pupils, including those in </a:t>
            </a:r>
            <a:r>
              <a:rPr lang="en-GB" sz="2000" b="1" dirty="0">
                <a:effectLst/>
                <a:latin typeface="Century Gothic" panose="020B0502020202020204" pitchFamily="34" charset="0"/>
              </a:rPr>
              <a:t>alternative provision</a:t>
            </a:r>
            <a:r>
              <a:rPr lang="en-GB" sz="2000" dirty="0">
                <a:effectLst/>
                <a:latin typeface="Century Gothic" panose="020B0502020202020204" pitchFamily="34" charset="0"/>
              </a:rPr>
              <a:t> or </a:t>
            </a:r>
            <a:r>
              <a:rPr lang="en-GB" sz="2000" b="1" dirty="0">
                <a:effectLst/>
                <a:latin typeface="Century Gothic" panose="020B0502020202020204" pitchFamily="34" charset="0"/>
              </a:rPr>
              <a:t>off‑site education</a:t>
            </a:r>
            <a:r>
              <a:rPr lang="en-GB" sz="2000" dirty="0">
                <a:effectLst/>
                <a:latin typeface="Century Gothic" panose="020B0502020202020204" pitchFamily="34" charset="0"/>
              </a:rPr>
              <a:t>.</a:t>
            </a:r>
            <a:endParaRPr lang="en-GB" sz="2000"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First‑day contact</a:t>
            </a:r>
            <a:r>
              <a:rPr lang="en-GB" sz="2000" dirty="0">
                <a:effectLst/>
                <a:latin typeface="Century Gothic" panose="020B0502020202020204" pitchFamily="34" charset="0"/>
              </a:rPr>
              <a:t> remains essential — schools must follow up immediately when a child is absent without explanation.</a:t>
            </a:r>
            <a:endParaRPr lang="en-GB" sz="2000" dirty="0">
              <a:latin typeface="Century Gothic" panose="020B0502020202020204" pitchFamily="34" charset="0"/>
            </a:endParaRPr>
          </a:p>
          <a:p>
            <a:pPr>
              <a:buFont typeface="Arial" panose="020B0604020202020204" pitchFamily="34" charset="0"/>
              <a:buChar char="•"/>
            </a:pPr>
            <a:r>
              <a:rPr lang="en-GB" sz="2000" b="1" dirty="0">
                <a:effectLst/>
                <a:latin typeface="Century Gothic" panose="020B0502020202020204" pitchFamily="34" charset="0"/>
              </a:rPr>
              <a:t>Escalation routes</a:t>
            </a:r>
            <a:r>
              <a:rPr lang="en-GB" sz="2000" dirty="0">
                <a:effectLst/>
                <a:latin typeface="Century Gothic" panose="020B0502020202020204" pitchFamily="34" charset="0"/>
              </a:rPr>
              <a:t> should be clear: concerns about attendance must be shared with the </a:t>
            </a:r>
            <a:r>
              <a:rPr lang="en-GB" sz="2000" b="1" dirty="0">
                <a:effectLst/>
                <a:latin typeface="Century Gothic" panose="020B0502020202020204" pitchFamily="34" charset="0"/>
              </a:rPr>
              <a:t>Designated Safeguarding Lead (DSL)</a:t>
            </a:r>
            <a:r>
              <a:rPr lang="en-GB" sz="2000" dirty="0">
                <a:effectLst/>
                <a:latin typeface="Century Gothic" panose="020B0502020202020204" pitchFamily="34" charset="0"/>
              </a:rPr>
              <a:t> and, where appropriate, </a:t>
            </a:r>
            <a:r>
              <a:rPr lang="en-GB" sz="2000" b="1" dirty="0">
                <a:effectLst/>
                <a:latin typeface="Century Gothic" panose="020B0502020202020204" pitchFamily="34" charset="0"/>
              </a:rPr>
              <a:t>children’s social care</a:t>
            </a:r>
            <a:r>
              <a:rPr lang="en-GB" sz="2000" dirty="0">
                <a:effectLst/>
                <a:latin typeface="Century Gothic" panose="020B0502020202020204" pitchFamily="34" charset="0"/>
              </a:rPr>
              <a:t>.</a:t>
            </a:r>
            <a:endParaRPr lang="en-GB" sz="2000" dirty="0">
              <a:latin typeface="Century Gothic" panose="020B0502020202020204" pitchFamily="34" charset="0"/>
            </a:endParaRPr>
          </a:p>
          <a:p>
            <a:pPr>
              <a:buFont typeface="Arial" panose="020B0604020202020204" pitchFamily="34" charset="0"/>
              <a:buChar char="•"/>
            </a:pPr>
            <a:r>
              <a:rPr lang="en-GB" sz="2000" dirty="0">
                <a:effectLst/>
                <a:latin typeface="Century Gothic" panose="020B0502020202020204" pitchFamily="34" charset="0"/>
              </a:rPr>
              <a:t>Attendance data should be </a:t>
            </a:r>
            <a:r>
              <a:rPr lang="en-GB" sz="2000" b="1" dirty="0">
                <a:effectLst/>
                <a:latin typeface="Century Gothic" panose="020B0502020202020204" pitchFamily="34" charset="0"/>
              </a:rPr>
              <a:t>reviewed regularly</a:t>
            </a:r>
            <a:r>
              <a:rPr lang="en-GB" sz="2000" dirty="0">
                <a:effectLst/>
                <a:latin typeface="Century Gothic" panose="020B0502020202020204" pitchFamily="34" charset="0"/>
              </a:rPr>
              <a:t> to spot trends that may indicate wider welfare issues.</a:t>
            </a:r>
            <a:endParaRPr lang="en-GB" sz="2000" dirty="0">
              <a:latin typeface="Century Gothic" panose="020B0502020202020204" pitchFamily="34" charset="0"/>
            </a:endParaRPr>
          </a:p>
        </p:txBody>
      </p:sp>
    </p:spTree>
    <p:extLst>
      <p:ext uri="{BB962C8B-B14F-4D97-AF65-F5344CB8AC3E}">
        <p14:creationId xmlns:p14="http://schemas.microsoft.com/office/powerpoint/2010/main" val="836174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EB9418-7792-0DCC-0030-85E80100B83F}"/>
              </a:ext>
            </a:extLst>
          </p:cNvPr>
          <p:cNvSpPr>
            <a:spLocks noGrp="1"/>
          </p:cNvSpPr>
          <p:nvPr>
            <p:ph type="sldNum" sz="quarter" idx="15"/>
          </p:nvPr>
        </p:nvSpPr>
        <p:spPr/>
        <p:txBody>
          <a:bodyPr/>
          <a:lstStyle/>
          <a:p>
            <a:fld id="{18D65601-5AE2-46FC-B138-694DDD2B510D}" type="slidenum">
              <a:rPr lang="en-US" smtClean="0"/>
              <a:pPr/>
              <a:t>32</a:t>
            </a:fld>
            <a:endParaRPr lang="en-US" dirty="0"/>
          </a:p>
        </p:txBody>
      </p:sp>
      <p:sp>
        <p:nvSpPr>
          <p:cNvPr id="5" name="Content Placeholder 4">
            <a:extLst>
              <a:ext uri="{FF2B5EF4-FFF2-40B4-BE49-F238E27FC236}">
                <a16:creationId xmlns:a16="http://schemas.microsoft.com/office/drawing/2014/main" id="{166A8D76-6303-F36D-CA93-09759ADB00C0}"/>
              </a:ext>
            </a:extLst>
          </p:cNvPr>
          <p:cNvSpPr txBox="1">
            <a:spLocks noGrp="1"/>
          </p:cNvSpPr>
          <p:nvPr>
            <p:ph sz="quarter" idx="12"/>
          </p:nvPr>
        </p:nvSpPr>
        <p:spPr>
          <a:xfrm>
            <a:off x="1202809" y="361593"/>
            <a:ext cx="8553450" cy="71096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Century Gothic"/>
              </a:rPr>
              <a:t>Chapter 3: Expectations of academy trust boards and governing bodies of maintained schools</a:t>
            </a:r>
          </a:p>
          <a:p>
            <a:r>
              <a:rPr lang="en-US" sz="1600" dirty="0">
                <a:latin typeface="Century Gothic"/>
              </a:rPr>
              <a:t>70. Improving attendance requires constant focus, and effective whole school approaches require regular ongoing support, guidance, and challenge. Therefore, all trusts and governing bodies are expected to:</a:t>
            </a:r>
          </a:p>
          <a:p>
            <a:r>
              <a:rPr lang="en-US" sz="1600" dirty="0">
                <a:latin typeface="Century Gothic"/>
              </a:rPr>
              <a:t>• </a:t>
            </a:r>
            <a:r>
              <a:rPr lang="en-US" sz="1600" dirty="0" err="1">
                <a:latin typeface="Century Gothic"/>
              </a:rPr>
              <a:t>Recognise</a:t>
            </a:r>
            <a:r>
              <a:rPr lang="en-US" sz="1600" dirty="0">
                <a:latin typeface="Century Gothic"/>
              </a:rPr>
              <a:t> the importance of school attendance and promote it across the school’s ethos and policies.</a:t>
            </a:r>
          </a:p>
          <a:p>
            <a:r>
              <a:rPr lang="en-US" sz="1600" dirty="0">
                <a:latin typeface="Century Gothic"/>
              </a:rPr>
              <a:t>• Ensure school leaders fulfil expectations and statutory duties.</a:t>
            </a:r>
          </a:p>
          <a:p>
            <a:r>
              <a:rPr lang="en-US" sz="1600" dirty="0">
                <a:latin typeface="Century Gothic"/>
              </a:rPr>
              <a:t>• Regularly review attendance data, discuss, and challenge trends, and help school leaders focus improvement efforts on the individual pupils or cohorts who need it most.</a:t>
            </a:r>
          </a:p>
          <a:p>
            <a:r>
              <a:rPr lang="en-US" sz="1600" dirty="0">
                <a:latin typeface="Century Gothic"/>
              </a:rPr>
              <a:t>• Ensure school staff receive adequate training on attendance.</a:t>
            </a:r>
          </a:p>
          <a:p>
            <a:r>
              <a:rPr lang="en-US" sz="1600" dirty="0">
                <a:latin typeface="Century Gothic"/>
              </a:rPr>
              <a:t>71. Multi-academy trust boards and governing bodies of federations are also expected to:</a:t>
            </a:r>
          </a:p>
          <a:p>
            <a:r>
              <a:rPr lang="en-US" sz="1600" dirty="0">
                <a:latin typeface="Century Gothic"/>
              </a:rPr>
              <a:t>• Share effective practice on attendance management and improvement across schools.</a:t>
            </a:r>
          </a:p>
          <a:p>
            <a:r>
              <a:rPr lang="en-US" sz="1600" dirty="0">
                <a:latin typeface="Century Gothic"/>
              </a:rPr>
              <a:t>72. Whilst it is expected that all trusts and governing bodies will provide support covering these areas, the approach to delivering it should be proportionate to the size of the group of schools and type of school(s) within it.</a:t>
            </a:r>
          </a:p>
          <a:p>
            <a:endParaRPr lang="en-US" sz="1400" dirty="0">
              <a:latin typeface="Century Gothic"/>
            </a:endParaRPr>
          </a:p>
          <a:p>
            <a:endParaRPr lang="en-US" sz="1400" dirty="0">
              <a:latin typeface="Century Gothic"/>
            </a:endParaRPr>
          </a:p>
          <a:p>
            <a:endParaRPr lang="en-US" sz="1400" dirty="0">
              <a:latin typeface="Century Gothic"/>
            </a:endParaRPr>
          </a:p>
        </p:txBody>
      </p:sp>
      <p:pic>
        <p:nvPicPr>
          <p:cNvPr id="6" name="Picture 5">
            <a:extLst>
              <a:ext uri="{FF2B5EF4-FFF2-40B4-BE49-F238E27FC236}">
                <a16:creationId xmlns:a16="http://schemas.microsoft.com/office/drawing/2014/main" id="{2F67E8D3-A1AE-04ED-FBC4-A120070AA990}"/>
              </a:ext>
            </a:extLst>
          </p:cNvPr>
          <p:cNvPicPr>
            <a:picLocks noChangeAspect="1"/>
          </p:cNvPicPr>
          <p:nvPr/>
        </p:nvPicPr>
        <p:blipFill>
          <a:blip r:embed="rId2"/>
          <a:stretch>
            <a:fillRect/>
          </a:stretch>
        </p:blipFill>
        <p:spPr>
          <a:xfrm>
            <a:off x="9424975" y="1990668"/>
            <a:ext cx="2634371" cy="2876663"/>
          </a:xfrm>
          <a:prstGeom prst="rect">
            <a:avLst/>
          </a:prstGeom>
        </p:spPr>
      </p:pic>
    </p:spTree>
    <p:extLst>
      <p:ext uri="{BB962C8B-B14F-4D97-AF65-F5344CB8AC3E}">
        <p14:creationId xmlns:p14="http://schemas.microsoft.com/office/powerpoint/2010/main" val="3468045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6745291" y="1151906"/>
            <a:ext cx="4964671" cy="4056150"/>
          </a:xfrm>
        </p:spPr>
        <p:txBody>
          <a:bodyPr anchor="b">
            <a:normAutofit/>
          </a:bodyPr>
          <a:lstStyle/>
          <a:p>
            <a:r>
              <a:rPr lang="en-GB" sz="4000" b="1" dirty="0">
                <a:latin typeface="Century Gothic" panose="020B0502020202020204" pitchFamily="34" charset="0"/>
              </a:rPr>
              <a:t>Child-on-Child Abuse</a:t>
            </a:r>
            <a:br>
              <a:rPr lang="en-GB" b="1" dirty="0"/>
            </a:br>
            <a:endParaRPr lang="en-ZA" dirty="0"/>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0"/>
          </p:nvPr>
        </p:nvSpPr>
        <p:spPr>
          <a:xfrm>
            <a:off x="1114667" y="168239"/>
            <a:ext cx="5462301" cy="6521521"/>
          </a:xfrm>
          <a:solidFill>
            <a:schemeClr val="bg1"/>
          </a:solidFill>
        </p:spPr>
        <p:txBody>
          <a:bodyPr anchor="ctr">
            <a:normAutofit lnSpcReduction="10000"/>
          </a:bodyPr>
          <a:lstStyle/>
          <a:p>
            <a:pPr>
              <a:lnSpc>
                <a:spcPct val="90000"/>
              </a:lnSpc>
            </a:pPr>
            <a:r>
              <a:rPr lang="en-GB" dirty="0">
                <a:solidFill>
                  <a:schemeClr val="tx1"/>
                </a:solidFill>
                <a:effectLst/>
                <a:latin typeface="Century Gothic" panose="020B0502020202020204" pitchFamily="34" charset="0"/>
              </a:rPr>
              <a:t>KCSIE 2026 emphasises:</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Zero tolerance for harmful sexual behaviour.</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Clear reporting and recording expectations.</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Support for both </a:t>
            </a:r>
            <a:r>
              <a:rPr lang="en-GB" b="1" dirty="0">
                <a:solidFill>
                  <a:schemeClr val="tx1"/>
                </a:solidFill>
                <a:effectLst/>
                <a:latin typeface="Century Gothic" panose="020B0502020202020204" pitchFamily="34" charset="0"/>
              </a:rPr>
              <a:t>victims and alleged perpetrators</a:t>
            </a:r>
            <a:r>
              <a:rPr lang="en-GB" dirty="0">
                <a:solidFill>
                  <a:schemeClr val="tx1"/>
                </a:solidFill>
                <a:effectLst/>
                <a:latin typeface="Century Gothic" panose="020B0502020202020204" pitchFamily="34" charset="0"/>
              </a:rPr>
              <a:t>.</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Preventative education through </a:t>
            </a:r>
            <a:r>
              <a:rPr lang="en-GB" b="1" dirty="0">
                <a:solidFill>
                  <a:schemeClr val="tx1"/>
                </a:solidFill>
                <a:effectLst/>
                <a:latin typeface="Century Gothic" panose="020B0502020202020204" pitchFamily="34" charset="0"/>
              </a:rPr>
              <a:t>RSHE</a:t>
            </a:r>
            <a:r>
              <a:rPr lang="en-GB" dirty="0">
                <a:solidFill>
                  <a:schemeClr val="tx1"/>
                </a:solidFill>
                <a:effectLst/>
                <a:latin typeface="Century Gothic" panose="020B0502020202020204" pitchFamily="34" charset="0"/>
              </a:rPr>
              <a:t>, online safety, and school culture.</a:t>
            </a:r>
            <a:endParaRPr lang="en-GB" dirty="0">
              <a:solidFill>
                <a:schemeClr val="tx1"/>
              </a:solidFill>
              <a:latin typeface="Century Gothic" panose="020B0502020202020204" pitchFamily="34" charset="0"/>
            </a:endParaRPr>
          </a:p>
          <a:p>
            <a:pPr>
              <a:lnSpc>
                <a:spcPct val="90000"/>
              </a:lnSpc>
              <a:buFont typeface="Arial" panose="020B0604020202020204" pitchFamily="34" charset="0"/>
              <a:buChar char="•"/>
            </a:pPr>
            <a:r>
              <a:rPr lang="en-GB" dirty="0">
                <a:solidFill>
                  <a:schemeClr val="tx1"/>
                </a:solidFill>
                <a:effectLst/>
                <a:latin typeface="Century Gothic" panose="020B0502020202020204" pitchFamily="34" charset="0"/>
              </a:rPr>
              <a:t>Staff must recognise that abuse can be </a:t>
            </a:r>
            <a:r>
              <a:rPr lang="en-GB" b="1" dirty="0">
                <a:solidFill>
                  <a:schemeClr val="tx1"/>
                </a:solidFill>
                <a:effectLst/>
                <a:latin typeface="Century Gothic" panose="020B0502020202020204" pitchFamily="34" charset="0"/>
              </a:rPr>
              <a:t>verbal, physical, sexual, or online</a:t>
            </a:r>
            <a:r>
              <a:rPr lang="en-GB" dirty="0">
                <a:solidFill>
                  <a:schemeClr val="tx1"/>
                </a:solidFill>
                <a:effectLst/>
                <a:latin typeface="Century Gothic" panose="020B0502020202020204" pitchFamily="34" charset="0"/>
              </a:rPr>
              <a:t>.</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Expanded definitions now include:</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Harassment</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Violence</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Threats involving weapons</a:t>
            </a:r>
          </a:p>
          <a:p>
            <a:pPr>
              <a:lnSpc>
                <a:spcPct val="90000"/>
              </a:lnSpc>
              <a:buFont typeface="Arial" panose="020B0604020202020204" pitchFamily="34" charset="0"/>
              <a:buChar char="•"/>
            </a:pPr>
            <a:r>
              <a:rPr lang="en-GB" dirty="0">
                <a:solidFill>
                  <a:schemeClr val="tx1"/>
                </a:solidFill>
                <a:latin typeface="Century Gothic" panose="020B0502020202020204" pitchFamily="34" charset="0"/>
              </a:rPr>
              <a:t>Violent behaviour must be treated as a potential indicator of risk for the perpetrator, not only the victim.</a:t>
            </a:r>
          </a:p>
          <a:p>
            <a:pPr marL="0" indent="0">
              <a:lnSpc>
                <a:spcPct val="90000"/>
              </a:lnSpc>
              <a:buNone/>
            </a:pPr>
            <a:endParaRPr lang="en-US" sz="1600" dirty="0"/>
          </a:p>
        </p:txBody>
      </p:sp>
      <p:sp>
        <p:nvSpPr>
          <p:cNvPr id="4" name="Slide Number Placeholder 3" hidden="1">
            <a:extLst>
              <a:ext uri="{FF2B5EF4-FFF2-40B4-BE49-F238E27FC236}">
                <a16:creationId xmlns:a16="http://schemas.microsoft.com/office/drawing/2014/main" id="{527C964F-E2D5-D8E7-C513-C47A7E409DF3}"/>
              </a:ext>
            </a:extLst>
          </p:cNvPr>
          <p:cNvSpPr>
            <a:spLocks noGrp="1"/>
          </p:cNvSpPr>
          <p:nvPr>
            <p:ph type="sldNum" sz="quarter" idx="4294967295"/>
          </p:nvPr>
        </p:nvSpPr>
        <p:spPr>
          <a:xfrm>
            <a:off x="412136" y="5943601"/>
            <a:ext cx="968983" cy="651912"/>
          </a:xfrm>
        </p:spPr>
        <p:txBody>
          <a:bodyPr/>
          <a:lstStyle/>
          <a:p>
            <a:pPr>
              <a:spcAft>
                <a:spcPts val="600"/>
              </a:spcAft>
            </a:pPr>
            <a:fld id="{18D65601-5AE2-46FC-B138-694DDD2B510D}" type="slidenum">
              <a:rPr lang="en-US" smtClean="0"/>
              <a:pPr>
                <a:spcAft>
                  <a:spcPts val="600"/>
                </a:spcAft>
              </a:pPr>
              <a:t>33</a:t>
            </a:fld>
            <a:endParaRPr lang="en-US"/>
          </a:p>
        </p:txBody>
      </p:sp>
    </p:spTree>
    <p:extLst>
      <p:ext uri="{BB962C8B-B14F-4D97-AF65-F5344CB8AC3E}">
        <p14:creationId xmlns:p14="http://schemas.microsoft.com/office/powerpoint/2010/main" val="2906152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DE43-6B1B-7283-8008-865B20F302D2}"/>
              </a:ext>
            </a:extLst>
          </p:cNvPr>
          <p:cNvSpPr>
            <a:spLocks noGrp="1"/>
          </p:cNvSpPr>
          <p:nvPr>
            <p:ph type="title"/>
          </p:nvPr>
        </p:nvSpPr>
        <p:spPr/>
        <p:txBody>
          <a:bodyPr/>
          <a:lstStyle/>
          <a:p>
            <a:r>
              <a:rPr lang="en-GB" b="1" dirty="0">
                <a:latin typeface="Century Gothic" panose="020B0502020202020204" pitchFamily="34" charset="0"/>
              </a:rPr>
              <a:t>Serious Violence</a:t>
            </a:r>
            <a:br>
              <a:rPr lang="en-GB" b="1" dirty="0"/>
            </a:br>
            <a:endParaRPr lang="en-GB" dirty="0"/>
          </a:p>
        </p:txBody>
      </p:sp>
      <p:sp>
        <p:nvSpPr>
          <p:cNvPr id="3" name="Content Placeholder 2">
            <a:extLst>
              <a:ext uri="{FF2B5EF4-FFF2-40B4-BE49-F238E27FC236}">
                <a16:creationId xmlns:a16="http://schemas.microsoft.com/office/drawing/2014/main" id="{3CE1AD9C-DFE1-A4E2-AAF0-40614019BC43}"/>
              </a:ext>
            </a:extLst>
          </p:cNvPr>
          <p:cNvSpPr>
            <a:spLocks noGrp="1"/>
          </p:cNvSpPr>
          <p:nvPr>
            <p:ph sz="quarter" idx="12"/>
          </p:nvPr>
        </p:nvSpPr>
        <p:spPr/>
        <p:txBody>
          <a:bodyPr/>
          <a:lstStyle/>
          <a:p>
            <a:pPr marL="0" indent="0">
              <a:buNone/>
            </a:pPr>
            <a:r>
              <a:rPr lang="en-GB" b="1" i="1" dirty="0">
                <a:latin typeface="Century Gothic" panose="020B0502020202020204" pitchFamily="34" charset="0"/>
              </a:rPr>
              <a:t>Clearer definition of serious violence</a:t>
            </a:r>
            <a:endParaRPr lang="en-GB" b="1"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May involve</a:t>
            </a:r>
            <a:r>
              <a:rPr lang="en-GB" dirty="0">
                <a:effectLst/>
                <a:latin typeface="Century Gothic" panose="020B0502020202020204" pitchFamily="34" charset="0"/>
              </a:rPr>
              <a:t> physical assault, carrying, threatening with, or using weapons.</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Often linked to</a:t>
            </a:r>
            <a:r>
              <a:rPr lang="en-GB" dirty="0">
                <a:effectLst/>
                <a:latin typeface="Century Gothic" panose="020B0502020202020204" pitchFamily="34" charset="0"/>
              </a:rPr>
              <a:t> peer conflict, bullying, or criminal exploitation.</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Any concern</a:t>
            </a:r>
            <a:r>
              <a:rPr lang="en-GB" dirty="0">
                <a:effectLst/>
                <a:latin typeface="Century Gothic" panose="020B0502020202020204" pitchFamily="34" charset="0"/>
              </a:rPr>
              <a:t> about a child carrying or using a weapon must be reported immediately to the </a:t>
            </a:r>
            <a:r>
              <a:rPr lang="en-GB" b="1" dirty="0">
                <a:effectLst/>
                <a:latin typeface="Century Gothic" panose="020B0502020202020204" pitchFamily="34" charset="0"/>
              </a:rPr>
              <a:t>Designated Safeguarding Lead (DSL)</a:t>
            </a:r>
            <a:r>
              <a:rPr lang="en-GB" dirty="0">
                <a:effectLst/>
                <a:latin typeface="Century Gothic" panose="020B0502020202020204" pitchFamily="34" charset="0"/>
              </a:rPr>
              <a:t>.</a:t>
            </a:r>
            <a:endParaRPr lang="en-GB" dirty="0">
              <a:latin typeface="Century Gothic" panose="020B0502020202020204" pitchFamily="34" charset="0"/>
            </a:endParaRPr>
          </a:p>
          <a:p>
            <a:pPr>
              <a:buFont typeface="+mj-lt"/>
              <a:buAutoNum type="arabicPeriod"/>
            </a:pPr>
            <a:r>
              <a:rPr lang="en-GB" b="1" dirty="0">
                <a:effectLst/>
                <a:latin typeface="Century Gothic" panose="020B0502020202020204" pitchFamily="34" charset="0"/>
              </a:rPr>
              <a:t>Schools should identify</a:t>
            </a:r>
            <a:r>
              <a:rPr lang="en-GB" dirty="0">
                <a:effectLst/>
                <a:latin typeface="Century Gothic" panose="020B0502020202020204" pitchFamily="34" charset="0"/>
              </a:rPr>
              <a:t> times and locations that present higher risk — particularly </a:t>
            </a:r>
            <a:r>
              <a:rPr lang="en-GB" b="1" dirty="0">
                <a:effectLst/>
                <a:latin typeface="Century Gothic" panose="020B0502020202020204" pitchFamily="34" charset="0"/>
              </a:rPr>
              <a:t>before, during, and after the school day – consider your contextual safeguarding issues. </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84EA2DBC-1364-AFC4-4DAF-B64354914A39}"/>
              </a:ext>
            </a:extLst>
          </p:cNvPr>
          <p:cNvSpPr>
            <a:spLocks noGrp="1"/>
          </p:cNvSpPr>
          <p:nvPr>
            <p:ph type="sldNum" sz="quarter" idx="15"/>
          </p:nvPr>
        </p:nvSpPr>
        <p:spPr/>
        <p:txBody>
          <a:bodyPr/>
          <a:lstStyle/>
          <a:p>
            <a:fld id="{18D65601-5AE2-46FC-B138-694DDD2B510D}" type="slidenum">
              <a:rPr lang="en-US" smtClean="0"/>
              <a:pPr/>
              <a:t>34</a:t>
            </a:fld>
            <a:endParaRPr lang="en-US" dirty="0"/>
          </a:p>
        </p:txBody>
      </p:sp>
    </p:spTree>
    <p:extLst>
      <p:ext uri="{BB962C8B-B14F-4D97-AF65-F5344CB8AC3E}">
        <p14:creationId xmlns:p14="http://schemas.microsoft.com/office/powerpoint/2010/main" val="3460656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F3C21-0803-85DF-1983-E4055C78B7F5}"/>
              </a:ext>
            </a:extLst>
          </p:cNvPr>
          <p:cNvSpPr>
            <a:spLocks noGrp="1"/>
          </p:cNvSpPr>
          <p:nvPr>
            <p:ph type="title"/>
          </p:nvPr>
        </p:nvSpPr>
        <p:spPr>
          <a:xfrm>
            <a:off x="1455582" y="424719"/>
            <a:ext cx="4640418" cy="4225303"/>
          </a:xfrm>
        </p:spPr>
        <p:txBody>
          <a:bodyPr>
            <a:normAutofit fontScale="90000"/>
          </a:bodyPr>
          <a:lstStyle/>
          <a:p>
            <a:r>
              <a:rPr lang="en-GB" sz="2200" b="1" dirty="0">
                <a:latin typeface="Century Gothic" panose="020B0502020202020204" pitchFamily="34" charset="0"/>
              </a:rPr>
              <a:t>Domestic Abuse</a:t>
            </a:r>
            <a:br>
              <a:rPr lang="en-GB" sz="2200" b="1" dirty="0">
                <a:latin typeface="Century Gothic" panose="020B0502020202020204" pitchFamily="34" charset="0"/>
              </a:rPr>
            </a:br>
            <a:br>
              <a:rPr lang="en-GB" sz="2200" b="1" dirty="0">
                <a:latin typeface="Century Gothic" panose="020B0502020202020204" pitchFamily="34" charset="0"/>
              </a:rPr>
            </a:br>
            <a:r>
              <a:rPr lang="en-GB" sz="2200" dirty="0">
                <a:latin typeface="Century Gothic" panose="020B0502020202020204" pitchFamily="34" charset="0"/>
              </a:rPr>
              <a:t>Greater clarity and emphasis on teenage relationships.</a:t>
            </a:r>
            <a:br>
              <a:rPr lang="en-GB" sz="2200" b="1" i="1" dirty="0">
                <a:latin typeface="Century Gothic" panose="020B0502020202020204" pitchFamily="34" charset="0"/>
              </a:rPr>
            </a:br>
            <a:br>
              <a:rPr lang="en-GB" sz="2200" b="1" dirty="0">
                <a:latin typeface="Century Gothic" panose="020B0502020202020204" pitchFamily="34" charset="0"/>
              </a:rPr>
            </a:br>
            <a:r>
              <a:rPr lang="en-GB" sz="2200" dirty="0">
                <a:effectLst/>
                <a:latin typeface="Century Gothic" panose="020B0502020202020204" pitchFamily="34" charset="0"/>
              </a:rPr>
              <a:t>Teenage relationship abuse now explicitly includes:</a:t>
            </a:r>
            <a:br>
              <a:rPr lang="en-GB" sz="2200" dirty="0">
                <a:latin typeface="Century Gothic" panose="020B0502020202020204" pitchFamily="34" charset="0"/>
              </a:rPr>
            </a:br>
            <a:r>
              <a:rPr lang="en-GB" sz="2200" b="1" dirty="0">
                <a:effectLst/>
                <a:latin typeface="Century Gothic" panose="020B0502020202020204" pitchFamily="34" charset="0"/>
              </a:rPr>
              <a:t>Physical, sexual, and emotional abuse</a:t>
            </a:r>
            <a:br>
              <a:rPr lang="en-GB" sz="2200" b="1" dirty="0">
                <a:effectLst/>
                <a:latin typeface="Century Gothic" panose="020B0502020202020204" pitchFamily="34" charset="0"/>
              </a:rPr>
            </a:br>
            <a:br>
              <a:rPr lang="en-GB" sz="2200" dirty="0">
                <a:latin typeface="Century Gothic" panose="020B0502020202020204" pitchFamily="34" charset="0"/>
              </a:rPr>
            </a:br>
            <a:r>
              <a:rPr lang="en-GB" sz="2200" b="1" dirty="0">
                <a:effectLst/>
                <a:latin typeface="Century Gothic" panose="020B0502020202020204" pitchFamily="34" charset="0"/>
              </a:rPr>
              <a:t>Stalking</a:t>
            </a:r>
            <a:br>
              <a:rPr lang="en-GB" sz="2200" b="1" dirty="0">
                <a:effectLst/>
                <a:latin typeface="Century Gothic" panose="020B0502020202020204" pitchFamily="34" charset="0"/>
              </a:rPr>
            </a:br>
            <a:br>
              <a:rPr lang="en-GB" sz="2200" dirty="0">
                <a:latin typeface="Century Gothic" panose="020B0502020202020204" pitchFamily="34" charset="0"/>
              </a:rPr>
            </a:br>
            <a:r>
              <a:rPr lang="en-GB" sz="2200" b="1" dirty="0">
                <a:effectLst/>
                <a:latin typeface="Century Gothic" panose="020B0502020202020204" pitchFamily="34" charset="0"/>
              </a:rPr>
              <a:t>Criminal exploitation</a:t>
            </a:r>
            <a:r>
              <a:rPr lang="en-GB" sz="2200" dirty="0">
                <a:effectLst/>
                <a:latin typeface="Century Gothic" panose="020B0502020202020204" pitchFamily="34" charset="0"/>
              </a:rPr>
              <a:t>, including </a:t>
            </a:r>
            <a:r>
              <a:rPr lang="en-GB" sz="2200" b="1" dirty="0">
                <a:effectLst/>
                <a:latin typeface="Century Gothic" panose="020B0502020202020204" pitchFamily="34" charset="0"/>
              </a:rPr>
              <a:t>financial exploitation</a:t>
            </a:r>
            <a:br>
              <a:rPr lang="en-GB" dirty="0"/>
            </a:br>
            <a:endParaRPr lang="en-GB" dirty="0"/>
          </a:p>
        </p:txBody>
      </p:sp>
      <p:sp>
        <p:nvSpPr>
          <p:cNvPr id="3" name="Content Placeholder 2">
            <a:extLst>
              <a:ext uri="{FF2B5EF4-FFF2-40B4-BE49-F238E27FC236}">
                <a16:creationId xmlns:a16="http://schemas.microsoft.com/office/drawing/2014/main" id="{2A1A3A15-9AA5-F100-7B96-0BE3F5358F81}"/>
              </a:ext>
            </a:extLst>
          </p:cNvPr>
          <p:cNvSpPr>
            <a:spLocks noGrp="1"/>
          </p:cNvSpPr>
          <p:nvPr>
            <p:ph sz="quarter" idx="12"/>
          </p:nvPr>
        </p:nvSpPr>
        <p:spPr>
          <a:xfrm>
            <a:off x="6354905" y="443501"/>
            <a:ext cx="4449712" cy="5407091"/>
          </a:xfrm>
        </p:spPr>
        <p:txBody>
          <a:bodyPr>
            <a:normAutofit fontScale="92500" lnSpcReduction="20000"/>
          </a:bodyPr>
          <a:lstStyle/>
          <a:p>
            <a:pPr marL="0" indent="0">
              <a:buNone/>
            </a:pPr>
            <a:r>
              <a:rPr lang="en-GB" sz="2200" b="1" dirty="0">
                <a:latin typeface="Century Gothic" panose="020B0502020202020204" pitchFamily="34" charset="0"/>
              </a:rPr>
              <a:t>Operation Encompass</a:t>
            </a:r>
          </a:p>
          <a:p>
            <a:pPr marL="0" indent="0">
              <a:buNone/>
            </a:pPr>
            <a:r>
              <a:rPr lang="en-GB" sz="2200" b="1" i="1" dirty="0">
                <a:latin typeface="Century Gothic" panose="020B0502020202020204" pitchFamily="34" charset="0"/>
              </a:rPr>
              <a:t>Now a statutory duty</a:t>
            </a:r>
            <a:endParaRPr lang="en-GB" sz="2200" b="1"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Statutory duty on the police</a:t>
            </a:r>
            <a:r>
              <a:rPr lang="en-GB" sz="2200" dirty="0">
                <a:effectLst/>
                <a:latin typeface="Century Gothic" panose="020B0502020202020204" pitchFamily="34" charset="0"/>
              </a:rPr>
              <a:t> – Police must share information with schools where there are reasonable grounds to believe a child is a victim of domestic abuse.</a:t>
            </a:r>
            <a:endParaRPr lang="en-GB" sz="2200"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Notification to schools</a:t>
            </a:r>
            <a:r>
              <a:rPr lang="en-GB" sz="2200" dirty="0">
                <a:effectLst/>
                <a:latin typeface="Century Gothic" panose="020B0502020202020204" pitchFamily="34" charset="0"/>
              </a:rPr>
              <a:t> – Applies whether or not the child was present during the incident.</a:t>
            </a:r>
            <a:endParaRPr lang="en-GB" sz="2200"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Purpose</a:t>
            </a:r>
            <a:r>
              <a:rPr lang="en-GB" sz="2200" dirty="0">
                <a:effectLst/>
                <a:latin typeface="Century Gothic" panose="020B0502020202020204" pitchFamily="34" charset="0"/>
              </a:rPr>
              <a:t> – Ensures schools can provide timely support and safeguarding for affected children.</a:t>
            </a:r>
            <a:endParaRPr lang="en-GB" sz="2200" dirty="0">
              <a:latin typeface="Century Gothic" panose="020B0502020202020204" pitchFamily="34" charset="0"/>
            </a:endParaRPr>
          </a:p>
          <a:p>
            <a:pPr>
              <a:buFont typeface="+mj-lt"/>
              <a:buAutoNum type="arabicPeriod"/>
            </a:pPr>
            <a:r>
              <a:rPr lang="en-GB" sz="2200" b="1" dirty="0">
                <a:effectLst/>
                <a:latin typeface="Century Gothic" panose="020B0502020202020204" pitchFamily="34" charset="0"/>
              </a:rPr>
              <a:t>Local arrangements</a:t>
            </a:r>
            <a:r>
              <a:rPr lang="en-GB" sz="2200" dirty="0">
                <a:effectLst/>
                <a:latin typeface="Century Gothic" panose="020B0502020202020204" pitchFamily="34" charset="0"/>
              </a:rPr>
              <a:t> – Procedures may differ; always check what applies in your local area</a:t>
            </a:r>
            <a:endParaRPr lang="en-GB" sz="2200"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6E768176-2187-7A30-2939-A49D8D863F5C}"/>
              </a:ext>
            </a:extLst>
          </p:cNvPr>
          <p:cNvSpPr>
            <a:spLocks noGrp="1"/>
          </p:cNvSpPr>
          <p:nvPr>
            <p:ph type="sldNum" sz="quarter" idx="15"/>
          </p:nvPr>
        </p:nvSpPr>
        <p:spPr/>
        <p:txBody>
          <a:bodyPr/>
          <a:lstStyle/>
          <a:p>
            <a:fld id="{18D65601-5AE2-46FC-B138-694DDD2B510D}" type="slidenum">
              <a:rPr lang="en-US" smtClean="0"/>
              <a:pPr/>
              <a:t>35</a:t>
            </a:fld>
            <a:endParaRPr lang="en-US" dirty="0"/>
          </a:p>
        </p:txBody>
      </p:sp>
      <p:pic>
        <p:nvPicPr>
          <p:cNvPr id="5" name="Picture 4">
            <a:extLst>
              <a:ext uri="{FF2B5EF4-FFF2-40B4-BE49-F238E27FC236}">
                <a16:creationId xmlns:a16="http://schemas.microsoft.com/office/drawing/2014/main" id="{A4D86815-9F46-0723-BD29-1D7DDDEFA6F5}"/>
              </a:ext>
            </a:extLst>
          </p:cNvPr>
          <p:cNvPicPr>
            <a:picLocks noChangeAspect="1"/>
          </p:cNvPicPr>
          <p:nvPr/>
        </p:nvPicPr>
        <p:blipFill>
          <a:blip r:embed="rId3"/>
          <a:stretch>
            <a:fillRect/>
          </a:stretch>
        </p:blipFill>
        <p:spPr>
          <a:xfrm>
            <a:off x="2032303" y="4842606"/>
            <a:ext cx="2867025" cy="159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9850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2F4238-8DA4-30C8-0EEC-BD214A861BDF}"/>
              </a:ext>
            </a:extLst>
          </p:cNvPr>
          <p:cNvPicPr>
            <a:picLocks noChangeAspect="1"/>
          </p:cNvPicPr>
          <p:nvPr/>
        </p:nvPicPr>
        <p:blipFill>
          <a:blip r:embed="rId2"/>
          <a:srcRect t="12676"/>
          <a:stretch/>
        </p:blipFill>
        <p:spPr>
          <a:xfrm>
            <a:off x="748193" y="2704028"/>
            <a:ext cx="4380430" cy="2627615"/>
          </a:xfrm>
          <a:prstGeom prst="rect">
            <a:avLst/>
          </a:prstGeom>
        </p:spPr>
      </p:pic>
      <p:pic>
        <p:nvPicPr>
          <p:cNvPr id="11" name="Picture 10">
            <a:extLst>
              <a:ext uri="{FF2B5EF4-FFF2-40B4-BE49-F238E27FC236}">
                <a16:creationId xmlns:a16="http://schemas.microsoft.com/office/drawing/2014/main" id="{919D4E4B-1D6B-4ED2-B65A-8392002AC200}"/>
              </a:ext>
            </a:extLst>
          </p:cNvPr>
          <p:cNvPicPr>
            <a:picLocks noChangeAspect="1"/>
          </p:cNvPicPr>
          <p:nvPr/>
        </p:nvPicPr>
        <p:blipFill>
          <a:blip r:embed="rId3"/>
          <a:stretch>
            <a:fillRect/>
          </a:stretch>
        </p:blipFill>
        <p:spPr>
          <a:xfrm>
            <a:off x="5245620" y="513752"/>
            <a:ext cx="6373132" cy="5420918"/>
          </a:xfrm>
          <a:prstGeom prst="rect">
            <a:avLst/>
          </a:prstGeom>
          <a:solidFill>
            <a:schemeClr val="bg1"/>
          </a:solidFill>
        </p:spPr>
      </p:pic>
      <p:sp>
        <p:nvSpPr>
          <p:cNvPr id="13" name="TextBox 12">
            <a:extLst>
              <a:ext uri="{FF2B5EF4-FFF2-40B4-BE49-F238E27FC236}">
                <a16:creationId xmlns:a16="http://schemas.microsoft.com/office/drawing/2014/main" id="{D87B1C5B-1951-CE74-3F69-37E26C85BD03}"/>
              </a:ext>
            </a:extLst>
          </p:cNvPr>
          <p:cNvSpPr txBox="1"/>
          <p:nvPr/>
        </p:nvSpPr>
        <p:spPr>
          <a:xfrm>
            <a:off x="5480512" y="-409578"/>
            <a:ext cx="4808306" cy="923330"/>
          </a:xfrm>
          <a:prstGeom prst="rect">
            <a:avLst/>
          </a:prstGeom>
          <a:noFill/>
        </p:spPr>
        <p:txBody>
          <a:bodyPr wrap="square">
            <a:spAutoFit/>
          </a:bodyPr>
          <a:lstStyle/>
          <a:p>
            <a:endParaRPr lang="en-GB" sz="1800" b="1" dirty="0">
              <a:solidFill>
                <a:srgbClr val="002060"/>
              </a:solidFill>
              <a:latin typeface="Century Gothic"/>
              <a:ea typeface="+mn-ea"/>
              <a:cs typeface="+mn-cs"/>
            </a:endParaRPr>
          </a:p>
          <a:p>
            <a:r>
              <a:rPr lang="en-GB" sz="1800" b="1" dirty="0">
                <a:solidFill>
                  <a:srgbClr val="002060"/>
                </a:solidFill>
                <a:latin typeface="Century Gothic"/>
                <a:ea typeface="+mn-ea"/>
                <a:cs typeface="+mn-cs"/>
              </a:rPr>
              <a:t>				            What does it look like in school?</a:t>
            </a:r>
          </a:p>
        </p:txBody>
      </p:sp>
      <p:pic>
        <p:nvPicPr>
          <p:cNvPr id="14" name="Picture 13">
            <a:extLst>
              <a:ext uri="{FF2B5EF4-FFF2-40B4-BE49-F238E27FC236}">
                <a16:creationId xmlns:a16="http://schemas.microsoft.com/office/drawing/2014/main" id="{09E12213-1DFF-8AC2-722E-27C1343D00DF}"/>
              </a:ext>
            </a:extLst>
          </p:cNvPr>
          <p:cNvPicPr>
            <a:picLocks noChangeAspect="1"/>
          </p:cNvPicPr>
          <p:nvPr/>
        </p:nvPicPr>
        <p:blipFill>
          <a:blip r:embed="rId4"/>
          <a:stretch>
            <a:fillRect/>
          </a:stretch>
        </p:blipFill>
        <p:spPr>
          <a:xfrm>
            <a:off x="1100083" y="0"/>
            <a:ext cx="3676650" cy="2143125"/>
          </a:xfrm>
          <a:prstGeom prst="rect">
            <a:avLst/>
          </a:prstGeom>
        </p:spPr>
      </p:pic>
    </p:spTree>
    <p:extLst>
      <p:ext uri="{BB962C8B-B14F-4D97-AF65-F5344CB8AC3E}">
        <p14:creationId xmlns:p14="http://schemas.microsoft.com/office/powerpoint/2010/main" val="3680798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345B9-F28F-AD62-A7E6-3E58632BCC4C}"/>
              </a:ext>
            </a:extLst>
          </p:cNvPr>
          <p:cNvSpPr>
            <a:spLocks noGrp="1"/>
          </p:cNvSpPr>
          <p:nvPr>
            <p:ph type="title"/>
          </p:nvPr>
        </p:nvSpPr>
        <p:spPr>
          <a:xfrm>
            <a:off x="1032587" y="629816"/>
            <a:ext cx="9808773" cy="1427585"/>
          </a:xfrm>
        </p:spPr>
        <p:txBody>
          <a:bodyPr anchor="ctr">
            <a:normAutofit/>
          </a:bodyPr>
          <a:lstStyle/>
          <a:p>
            <a:r>
              <a:rPr lang="en-GB" b="1" dirty="0"/>
              <a:t>TO SUMMARISE</a:t>
            </a:r>
            <a:br>
              <a:rPr lang="en-GB" b="1" dirty="0"/>
            </a:br>
            <a:r>
              <a:rPr lang="en-GB" b="1" dirty="0"/>
              <a:t>Notice, Check, Share</a:t>
            </a:r>
            <a:endParaRPr lang="en-GB" dirty="0"/>
          </a:p>
        </p:txBody>
      </p:sp>
      <p:pic>
        <p:nvPicPr>
          <p:cNvPr id="6" name="Picture 5">
            <a:extLst>
              <a:ext uri="{FF2B5EF4-FFF2-40B4-BE49-F238E27FC236}">
                <a16:creationId xmlns:a16="http://schemas.microsoft.com/office/drawing/2014/main" id="{78C20213-39EF-8365-7300-60FB3C58752D}"/>
              </a:ext>
            </a:extLst>
          </p:cNvPr>
          <p:cNvPicPr>
            <a:picLocks noChangeAspect="1"/>
          </p:cNvPicPr>
          <p:nvPr/>
        </p:nvPicPr>
        <p:blipFill>
          <a:blip r:embed="rId2"/>
          <a:stretch>
            <a:fillRect/>
          </a:stretch>
        </p:blipFill>
        <p:spPr>
          <a:xfrm>
            <a:off x="1509849" y="2057401"/>
            <a:ext cx="2986610" cy="4119463"/>
          </a:xfrm>
          <a:prstGeom prst="rect">
            <a:avLst/>
          </a:prstGeom>
          <a:noFill/>
        </p:spPr>
      </p:pic>
      <p:sp>
        <p:nvSpPr>
          <p:cNvPr id="5" name="Content Placeholder 2">
            <a:extLst>
              <a:ext uri="{FF2B5EF4-FFF2-40B4-BE49-F238E27FC236}">
                <a16:creationId xmlns:a16="http://schemas.microsoft.com/office/drawing/2014/main" id="{3CD23BA5-72BC-B711-6660-8B53FFA8DC3D}"/>
              </a:ext>
            </a:extLst>
          </p:cNvPr>
          <p:cNvSpPr>
            <a:spLocks noGrp="1"/>
          </p:cNvSpPr>
          <p:nvPr>
            <p:ph sz="quarter" idx="11"/>
          </p:nvPr>
        </p:nvSpPr>
        <p:spPr>
          <a:xfrm>
            <a:off x="5936973" y="705188"/>
            <a:ext cx="6085857" cy="4828358"/>
          </a:xfrm>
          <a:solidFill>
            <a:schemeClr val="bg1"/>
          </a:solidFill>
        </p:spPr>
        <p:txBody>
          <a:bodyPr vert="horz" lIns="91440" tIns="45720" rIns="91440" bIns="45720" rtlCol="0">
            <a:normAutofit fontScale="92500" lnSpcReduction="10000"/>
          </a:bodyPr>
          <a:lstStyle/>
          <a:p>
            <a:pPr>
              <a:lnSpc>
                <a:spcPct val="90000"/>
              </a:lnSpc>
            </a:pPr>
            <a:r>
              <a:rPr lang="en-GB" sz="1900" dirty="0">
                <a:latin typeface="Century Gothic" panose="020B0502020202020204" pitchFamily="34" charset="0"/>
              </a:rPr>
              <a:t>Follow local Safeguarding procedure- ‘Notice, Check, Share’</a:t>
            </a:r>
          </a:p>
          <a:p>
            <a:pPr>
              <a:lnSpc>
                <a:spcPct val="90000"/>
              </a:lnSpc>
            </a:pPr>
            <a:r>
              <a:rPr lang="en-GB" sz="1900" dirty="0">
                <a:latin typeface="Century Gothic" panose="020B0502020202020204" pitchFamily="34" charset="0"/>
              </a:rPr>
              <a:t>Speak with DSL and share information, checking school systems for previous incidents of note</a:t>
            </a:r>
          </a:p>
          <a:p>
            <a:pPr>
              <a:lnSpc>
                <a:spcPct val="90000"/>
              </a:lnSpc>
            </a:pPr>
            <a:r>
              <a:rPr lang="en-GB" sz="1900" dirty="0">
                <a:latin typeface="Century Gothic" panose="020B0502020202020204" pitchFamily="34" charset="0"/>
              </a:rPr>
              <a:t>Look at the situation in context and at the whole picture</a:t>
            </a:r>
          </a:p>
          <a:p>
            <a:pPr>
              <a:lnSpc>
                <a:spcPct val="90000"/>
              </a:lnSpc>
            </a:pPr>
            <a:r>
              <a:rPr lang="en-GB" sz="1900" dirty="0">
                <a:latin typeface="Century Gothic" panose="020B0502020202020204" pitchFamily="34" charset="0"/>
              </a:rPr>
              <a:t>A holistic overview of the young person’s</a:t>
            </a:r>
            <a:r>
              <a:rPr lang="en-GB" altLang="en-US" sz="1900" dirty="0">
                <a:latin typeface="Century Gothic" panose="020B0502020202020204" pitchFamily="34" charset="0"/>
              </a:rPr>
              <a:t> behaviour, attendance, performance and past incidents</a:t>
            </a:r>
            <a:r>
              <a:rPr lang="en-GB" sz="1900" dirty="0">
                <a:latin typeface="Century Gothic" panose="020B0502020202020204" pitchFamily="34" charset="0"/>
              </a:rPr>
              <a:t> should all be considered</a:t>
            </a:r>
          </a:p>
          <a:p>
            <a:pPr>
              <a:lnSpc>
                <a:spcPct val="90000"/>
              </a:lnSpc>
            </a:pPr>
            <a:r>
              <a:rPr lang="en-GB" sz="1900" dirty="0">
                <a:latin typeface="Century Gothic" panose="020B0502020202020204" pitchFamily="34" charset="0"/>
              </a:rPr>
              <a:t>Speak to child  and Speak to the parents </a:t>
            </a:r>
            <a:r>
              <a:rPr lang="en-GB" sz="1900" b="1" dirty="0">
                <a:latin typeface="Century Gothic" panose="020B0502020202020204" pitchFamily="34" charset="0"/>
              </a:rPr>
              <a:t>(unless risk of harm)</a:t>
            </a:r>
          </a:p>
          <a:p>
            <a:pPr>
              <a:lnSpc>
                <a:spcPct val="90000"/>
              </a:lnSpc>
            </a:pPr>
            <a:r>
              <a:rPr lang="en-GB" sz="1900" b="1" dirty="0">
                <a:latin typeface="Century Gothic" panose="020B0502020202020204" pitchFamily="34" charset="0"/>
              </a:rPr>
              <a:t>Would you refer?  If unsure consider conversation with PEO or Police- ultimately though, the decision to refer is made by the DSL</a:t>
            </a:r>
          </a:p>
          <a:p>
            <a:pPr>
              <a:lnSpc>
                <a:spcPct val="90000"/>
              </a:lnSpc>
            </a:pPr>
            <a:endParaRPr lang="en-GB" sz="1600" dirty="0"/>
          </a:p>
        </p:txBody>
      </p:sp>
      <p:sp>
        <p:nvSpPr>
          <p:cNvPr id="4" name="Slide Number Placeholder 3">
            <a:extLst>
              <a:ext uri="{FF2B5EF4-FFF2-40B4-BE49-F238E27FC236}">
                <a16:creationId xmlns:a16="http://schemas.microsoft.com/office/drawing/2014/main" id="{0B9DCB00-6892-7BF9-D597-3C94E3EA48F7}"/>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37</a:t>
            </a:fld>
            <a:endParaRPr lang="en-US"/>
          </a:p>
        </p:txBody>
      </p:sp>
    </p:spTree>
    <p:extLst>
      <p:ext uri="{BB962C8B-B14F-4D97-AF65-F5344CB8AC3E}">
        <p14:creationId xmlns:p14="http://schemas.microsoft.com/office/powerpoint/2010/main" val="2061471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DF708-14E0-E631-3F12-5FD1D3340FF6}"/>
              </a:ext>
            </a:extLst>
          </p:cNvPr>
          <p:cNvSpPr>
            <a:spLocks noGrp="1"/>
          </p:cNvSpPr>
          <p:nvPr>
            <p:ph type="title"/>
          </p:nvPr>
        </p:nvSpPr>
        <p:spPr>
          <a:xfrm>
            <a:off x="1992797" y="177896"/>
            <a:ext cx="9150675" cy="862611"/>
          </a:xfrm>
        </p:spPr>
        <p:txBody>
          <a:bodyPr>
            <a:normAutofit/>
          </a:bodyPr>
          <a:lstStyle/>
          <a:p>
            <a:r>
              <a:rPr lang="en-GB" sz="4800" b="1" dirty="0">
                <a:latin typeface="Century Gothic" panose="020B0502020202020204" pitchFamily="34" charset="0"/>
              </a:rPr>
              <a:t>FGM</a:t>
            </a:r>
          </a:p>
        </p:txBody>
      </p:sp>
      <p:sp>
        <p:nvSpPr>
          <p:cNvPr id="4" name="Slide Number Placeholder 3">
            <a:extLst>
              <a:ext uri="{FF2B5EF4-FFF2-40B4-BE49-F238E27FC236}">
                <a16:creationId xmlns:a16="http://schemas.microsoft.com/office/drawing/2014/main" id="{ED013F83-83D2-6448-03BA-396BA8A81E94}"/>
              </a:ext>
            </a:extLst>
          </p:cNvPr>
          <p:cNvSpPr>
            <a:spLocks noGrp="1"/>
          </p:cNvSpPr>
          <p:nvPr>
            <p:ph type="sldNum" sz="quarter" idx="15"/>
          </p:nvPr>
        </p:nvSpPr>
        <p:spPr/>
        <p:txBody>
          <a:bodyPr/>
          <a:lstStyle/>
          <a:p>
            <a:fld id="{18D65601-5AE2-46FC-B138-694DDD2B510D}" type="slidenum">
              <a:rPr lang="en-US" smtClean="0"/>
              <a:pPr/>
              <a:t>38</a:t>
            </a:fld>
            <a:endParaRPr lang="en-US" dirty="0"/>
          </a:p>
        </p:txBody>
      </p:sp>
      <p:sp>
        <p:nvSpPr>
          <p:cNvPr id="5" name="Content Placeholder 4">
            <a:extLst>
              <a:ext uri="{FF2B5EF4-FFF2-40B4-BE49-F238E27FC236}">
                <a16:creationId xmlns:a16="http://schemas.microsoft.com/office/drawing/2014/main" id="{AD2E6542-22BF-B561-767F-8581161AB8FA}"/>
              </a:ext>
            </a:extLst>
          </p:cNvPr>
          <p:cNvSpPr txBox="1">
            <a:spLocks noGrp="1"/>
          </p:cNvSpPr>
          <p:nvPr>
            <p:ph sz="quarter" idx="12"/>
          </p:nvPr>
        </p:nvSpPr>
        <p:spPr>
          <a:xfrm>
            <a:off x="4449442" y="824749"/>
            <a:ext cx="7304194" cy="355204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Female genital mutilation (FGM), also known as female genital cutting and female circumcision, is the partial or full cutting of a girl’s clitoris and labia, for non-medical reasons.</a:t>
            </a:r>
          </a:p>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FGM is most often practiced on girls (between infancy and 15 years of age) but can occur across the life course of girls and women –  some girls being cut when they are born and some women experiencing it after marriage.</a:t>
            </a:r>
          </a:p>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The procedure has severe physical, psychological, and social consequences for the rest of the girls' lives – and can cause complications and pain during pregnancy and childbirth; pain during sex; difficulties urinating or menstruating; incontinence; psychological problems and trauma.</a:t>
            </a:r>
          </a:p>
          <a:p>
            <a:pPr indent="-182880" defTabSz="914400">
              <a:lnSpc>
                <a:spcPct val="90000"/>
              </a:lnSpc>
              <a:buClr>
                <a:schemeClr val="accent1"/>
              </a:buClr>
              <a:buSzPct val="80000"/>
              <a:buFont typeface="Corbel" pitchFamily="34" charset="0"/>
              <a:buChar char="•"/>
            </a:pPr>
            <a:r>
              <a:rPr lang="en-US" sz="1600" b="1" spc="-100" dirty="0">
                <a:latin typeface="Century Gothic"/>
                <a:cs typeface="Arial"/>
              </a:rPr>
              <a:t>FGM is often performed as a rite of passage for girls (marking the transition into becoming a woman), and after it has taken place, many girls are forced to marry and taken out of school.</a:t>
            </a:r>
            <a:endParaRPr lang="en-US" sz="1600" b="1" dirty="0">
              <a:latin typeface="Century Gothic"/>
              <a:cs typeface="Arial"/>
            </a:endParaRPr>
          </a:p>
          <a:p>
            <a:pPr indent="-182880" defTabSz="914400">
              <a:lnSpc>
                <a:spcPct val="90000"/>
              </a:lnSpc>
              <a:spcAft>
                <a:spcPts val="600"/>
              </a:spcAft>
              <a:buClr>
                <a:schemeClr val="accent1"/>
              </a:buClr>
              <a:buSzPct val="80000"/>
              <a:buFont typeface="Corbel" pitchFamily="34" charset="0"/>
              <a:buChar char="•"/>
            </a:pPr>
            <a:endParaRPr lang="en-US" sz="1500" b="1" spc="-100" dirty="0">
              <a:solidFill>
                <a:schemeClr val="accent1"/>
              </a:solidFill>
            </a:endParaRPr>
          </a:p>
          <a:p>
            <a:pPr indent="-182880" defTabSz="914400">
              <a:lnSpc>
                <a:spcPct val="90000"/>
              </a:lnSpc>
              <a:spcAft>
                <a:spcPts val="600"/>
              </a:spcAft>
              <a:buClr>
                <a:schemeClr val="accent1"/>
              </a:buClr>
              <a:buSzPct val="80000"/>
              <a:buFont typeface="Corbel" pitchFamily="34" charset="0"/>
              <a:buChar char="•"/>
            </a:pPr>
            <a:endParaRPr lang="en-US" sz="1500" b="1" spc="-100" dirty="0">
              <a:solidFill>
                <a:schemeClr val="accent1"/>
              </a:solidFill>
            </a:endParaRPr>
          </a:p>
        </p:txBody>
      </p:sp>
      <p:pic>
        <p:nvPicPr>
          <p:cNvPr id="7" name="Picture 6">
            <a:extLst>
              <a:ext uri="{FF2B5EF4-FFF2-40B4-BE49-F238E27FC236}">
                <a16:creationId xmlns:a16="http://schemas.microsoft.com/office/drawing/2014/main" id="{7AF4CFDA-2B35-8D7F-776A-3A8F2319E89F}"/>
              </a:ext>
            </a:extLst>
          </p:cNvPr>
          <p:cNvPicPr>
            <a:picLocks noChangeAspect="1"/>
          </p:cNvPicPr>
          <p:nvPr/>
        </p:nvPicPr>
        <p:blipFill>
          <a:blip r:embed="rId3"/>
          <a:srcRect t="3589" r="2290" b="4657"/>
          <a:stretch/>
        </p:blipFill>
        <p:spPr>
          <a:xfrm>
            <a:off x="1142928" y="1602769"/>
            <a:ext cx="2730429" cy="29897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a:extLst>
              <a:ext uri="{FF2B5EF4-FFF2-40B4-BE49-F238E27FC236}">
                <a16:creationId xmlns:a16="http://schemas.microsoft.com/office/drawing/2014/main" id="{36278394-A7B4-7D14-BB2D-7AC481E387DE}"/>
              </a:ext>
            </a:extLst>
          </p:cNvPr>
          <p:cNvPicPr>
            <a:picLocks noChangeAspect="1"/>
          </p:cNvPicPr>
          <p:nvPr/>
        </p:nvPicPr>
        <p:blipFill>
          <a:blip r:embed="rId4"/>
          <a:stretch>
            <a:fillRect/>
          </a:stretch>
        </p:blipFill>
        <p:spPr>
          <a:xfrm>
            <a:off x="1331512" y="5019769"/>
            <a:ext cx="2353260" cy="1249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622464A2-96A7-34ED-1E5A-E038F3F2C295}"/>
              </a:ext>
            </a:extLst>
          </p:cNvPr>
          <p:cNvPicPr>
            <a:picLocks noChangeAspect="1"/>
          </p:cNvPicPr>
          <p:nvPr/>
        </p:nvPicPr>
        <p:blipFill>
          <a:blip r:embed="rId5"/>
          <a:stretch>
            <a:fillRect/>
          </a:stretch>
        </p:blipFill>
        <p:spPr>
          <a:xfrm>
            <a:off x="4367138" y="4303097"/>
            <a:ext cx="4750770" cy="2435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5107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2A9D4-2499-07A1-8387-6BA2083ECADB}"/>
              </a:ext>
            </a:extLst>
          </p:cNvPr>
          <p:cNvSpPr>
            <a:spLocks noGrp="1"/>
          </p:cNvSpPr>
          <p:nvPr>
            <p:ph type="title"/>
          </p:nvPr>
        </p:nvSpPr>
        <p:spPr/>
        <p:txBody>
          <a:bodyPr/>
          <a:lstStyle/>
          <a:p>
            <a:r>
              <a:rPr lang="en-GB" b="1" dirty="0">
                <a:latin typeface="Century Gothic" panose="020B0502020202020204" pitchFamily="34" charset="0"/>
              </a:rPr>
              <a:t>Mental Health</a:t>
            </a:r>
            <a:br>
              <a:rPr lang="en-GB" b="1" dirty="0"/>
            </a:br>
            <a:endParaRPr lang="en-GB" dirty="0"/>
          </a:p>
        </p:txBody>
      </p:sp>
      <p:sp>
        <p:nvSpPr>
          <p:cNvPr id="3" name="Table Placeholder 2">
            <a:extLst>
              <a:ext uri="{FF2B5EF4-FFF2-40B4-BE49-F238E27FC236}">
                <a16:creationId xmlns:a16="http://schemas.microsoft.com/office/drawing/2014/main" id="{007D8D9E-3579-23DF-8400-F4763E2DAC04}"/>
              </a:ext>
            </a:extLst>
          </p:cNvPr>
          <p:cNvSpPr>
            <a:spLocks noGrp="1"/>
          </p:cNvSpPr>
          <p:nvPr>
            <p:ph type="tbl" sz="quarter" idx="10"/>
          </p:nvPr>
        </p:nvSpPr>
        <p:spPr>
          <a:xfrm>
            <a:off x="1381119" y="2770493"/>
            <a:ext cx="9790112" cy="3572838"/>
          </a:xfrm>
        </p:spPr>
        <p:txBody>
          <a:bodyPr>
            <a:normAutofit/>
          </a:bodyPr>
          <a:lstStyle/>
          <a:p>
            <a:r>
              <a:rPr lang="en-GB" b="1" i="1" dirty="0">
                <a:latin typeface="Century Gothic" panose="020B0502020202020204" pitchFamily="34" charset="0"/>
              </a:rPr>
              <a:t>Warning signs staff are well placed to notice</a:t>
            </a:r>
            <a:endParaRPr lang="en-GB" b="1" dirty="0">
              <a:latin typeface="Century Gothic" panose="020B0502020202020204" pitchFamily="34" charset="0"/>
            </a:endParaRPr>
          </a:p>
          <a:p>
            <a:r>
              <a:rPr lang="en-GB" i="1" dirty="0">
                <a:effectLst/>
                <a:latin typeface="Century Gothic" panose="020B0502020202020204" pitchFamily="34" charset="0"/>
              </a:rPr>
              <a:t>(School staff cannot make a diagnosis)</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Significant changes in behaviour</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Ongoing difficulty sleeping</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Withdrawal from social situations</a:t>
            </a:r>
            <a:endParaRPr lang="en-GB"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Loss of interest in activities they usually enjoy</a:t>
            </a:r>
          </a:p>
          <a:p>
            <a:pPr>
              <a:buFont typeface="Arial" panose="020B0604020202020204" pitchFamily="34" charset="0"/>
              <a:buChar char="•"/>
            </a:pP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E5363FEE-EB2E-FD55-F70E-8F8D13EDEAB9}"/>
              </a:ext>
            </a:extLst>
          </p:cNvPr>
          <p:cNvSpPr>
            <a:spLocks noGrp="1"/>
          </p:cNvSpPr>
          <p:nvPr>
            <p:ph type="sldNum" sz="quarter" idx="15"/>
          </p:nvPr>
        </p:nvSpPr>
        <p:spPr/>
        <p:txBody>
          <a:bodyPr/>
          <a:lstStyle/>
          <a:p>
            <a:fld id="{18D65601-5AE2-46FC-B138-694DDD2B510D}" type="slidenum">
              <a:rPr lang="en-US" smtClean="0"/>
              <a:pPr/>
              <a:t>39</a:t>
            </a:fld>
            <a:endParaRPr lang="en-US" dirty="0"/>
          </a:p>
        </p:txBody>
      </p:sp>
      <p:pic>
        <p:nvPicPr>
          <p:cNvPr id="8" name="Picture 7">
            <a:extLst>
              <a:ext uri="{FF2B5EF4-FFF2-40B4-BE49-F238E27FC236}">
                <a16:creationId xmlns:a16="http://schemas.microsoft.com/office/drawing/2014/main" id="{6E517098-46B5-9D70-7639-CAC608FA310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065213" y="186131"/>
            <a:ext cx="3931662" cy="2616067"/>
          </a:xfrm>
          <a:prstGeom prst="rect">
            <a:avLst/>
          </a:prstGeom>
          <a:ln>
            <a:noFill/>
          </a:ln>
          <a:effectLst>
            <a:softEdge rad="112500"/>
          </a:effectLst>
        </p:spPr>
      </p:pic>
    </p:spTree>
    <p:extLst>
      <p:ext uri="{BB962C8B-B14F-4D97-AF65-F5344CB8AC3E}">
        <p14:creationId xmlns:p14="http://schemas.microsoft.com/office/powerpoint/2010/main" val="1121643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B813-775B-7843-2DDD-E07CF477912B}"/>
              </a:ext>
            </a:extLst>
          </p:cNvPr>
          <p:cNvSpPr>
            <a:spLocks noGrp="1"/>
          </p:cNvSpPr>
          <p:nvPr>
            <p:ph type="title"/>
          </p:nvPr>
        </p:nvSpPr>
        <p:spPr>
          <a:xfrm>
            <a:off x="996326" y="-3954641"/>
            <a:ext cx="9496160" cy="5253089"/>
          </a:xfrm>
        </p:spPr>
        <p:txBody>
          <a:bodyPr/>
          <a:lstStyle/>
          <a:p>
            <a:r>
              <a:rPr lang="en-GB" b="1" dirty="0">
                <a:latin typeface="Century Gothic" panose="020B0502020202020204" pitchFamily="34" charset="0"/>
              </a:rPr>
              <a:t>Group Agreement</a:t>
            </a:r>
          </a:p>
        </p:txBody>
      </p:sp>
      <p:pic>
        <p:nvPicPr>
          <p:cNvPr id="3" name="Picture 2">
            <a:extLst>
              <a:ext uri="{FF2B5EF4-FFF2-40B4-BE49-F238E27FC236}">
                <a16:creationId xmlns:a16="http://schemas.microsoft.com/office/drawing/2014/main" id="{8F24536A-3857-0CE9-26B9-8CB55C91A754}"/>
              </a:ext>
            </a:extLst>
          </p:cNvPr>
          <p:cNvPicPr>
            <a:picLocks noChangeAspect="1"/>
          </p:cNvPicPr>
          <p:nvPr/>
        </p:nvPicPr>
        <p:blipFill>
          <a:blip r:embed="rId2"/>
          <a:stretch>
            <a:fillRect/>
          </a:stretch>
        </p:blipFill>
        <p:spPr>
          <a:xfrm>
            <a:off x="1819285" y="1398856"/>
            <a:ext cx="8553429" cy="4060288"/>
          </a:xfrm>
          <a:prstGeom prst="rect">
            <a:avLst/>
          </a:prstGeom>
        </p:spPr>
      </p:pic>
    </p:spTree>
    <p:extLst>
      <p:ext uri="{BB962C8B-B14F-4D97-AF65-F5344CB8AC3E}">
        <p14:creationId xmlns:p14="http://schemas.microsoft.com/office/powerpoint/2010/main" val="24234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D74F1D-4CE8-DD1C-7B63-208378FF03BA}"/>
              </a:ext>
            </a:extLst>
          </p:cNvPr>
          <p:cNvPicPr>
            <a:picLocks noChangeAspect="1"/>
          </p:cNvPicPr>
          <p:nvPr/>
        </p:nvPicPr>
        <p:blipFill>
          <a:blip r:embed="rId2"/>
          <a:srcRect l="48228" t="36011" b="17526"/>
          <a:stretch/>
        </p:blipFill>
        <p:spPr>
          <a:xfrm>
            <a:off x="1026319" y="172551"/>
            <a:ext cx="10139362" cy="4663550"/>
          </a:xfrm>
          <a:prstGeom prst="rect">
            <a:avLst/>
          </a:prstGeom>
          <a:noFill/>
        </p:spPr>
      </p:pic>
      <p:sp>
        <p:nvSpPr>
          <p:cNvPr id="4" name="Slide Number Placeholder 3" hidden="1">
            <a:extLst>
              <a:ext uri="{FF2B5EF4-FFF2-40B4-BE49-F238E27FC236}">
                <a16:creationId xmlns:a16="http://schemas.microsoft.com/office/drawing/2014/main" id="{A22CA623-9061-8474-578E-CAE2615C778F}"/>
              </a:ext>
            </a:extLst>
          </p:cNvPr>
          <p:cNvSpPr>
            <a:spLocks noGrp="1"/>
          </p:cNvSpPr>
          <p:nvPr>
            <p:ph type="sldNum" sz="quarter" idx="15"/>
          </p:nvPr>
        </p:nvSpPr>
        <p:spPr/>
        <p:txBody>
          <a:bodyPr/>
          <a:lstStyle/>
          <a:p>
            <a:pPr>
              <a:spcAft>
                <a:spcPts val="600"/>
              </a:spcAft>
            </a:pPr>
            <a:fld id="{18D65601-5AE2-46FC-B138-694DDD2B510D}" type="slidenum">
              <a:rPr lang="en-US" smtClean="0"/>
              <a:pPr>
                <a:spcAft>
                  <a:spcPts val="600"/>
                </a:spcAft>
              </a:pPr>
              <a:t>40</a:t>
            </a:fld>
            <a:endParaRPr lang="en-US"/>
          </a:p>
        </p:txBody>
      </p:sp>
      <p:sp>
        <p:nvSpPr>
          <p:cNvPr id="7" name="TextBox 6">
            <a:extLst>
              <a:ext uri="{FF2B5EF4-FFF2-40B4-BE49-F238E27FC236}">
                <a16:creationId xmlns:a16="http://schemas.microsoft.com/office/drawing/2014/main" id="{1A0296E2-7AF2-8A70-6A62-B30DA0DA7569}"/>
              </a:ext>
            </a:extLst>
          </p:cNvPr>
          <p:cNvSpPr txBox="1"/>
          <p:nvPr/>
        </p:nvSpPr>
        <p:spPr>
          <a:xfrm>
            <a:off x="1328791" y="4925858"/>
            <a:ext cx="9534418" cy="646331"/>
          </a:xfrm>
          <a:prstGeom prst="rect">
            <a:avLst/>
          </a:prstGeom>
          <a:solidFill>
            <a:schemeClr val="bg1"/>
          </a:solidFill>
        </p:spPr>
        <p:txBody>
          <a:bodyPr wrap="square">
            <a:spAutoFit/>
          </a:bodyPr>
          <a:lstStyle/>
          <a:p>
            <a:pPr algn="ctr"/>
            <a:r>
              <a:rPr lang="en-GB" b="1" dirty="0">
                <a:latin typeface="Century Gothic" panose="020B0502020202020204" pitchFamily="34" charset="0"/>
              </a:rPr>
              <a:t>If a child is in danger: call 999 or take them to A&amp;E. If urgent but not an emergency: contact NHS 111 and select the mental health option.</a:t>
            </a:r>
          </a:p>
        </p:txBody>
      </p:sp>
    </p:spTree>
    <p:extLst>
      <p:ext uri="{BB962C8B-B14F-4D97-AF65-F5344CB8AC3E}">
        <p14:creationId xmlns:p14="http://schemas.microsoft.com/office/powerpoint/2010/main" val="2709284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60386B-BF60-3BE3-A9C6-2C3F0DA6A50D}"/>
              </a:ext>
            </a:extLst>
          </p:cNvPr>
          <p:cNvPicPr>
            <a:picLocks noChangeAspect="1"/>
          </p:cNvPicPr>
          <p:nvPr/>
        </p:nvPicPr>
        <p:blipFill>
          <a:blip r:embed="rId2"/>
          <a:stretch>
            <a:fillRect/>
          </a:stretch>
        </p:blipFill>
        <p:spPr>
          <a:xfrm>
            <a:off x="96937" y="2095024"/>
            <a:ext cx="11998126" cy="2787369"/>
          </a:xfrm>
          <a:prstGeom prst="rect">
            <a:avLst/>
          </a:prstGeom>
        </p:spPr>
      </p:pic>
    </p:spTree>
    <p:extLst>
      <p:ext uri="{BB962C8B-B14F-4D97-AF65-F5344CB8AC3E}">
        <p14:creationId xmlns:p14="http://schemas.microsoft.com/office/powerpoint/2010/main" val="33964214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23BE-F2CF-F3B2-8C30-822DBC837BA2}"/>
              </a:ext>
            </a:extLst>
          </p:cNvPr>
          <p:cNvSpPr>
            <a:spLocks noGrp="1"/>
          </p:cNvSpPr>
          <p:nvPr>
            <p:ph type="title"/>
          </p:nvPr>
        </p:nvSpPr>
        <p:spPr/>
        <p:txBody>
          <a:bodyPr/>
          <a:lstStyle/>
          <a:p>
            <a:r>
              <a:rPr lang="en-GB" dirty="0"/>
              <a:t>Dealing with disclosures</a:t>
            </a:r>
          </a:p>
        </p:txBody>
      </p:sp>
    </p:spTree>
    <p:extLst>
      <p:ext uri="{BB962C8B-B14F-4D97-AF65-F5344CB8AC3E}">
        <p14:creationId xmlns:p14="http://schemas.microsoft.com/office/powerpoint/2010/main" val="38007923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8740D5-2E2E-8A74-2232-8F5062878B30}"/>
              </a:ext>
            </a:extLst>
          </p:cNvPr>
          <p:cNvPicPr>
            <a:picLocks noChangeAspect="1"/>
          </p:cNvPicPr>
          <p:nvPr/>
        </p:nvPicPr>
        <p:blipFill>
          <a:blip r:embed="rId3"/>
          <a:stretch>
            <a:fillRect/>
          </a:stretch>
        </p:blipFill>
        <p:spPr>
          <a:xfrm>
            <a:off x="1740030" y="387288"/>
            <a:ext cx="8711939" cy="5261304"/>
          </a:xfrm>
          <a:prstGeom prst="rect">
            <a:avLst/>
          </a:prstGeom>
        </p:spPr>
      </p:pic>
    </p:spTree>
    <p:extLst>
      <p:ext uri="{BB962C8B-B14F-4D97-AF65-F5344CB8AC3E}">
        <p14:creationId xmlns:p14="http://schemas.microsoft.com/office/powerpoint/2010/main" val="32631041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C612CF4-FEAB-11A3-7700-213DC9E789ED}"/>
              </a:ext>
            </a:extLst>
          </p:cNvPr>
          <p:cNvPicPr>
            <a:picLocks noGrp="1" noChangeAspect="1"/>
          </p:cNvPicPr>
          <p:nvPr>
            <p:ph sz="quarter" idx="12"/>
          </p:nvPr>
        </p:nvPicPr>
        <p:blipFill>
          <a:blip r:embed="rId3"/>
          <a:stretch>
            <a:fillRect/>
          </a:stretch>
        </p:blipFill>
        <p:spPr>
          <a:xfrm>
            <a:off x="2285811" y="2108200"/>
            <a:ext cx="6880604" cy="4119563"/>
          </a:xfrm>
          <a:prstGeom prst="rect">
            <a:avLst/>
          </a:prstGeom>
        </p:spPr>
      </p:pic>
      <p:sp>
        <p:nvSpPr>
          <p:cNvPr id="4" name="Slide Number Placeholder 3">
            <a:extLst>
              <a:ext uri="{FF2B5EF4-FFF2-40B4-BE49-F238E27FC236}">
                <a16:creationId xmlns:a16="http://schemas.microsoft.com/office/drawing/2014/main" id="{05BD7A92-A405-CF3B-A799-E364EC3445D5}"/>
              </a:ext>
            </a:extLst>
          </p:cNvPr>
          <p:cNvSpPr>
            <a:spLocks noGrp="1"/>
          </p:cNvSpPr>
          <p:nvPr>
            <p:ph type="sldNum" sz="quarter" idx="15"/>
          </p:nvPr>
        </p:nvSpPr>
        <p:spPr/>
        <p:txBody>
          <a:bodyPr/>
          <a:lstStyle/>
          <a:p>
            <a:fld id="{18D65601-5AE2-46FC-B138-694DDD2B510D}" type="slidenum">
              <a:rPr lang="en-US" smtClean="0"/>
              <a:pPr/>
              <a:t>44</a:t>
            </a:fld>
            <a:endParaRPr lang="en-US" dirty="0"/>
          </a:p>
        </p:txBody>
      </p:sp>
      <p:sp>
        <p:nvSpPr>
          <p:cNvPr id="6" name="Title 5">
            <a:extLst>
              <a:ext uri="{FF2B5EF4-FFF2-40B4-BE49-F238E27FC236}">
                <a16:creationId xmlns:a16="http://schemas.microsoft.com/office/drawing/2014/main" id="{62EE3D25-C598-002C-81C9-8A24D8596F5A}"/>
              </a:ext>
            </a:extLst>
          </p:cNvPr>
          <p:cNvSpPr txBox="1">
            <a:spLocks noGrp="1"/>
          </p:cNvSpPr>
          <p:nvPr>
            <p:ph type="title"/>
          </p:nvPr>
        </p:nvSpPr>
        <p:spPr>
          <a:xfrm>
            <a:off x="1468438" y="503238"/>
            <a:ext cx="9150350" cy="14287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entury Gothic"/>
              </a:rPr>
              <a:t>What might stop professionals from reporting abuse ?</a:t>
            </a:r>
          </a:p>
        </p:txBody>
      </p:sp>
    </p:spTree>
    <p:extLst>
      <p:ext uri="{BB962C8B-B14F-4D97-AF65-F5344CB8AC3E}">
        <p14:creationId xmlns:p14="http://schemas.microsoft.com/office/powerpoint/2010/main" val="1157141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DD72A-DE17-EC9C-5E29-92F8550B2849}"/>
              </a:ext>
            </a:extLst>
          </p:cNvPr>
          <p:cNvSpPr>
            <a:spLocks noGrp="1"/>
          </p:cNvSpPr>
          <p:nvPr>
            <p:ph type="title"/>
          </p:nvPr>
        </p:nvSpPr>
        <p:spPr>
          <a:xfrm>
            <a:off x="1520662" y="104654"/>
            <a:ext cx="9150675" cy="1427585"/>
          </a:xfrm>
        </p:spPr>
        <p:txBody>
          <a:bodyPr>
            <a:normAutofit fontScale="90000"/>
          </a:bodyPr>
          <a:lstStyle/>
          <a:p>
            <a:r>
              <a:rPr lang="en-GB" altLang="en-US" b="1" dirty="0">
                <a:latin typeface="Century Gothic"/>
              </a:rPr>
              <a:t>Why should I pass it on? – Culture of vigilance </a:t>
            </a:r>
            <a:br>
              <a:rPr lang="en-US" dirty="0"/>
            </a:br>
            <a:endParaRPr lang="en-GB" dirty="0"/>
          </a:p>
        </p:txBody>
      </p:sp>
      <p:sp>
        <p:nvSpPr>
          <p:cNvPr id="4" name="Slide Number Placeholder 3">
            <a:extLst>
              <a:ext uri="{FF2B5EF4-FFF2-40B4-BE49-F238E27FC236}">
                <a16:creationId xmlns:a16="http://schemas.microsoft.com/office/drawing/2014/main" id="{F582C1B4-F3C9-04E2-31E8-86F9342E239A}"/>
              </a:ext>
            </a:extLst>
          </p:cNvPr>
          <p:cNvSpPr>
            <a:spLocks noGrp="1"/>
          </p:cNvSpPr>
          <p:nvPr>
            <p:ph type="sldNum" sz="quarter" idx="15"/>
          </p:nvPr>
        </p:nvSpPr>
        <p:spPr/>
        <p:txBody>
          <a:bodyPr/>
          <a:lstStyle/>
          <a:p>
            <a:fld id="{18D65601-5AE2-46FC-B138-694DDD2B510D}" type="slidenum">
              <a:rPr lang="en-US" smtClean="0"/>
              <a:pPr/>
              <a:t>45</a:t>
            </a:fld>
            <a:endParaRPr lang="en-US" dirty="0"/>
          </a:p>
        </p:txBody>
      </p:sp>
      <p:sp>
        <p:nvSpPr>
          <p:cNvPr id="5" name="Rectangle 4">
            <a:extLst>
              <a:ext uri="{FF2B5EF4-FFF2-40B4-BE49-F238E27FC236}">
                <a16:creationId xmlns:a16="http://schemas.microsoft.com/office/drawing/2014/main" id="{F03BDE9F-28D2-D508-BE2E-915A388A4A11}"/>
              </a:ext>
            </a:extLst>
          </p:cNvPr>
          <p:cNvSpPr>
            <a:spLocks noGrp="1" noChangeArrowheads="1"/>
          </p:cNvSpPr>
          <p:nvPr>
            <p:ph sz="quarter" idx="12"/>
          </p:nvPr>
        </p:nvSpPr>
        <p:spPr>
          <a:xfrm>
            <a:off x="1520663" y="1195370"/>
            <a:ext cx="9150674" cy="4299419"/>
          </a:xfrm>
          <a:solidFill>
            <a:schemeClr val="bg1"/>
          </a:solidFill>
        </p:spPr>
        <p:txBody>
          <a:bodyPr vert="horz" lIns="91440" tIns="45720" rIns="91440" bIns="45720" rtlCol="0" anchor="t">
            <a:normAutofit fontScale="92500" lnSpcReduction="10000"/>
          </a:bodyPr>
          <a:lstStyle/>
          <a:p>
            <a:pPr marL="0" indent="0">
              <a:buFont typeface="Wingdings" pitchFamily="18" charset="2"/>
              <a:buChar char="ü"/>
              <a:defRPr/>
            </a:pPr>
            <a:endParaRPr lang="en-GB" altLang="en-US" b="1" dirty="0">
              <a:latin typeface="Century Gothic"/>
            </a:endParaRPr>
          </a:p>
          <a:p>
            <a:pPr eaLnBrk="1" hangingPunct="1">
              <a:lnSpc>
                <a:spcPct val="90000"/>
              </a:lnSpc>
              <a:buFont typeface="Wingdings" panose="020B0604020202020204" pitchFamily="34" charset="0"/>
              <a:buChar char="ü"/>
              <a:defRPr/>
            </a:pPr>
            <a:r>
              <a:rPr lang="en-GB" altLang="en-US" sz="1600" dirty="0">
                <a:solidFill>
                  <a:schemeClr val="tx1"/>
                </a:solidFill>
                <a:latin typeface="Century Gothic"/>
              </a:rPr>
              <a:t>This child needs help</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At this school we take safeguarding seriously</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 know our school procedure</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 know who to pass it to</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 know what is expected of me</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It is my responsibility</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This is serious and important</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Children spend more time in school than any other place</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After parents, school staff are often the adults a child trusts most</a:t>
            </a:r>
          </a:p>
          <a:p>
            <a:pPr marL="266700" indent="-266700" eaLnBrk="1" hangingPunct="1">
              <a:lnSpc>
                <a:spcPct val="90000"/>
              </a:lnSpc>
              <a:buFont typeface="Wingdings" panose="020B0604020202020204" pitchFamily="34" charset="0"/>
              <a:buChar char="ü"/>
              <a:defRPr/>
            </a:pPr>
            <a:r>
              <a:rPr lang="en-GB" altLang="en-US" sz="1600" dirty="0">
                <a:solidFill>
                  <a:schemeClr val="tx1"/>
                </a:solidFill>
                <a:latin typeface="Century Gothic"/>
              </a:rPr>
              <a:t>The indicators of abuse are present</a:t>
            </a:r>
          </a:p>
          <a:p>
            <a:pPr marL="266700" indent="-266700" eaLnBrk="1" hangingPunct="1">
              <a:lnSpc>
                <a:spcPct val="90000"/>
              </a:lnSpc>
              <a:buFont typeface="Wingdings" panose="020B0604020202020204" pitchFamily="34" charset="0"/>
              <a:buChar char="ü"/>
              <a:defRPr/>
            </a:pPr>
            <a:r>
              <a:rPr lang="en-GB" altLang="en-US" sz="1600" dirty="0">
                <a:latin typeface="Century Gothic"/>
              </a:rPr>
              <a:t>Abuse investigations often highlight a failure to act</a:t>
            </a:r>
          </a:p>
          <a:p>
            <a:pPr marL="266700" indent="-266700" eaLnBrk="1" hangingPunct="1">
              <a:lnSpc>
                <a:spcPct val="90000"/>
              </a:lnSpc>
              <a:buFont typeface="Wingdings" panose="020B0604020202020204" pitchFamily="34" charset="0"/>
              <a:buChar char="ü"/>
              <a:defRPr/>
            </a:pPr>
            <a:endParaRPr lang="en-GB" altLang="en-US" sz="2000" dirty="0"/>
          </a:p>
        </p:txBody>
      </p:sp>
      <p:pic>
        <p:nvPicPr>
          <p:cNvPr id="6" name="Picture 5">
            <a:extLst>
              <a:ext uri="{FF2B5EF4-FFF2-40B4-BE49-F238E27FC236}">
                <a16:creationId xmlns:a16="http://schemas.microsoft.com/office/drawing/2014/main" id="{2ADE4927-36FF-BF94-5814-4968C3525737}"/>
              </a:ext>
            </a:extLst>
          </p:cNvPr>
          <p:cNvPicPr>
            <a:picLocks noChangeAspect="1"/>
          </p:cNvPicPr>
          <p:nvPr/>
        </p:nvPicPr>
        <p:blipFill>
          <a:blip r:embed="rId2"/>
          <a:stretch>
            <a:fillRect/>
          </a:stretch>
        </p:blipFill>
        <p:spPr>
          <a:xfrm>
            <a:off x="8548082" y="1763866"/>
            <a:ext cx="1920406" cy="2523963"/>
          </a:xfrm>
          <a:prstGeom prst="rect">
            <a:avLst/>
          </a:prstGeom>
        </p:spPr>
      </p:pic>
    </p:spTree>
    <p:extLst>
      <p:ext uri="{BB962C8B-B14F-4D97-AF65-F5344CB8AC3E}">
        <p14:creationId xmlns:p14="http://schemas.microsoft.com/office/powerpoint/2010/main" val="1276144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51B7-FD31-3421-8D6B-D7B8DC64AC61}"/>
              </a:ext>
            </a:extLst>
          </p:cNvPr>
          <p:cNvSpPr>
            <a:spLocks noGrp="1"/>
          </p:cNvSpPr>
          <p:nvPr>
            <p:ph type="title"/>
          </p:nvPr>
        </p:nvSpPr>
        <p:spPr>
          <a:xfrm>
            <a:off x="1450153" y="151516"/>
            <a:ext cx="9150675" cy="811239"/>
          </a:xfrm>
        </p:spPr>
        <p:txBody>
          <a:bodyPr/>
          <a:lstStyle/>
          <a:p>
            <a:r>
              <a:rPr lang="en-GB" sz="3600" b="1" dirty="0">
                <a:latin typeface="Century Gothic"/>
              </a:rPr>
              <a:t>Acting on Disclosures</a:t>
            </a:r>
            <a:endParaRPr lang="en-GB" dirty="0"/>
          </a:p>
        </p:txBody>
      </p:sp>
      <p:sp>
        <p:nvSpPr>
          <p:cNvPr id="3" name="Content Placeholder 2">
            <a:extLst>
              <a:ext uri="{FF2B5EF4-FFF2-40B4-BE49-F238E27FC236}">
                <a16:creationId xmlns:a16="http://schemas.microsoft.com/office/drawing/2014/main" id="{5237206B-FB90-4D20-A12E-54899E6021ED}"/>
              </a:ext>
            </a:extLst>
          </p:cNvPr>
          <p:cNvSpPr>
            <a:spLocks noGrp="1"/>
          </p:cNvSpPr>
          <p:nvPr>
            <p:ph sz="quarter" idx="12"/>
          </p:nvPr>
        </p:nvSpPr>
        <p:spPr>
          <a:xfrm>
            <a:off x="980369" y="907218"/>
            <a:ext cx="10420269" cy="5036383"/>
          </a:xfrm>
        </p:spPr>
        <p:txBody>
          <a:bodyPr>
            <a:normAutofit/>
          </a:bodyPr>
          <a:lstStyle/>
          <a:p>
            <a:pPr marL="0" indent="0" eaLnBrk="1" hangingPunct="1">
              <a:defRPr/>
            </a:pPr>
            <a:r>
              <a:rPr lang="en-GB" altLang="en-US" sz="2000" dirty="0">
                <a:latin typeface="Century Gothic"/>
              </a:rPr>
              <a:t>Disclosures should be recorded and discussed with the DSL immediately</a:t>
            </a:r>
          </a:p>
          <a:p>
            <a:pPr marL="0" indent="0" eaLnBrk="1" hangingPunct="1">
              <a:defRPr/>
            </a:pPr>
            <a:endParaRPr lang="en-GB" altLang="en-US" sz="2000" dirty="0">
              <a:latin typeface="Century Gothic"/>
            </a:endParaRPr>
          </a:p>
          <a:p>
            <a:pPr marL="0" indent="0" eaLnBrk="1" hangingPunct="1">
              <a:defRPr/>
            </a:pPr>
            <a:r>
              <a:rPr lang="en-GB" altLang="en-US" sz="2000" dirty="0">
                <a:latin typeface="Century Gothic"/>
              </a:rPr>
              <a:t>The record should be signed and dated and include:</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Child’s full name, where and when the disclosure took place.</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Was anyone else with you at the time of disclosure?</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What did the child say? – their words and descriptions</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What did you do or say?</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Did they show you an injury, if so where is it, colour, size what does it look like (draw on body map if provided)</a:t>
            </a:r>
          </a:p>
          <a:p>
            <a:pPr eaLnBrk="1" hangingPunct="1">
              <a:spcBef>
                <a:spcPts val="600"/>
              </a:spcBef>
              <a:spcAft>
                <a:spcPts val="600"/>
              </a:spcAft>
              <a:buFont typeface="Arial" panose="020B0604020202020204" pitchFamily="34" charset="0"/>
              <a:buChar char="•"/>
              <a:defRPr/>
            </a:pPr>
            <a:r>
              <a:rPr lang="en-GB" altLang="en-US" sz="2000" dirty="0">
                <a:latin typeface="Century Gothic"/>
              </a:rPr>
              <a:t>What else do you know about the child?</a:t>
            </a:r>
          </a:p>
          <a:p>
            <a:pPr marL="0" indent="0" algn="ctr" eaLnBrk="1" hangingPunct="1">
              <a:buNone/>
              <a:defRPr/>
            </a:pPr>
            <a:r>
              <a:rPr lang="en-GB" altLang="en-US" sz="2000" b="1" dirty="0">
                <a:solidFill>
                  <a:srgbClr val="0070C0"/>
                </a:solidFill>
                <a:latin typeface="Century Gothic"/>
              </a:rPr>
              <a:t>Apart from the DSL, you should NOT discuss the disclosure with anyone else.</a:t>
            </a:r>
          </a:p>
          <a:p>
            <a:endParaRPr lang="en-GB" dirty="0"/>
          </a:p>
        </p:txBody>
      </p:sp>
      <p:sp>
        <p:nvSpPr>
          <p:cNvPr id="4" name="Slide Number Placeholder 3">
            <a:extLst>
              <a:ext uri="{FF2B5EF4-FFF2-40B4-BE49-F238E27FC236}">
                <a16:creationId xmlns:a16="http://schemas.microsoft.com/office/drawing/2014/main" id="{14758E2C-8FB7-6F35-C9A5-C0328393283B}"/>
              </a:ext>
            </a:extLst>
          </p:cNvPr>
          <p:cNvSpPr>
            <a:spLocks noGrp="1"/>
          </p:cNvSpPr>
          <p:nvPr>
            <p:ph type="sldNum" sz="quarter" idx="15"/>
          </p:nvPr>
        </p:nvSpPr>
        <p:spPr/>
        <p:txBody>
          <a:bodyPr/>
          <a:lstStyle/>
          <a:p>
            <a:fld id="{18D65601-5AE2-46FC-B138-694DDD2B510D}" type="slidenum">
              <a:rPr lang="en-US" smtClean="0"/>
              <a:pPr/>
              <a:t>46</a:t>
            </a:fld>
            <a:endParaRPr lang="en-US" dirty="0"/>
          </a:p>
        </p:txBody>
      </p:sp>
    </p:spTree>
    <p:extLst>
      <p:ext uri="{BB962C8B-B14F-4D97-AF65-F5344CB8AC3E}">
        <p14:creationId xmlns:p14="http://schemas.microsoft.com/office/powerpoint/2010/main" val="1330620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BE196E-1D81-2AF6-67F9-7E4792682D65}"/>
              </a:ext>
            </a:extLst>
          </p:cNvPr>
          <p:cNvSpPr>
            <a:spLocks noGrp="1"/>
          </p:cNvSpPr>
          <p:nvPr>
            <p:ph type="sldNum" sz="quarter" idx="15"/>
          </p:nvPr>
        </p:nvSpPr>
        <p:spPr/>
        <p:txBody>
          <a:bodyPr/>
          <a:lstStyle/>
          <a:p>
            <a:fld id="{18D65601-5AE2-46FC-B138-694DDD2B510D}" type="slidenum">
              <a:rPr lang="en-US" smtClean="0"/>
              <a:pPr/>
              <a:t>47</a:t>
            </a:fld>
            <a:endParaRPr lang="en-US" dirty="0"/>
          </a:p>
        </p:txBody>
      </p:sp>
      <p:sp>
        <p:nvSpPr>
          <p:cNvPr id="6" name="TextBox 5">
            <a:extLst>
              <a:ext uri="{FF2B5EF4-FFF2-40B4-BE49-F238E27FC236}">
                <a16:creationId xmlns:a16="http://schemas.microsoft.com/office/drawing/2014/main" id="{BA12F86D-5CB0-847C-2359-3085FA8A4CA9}"/>
              </a:ext>
            </a:extLst>
          </p:cNvPr>
          <p:cNvSpPr txBox="1"/>
          <p:nvPr/>
        </p:nvSpPr>
        <p:spPr>
          <a:xfrm>
            <a:off x="1263721" y="1400243"/>
            <a:ext cx="9370031" cy="4062651"/>
          </a:xfrm>
          <a:prstGeom prst="rect">
            <a:avLst/>
          </a:prstGeom>
          <a:noFill/>
        </p:spPr>
        <p:txBody>
          <a:bodyPr wrap="square">
            <a:spAutoFit/>
          </a:bodyPr>
          <a:lstStyle/>
          <a:p>
            <a:r>
              <a:rPr lang="en-GB" sz="2400" b="1" dirty="0">
                <a:latin typeface="Century Gothic"/>
              </a:rPr>
              <a:t>Recording and reporting systems</a:t>
            </a:r>
          </a:p>
          <a:p>
            <a:endParaRPr lang="en-GB" sz="1800" dirty="0">
              <a:latin typeface="Century Gothic" panose="020B0502020202020204" pitchFamily="34" charset="0"/>
            </a:endParaRPr>
          </a:p>
          <a:p>
            <a:pPr marL="285750" indent="-285750">
              <a:buFont typeface="Arial" panose="020B0604020202020204" pitchFamily="34" charset="0"/>
              <a:buChar char="•"/>
            </a:pPr>
            <a:r>
              <a:rPr lang="en-GB" sz="1800" dirty="0">
                <a:latin typeface="Century Gothic"/>
              </a:rPr>
              <a:t>All settings will have a reporting procedure for staff to follow when a disclosure is made. </a:t>
            </a:r>
          </a:p>
          <a:p>
            <a:pPr marL="285750" indent="-285750">
              <a:buFont typeface="Arial" panose="020B0604020202020204" pitchFamily="34" charset="0"/>
              <a:buChar char="•"/>
            </a:pPr>
            <a:endParaRPr lang="en-GB" sz="1800" dirty="0">
              <a:latin typeface="Century Gothic"/>
            </a:endParaRPr>
          </a:p>
          <a:p>
            <a:pPr marL="285750" indent="-285750">
              <a:buFont typeface="Arial" panose="020B0604020202020204" pitchFamily="34" charset="0"/>
              <a:buChar char="•"/>
            </a:pPr>
            <a:r>
              <a:rPr lang="en-GB" sz="1800" dirty="0">
                <a:latin typeface="Century Gothic"/>
              </a:rPr>
              <a:t>Concerns will be reported via the school's reporting system  in a timely way (aligned to the individual settings procedures). </a:t>
            </a:r>
          </a:p>
          <a:p>
            <a:pPr marL="285750" indent="-285750">
              <a:buFont typeface="Arial" panose="020B0604020202020204" pitchFamily="34" charset="0"/>
              <a:buChar char="•"/>
            </a:pPr>
            <a:endParaRPr lang="en-GB" sz="1800" dirty="0">
              <a:latin typeface="Century Gothic" panose="020B0502020202020204" pitchFamily="34" charset="0"/>
            </a:endParaRPr>
          </a:p>
          <a:p>
            <a:pPr marL="285750" indent="-285750">
              <a:buFont typeface="Arial" panose="020B0604020202020204" pitchFamily="34" charset="0"/>
              <a:buChar char="•"/>
            </a:pPr>
            <a:r>
              <a:rPr lang="en-GB" sz="1800" dirty="0">
                <a:latin typeface="Century Gothic"/>
              </a:rPr>
              <a:t>All information helps build a detailed picture of the child’s experiences</a:t>
            </a:r>
          </a:p>
          <a:p>
            <a:pPr marL="285750" indent="-285750">
              <a:buFont typeface="Arial" panose="020B0604020202020204" pitchFamily="34" charset="0"/>
              <a:buChar char="•"/>
            </a:pPr>
            <a:endParaRPr lang="en-GB" sz="1800" dirty="0">
              <a:latin typeface="Century Gothic"/>
            </a:endParaRPr>
          </a:p>
          <a:p>
            <a:pPr marL="285750" indent="-285750">
              <a:buFont typeface="Arial" panose="020B0604020202020204" pitchFamily="34" charset="0"/>
              <a:buChar char="•"/>
            </a:pPr>
            <a:r>
              <a:rPr lang="en-GB" sz="1800" dirty="0">
                <a:latin typeface="Century Gothic"/>
              </a:rPr>
              <a:t>All information received will always be treated as highly confidential.</a:t>
            </a:r>
          </a:p>
          <a:p>
            <a:pPr marL="285750" indent="-285750">
              <a:buFont typeface="Arial" panose="020B0604020202020204" pitchFamily="34" charset="0"/>
              <a:buChar char="•"/>
            </a:pPr>
            <a:endParaRPr lang="en-GB" sz="1800" dirty="0">
              <a:latin typeface="Century Gothic"/>
            </a:endParaRPr>
          </a:p>
          <a:p>
            <a:pPr marL="285750" indent="-285750">
              <a:buFont typeface="Arial" panose="020B0604020202020204" pitchFamily="34" charset="0"/>
              <a:buChar char="•"/>
            </a:pPr>
            <a:r>
              <a:rPr lang="en-GB" sz="1800" b="1" dirty="0">
                <a:latin typeface="Century Gothic"/>
              </a:rPr>
              <a:t>NEVER</a:t>
            </a:r>
            <a:r>
              <a:rPr lang="en-GB" sz="1800" dirty="0">
                <a:latin typeface="Century Gothic"/>
              </a:rPr>
              <a:t> discuss the information with anyone other than a DSL/DDSL- this includes being mindful of any staffroom/ public space conversations. </a:t>
            </a:r>
            <a:endParaRPr lang="en-GB" sz="1800" dirty="0">
              <a:latin typeface="Century Gothic" panose="020B0502020202020204" pitchFamily="34" charset="0"/>
            </a:endParaRPr>
          </a:p>
        </p:txBody>
      </p:sp>
    </p:spTree>
    <p:extLst>
      <p:ext uri="{BB962C8B-B14F-4D97-AF65-F5344CB8AC3E}">
        <p14:creationId xmlns:p14="http://schemas.microsoft.com/office/powerpoint/2010/main" val="4248569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145A-4C31-F5FF-048B-AB77677EEAB4}"/>
              </a:ext>
            </a:extLst>
          </p:cNvPr>
          <p:cNvSpPr>
            <a:spLocks noGrp="1"/>
          </p:cNvSpPr>
          <p:nvPr>
            <p:ph type="title"/>
          </p:nvPr>
        </p:nvSpPr>
        <p:spPr>
          <a:xfrm>
            <a:off x="1307339" y="978187"/>
            <a:ext cx="9901765" cy="5253089"/>
          </a:xfrm>
        </p:spPr>
        <p:txBody>
          <a:bodyPr>
            <a:normAutofit fontScale="90000"/>
          </a:bodyPr>
          <a:lstStyle/>
          <a:p>
            <a:r>
              <a:rPr lang="en-GB" sz="3600" b="1" dirty="0">
                <a:latin typeface="Century Gothic" panose="020B0502020202020204" pitchFamily="34" charset="0"/>
              </a:rPr>
              <a:t>Information Sharing</a:t>
            </a:r>
            <a:br>
              <a:rPr lang="en-GB" sz="3600" b="1" dirty="0">
                <a:latin typeface="Century Gothic" panose="020B0502020202020204" pitchFamily="34" charset="0"/>
              </a:rPr>
            </a:br>
            <a:br>
              <a:rPr lang="en-GB" sz="2400" b="1" dirty="0">
                <a:latin typeface="Century Gothic" panose="020B0502020202020204" pitchFamily="34" charset="0"/>
              </a:rPr>
            </a:br>
            <a:r>
              <a:rPr lang="en-GB" sz="2400" b="1" i="1" u="sng" dirty="0">
                <a:latin typeface="Century Gothic" panose="020B0502020202020204" pitchFamily="34" charset="0"/>
              </a:rPr>
              <a:t>No barriers to sharing</a:t>
            </a:r>
            <a:br>
              <a:rPr lang="en-GB" sz="2400" b="1" i="1" dirty="0">
                <a:latin typeface="Century Gothic" panose="020B0502020202020204" pitchFamily="34" charset="0"/>
              </a:rPr>
            </a:br>
            <a:br>
              <a:rPr lang="en-GB" sz="2400" b="1" dirty="0">
                <a:latin typeface="Century Gothic" panose="020B0502020202020204" pitchFamily="34" charset="0"/>
              </a:rPr>
            </a:br>
            <a:r>
              <a:rPr lang="en-GB" sz="2400" b="1" dirty="0">
                <a:effectLst/>
                <a:latin typeface="Century Gothic" panose="020B0502020202020204" pitchFamily="34" charset="0"/>
              </a:rPr>
              <a:t>Early information sharing is vital</a:t>
            </a:r>
            <a:r>
              <a:rPr lang="en-GB" sz="2400" dirty="0">
                <a:effectLst/>
                <a:latin typeface="Century Gothic" panose="020B0502020202020204" pitchFamily="34" charset="0"/>
              </a:rPr>
              <a:t> — whether concerns are just emerging or the child is already known to children’s social care.</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Do not assume</a:t>
            </a:r>
            <a:r>
              <a:rPr lang="en-GB" sz="2400" dirty="0">
                <a:effectLst/>
                <a:latin typeface="Century Gothic" panose="020B0502020202020204" pitchFamily="34" charset="0"/>
              </a:rPr>
              <a:t> that a colleague or another professional will take action.</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Data protection laws do not prevent</a:t>
            </a:r>
            <a:r>
              <a:rPr lang="en-GB" sz="2400" dirty="0">
                <a:effectLst/>
                <a:latin typeface="Century Gothic" panose="020B0502020202020204" pitchFamily="34" charset="0"/>
              </a:rPr>
              <a:t> sharing information when it is necessary to keep a child safe.</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If in doubt</a:t>
            </a:r>
            <a:r>
              <a:rPr lang="en-GB" sz="2400" dirty="0">
                <a:effectLst/>
                <a:latin typeface="Century Gothic" panose="020B0502020202020204" pitchFamily="34" charset="0"/>
              </a:rPr>
              <a:t>, always speak to the </a:t>
            </a:r>
            <a:r>
              <a:rPr lang="en-GB" sz="2400" b="1" dirty="0">
                <a:effectLst/>
                <a:latin typeface="Century Gothic" panose="020B0502020202020204" pitchFamily="34" charset="0"/>
              </a:rPr>
              <a:t>Designated Safeguarding Lead (DSL)</a:t>
            </a:r>
            <a:r>
              <a:rPr lang="en-GB" sz="2400" dirty="0">
                <a:effectLst/>
                <a:latin typeface="Century Gothic" panose="020B0502020202020204" pitchFamily="34" charset="0"/>
              </a:rPr>
              <a:t>.</a:t>
            </a:r>
            <a:br>
              <a:rPr lang="en-GB" sz="2400" dirty="0">
                <a:effectLst/>
                <a:latin typeface="Century Gothic" panose="020B0502020202020204" pitchFamily="34" charset="0"/>
              </a:rPr>
            </a:br>
            <a:br>
              <a:rPr lang="en-GB" sz="2400" dirty="0">
                <a:latin typeface="Century Gothic" panose="020B0502020202020204" pitchFamily="34" charset="0"/>
              </a:rPr>
            </a:br>
            <a:r>
              <a:rPr lang="en-GB" sz="2400" b="1" dirty="0">
                <a:effectLst/>
                <a:latin typeface="Century Gothic" panose="020B0502020202020204" pitchFamily="34" charset="0"/>
              </a:rPr>
              <a:t>Fears about sharing information</a:t>
            </a:r>
            <a:r>
              <a:rPr lang="en-GB" sz="2400" dirty="0">
                <a:effectLst/>
                <a:latin typeface="Century Gothic" panose="020B0502020202020204" pitchFamily="34" charset="0"/>
              </a:rPr>
              <a:t> must never stand in the way of protecting a child’s safety.</a:t>
            </a:r>
            <a:br>
              <a:rPr lang="en-GB" dirty="0"/>
            </a:br>
            <a:endParaRPr lang="en-GB" dirty="0"/>
          </a:p>
        </p:txBody>
      </p:sp>
    </p:spTree>
    <p:extLst>
      <p:ext uri="{BB962C8B-B14F-4D97-AF65-F5344CB8AC3E}">
        <p14:creationId xmlns:p14="http://schemas.microsoft.com/office/powerpoint/2010/main" val="2195501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D4485-5261-84E9-5D5F-CF956C796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3D238C-8964-49D5-1E92-22C0D9A37198}"/>
              </a:ext>
            </a:extLst>
          </p:cNvPr>
          <p:cNvSpPr>
            <a:spLocks noGrp="1"/>
          </p:cNvSpPr>
          <p:nvPr>
            <p:ph type="title"/>
          </p:nvPr>
        </p:nvSpPr>
        <p:spPr/>
        <p:txBody>
          <a:bodyPr/>
          <a:lstStyle/>
          <a:p>
            <a:r>
              <a:rPr lang="en-GB" dirty="0"/>
              <a:t>Local Context:</a:t>
            </a:r>
            <a:br>
              <a:rPr lang="en-GB" dirty="0"/>
            </a:br>
            <a:r>
              <a:rPr lang="en-GB" sz="3200" dirty="0"/>
              <a:t>Nottingham City Council and beyond</a:t>
            </a:r>
            <a:endParaRPr lang="en-GB" dirty="0"/>
          </a:p>
        </p:txBody>
      </p:sp>
    </p:spTree>
    <p:extLst>
      <p:ext uri="{BB962C8B-B14F-4D97-AF65-F5344CB8AC3E}">
        <p14:creationId xmlns:p14="http://schemas.microsoft.com/office/powerpoint/2010/main" val="1844638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5467928" y="884759"/>
            <a:ext cx="5754255" cy="4615872"/>
          </a:xfrm>
          <a:ln w="3175">
            <a:solidFill>
              <a:schemeClr val="accent1"/>
            </a:solidFill>
          </a:ln>
        </p:spPr>
        <p:style>
          <a:lnRef idx="2">
            <a:schemeClr val="accent4"/>
          </a:lnRef>
          <a:fillRef idx="1">
            <a:schemeClr val="lt1"/>
          </a:fillRef>
          <a:effectRef idx="0">
            <a:schemeClr val="accent4"/>
          </a:effectRef>
          <a:fontRef idx="minor">
            <a:schemeClr val="dk1"/>
          </a:fontRef>
        </p:style>
        <p:txBody>
          <a:bodyPr>
            <a:normAutofit/>
          </a:bodyPr>
          <a:lstStyle/>
          <a:p>
            <a:pPr marL="342900" indent="-342900">
              <a:lnSpc>
                <a:spcPct val="150000"/>
              </a:lnSpc>
              <a:buFont typeface="+mj-lt"/>
              <a:buAutoNum type="arabicPeriod"/>
            </a:pPr>
            <a:r>
              <a:rPr lang="en-US" sz="1800" b="1" dirty="0">
                <a:latin typeface="Century Gothic" panose="020B0502020202020204" pitchFamily="34" charset="0"/>
              </a:rPr>
              <a:t>Refresher of general Safeguarding information</a:t>
            </a:r>
          </a:p>
          <a:p>
            <a:pPr marL="342900" indent="-342900">
              <a:lnSpc>
                <a:spcPct val="150000"/>
              </a:lnSpc>
              <a:buFont typeface="+mj-lt"/>
              <a:buAutoNum type="arabicPeriod"/>
            </a:pPr>
            <a:r>
              <a:rPr lang="en-US" sz="1800" b="1" dirty="0">
                <a:latin typeface="Century Gothic" panose="020B0502020202020204" pitchFamily="34" charset="0"/>
              </a:rPr>
              <a:t>Updates to KCSIE September 2026</a:t>
            </a:r>
          </a:p>
          <a:p>
            <a:pPr marL="342900" indent="-342900">
              <a:lnSpc>
                <a:spcPct val="150000"/>
              </a:lnSpc>
              <a:buFont typeface="+mj-lt"/>
              <a:buAutoNum type="arabicPeriod"/>
            </a:pPr>
            <a:r>
              <a:rPr lang="en-US" sz="1800" b="1" dirty="0">
                <a:latin typeface="Century Gothic" panose="020B0502020202020204" pitchFamily="34" charset="0"/>
              </a:rPr>
              <a:t>Dealing with Disclosures</a:t>
            </a:r>
          </a:p>
          <a:p>
            <a:pPr marL="342900" indent="-342900">
              <a:lnSpc>
                <a:spcPct val="150000"/>
              </a:lnSpc>
              <a:buFont typeface="+mj-lt"/>
              <a:buAutoNum type="arabicPeriod"/>
            </a:pPr>
            <a:r>
              <a:rPr lang="en-GB" sz="1800" b="1" dirty="0">
                <a:latin typeface="Century Gothic" panose="020B0502020202020204" pitchFamily="34" charset="0"/>
              </a:rPr>
              <a:t>Local Context:</a:t>
            </a:r>
            <a:br>
              <a:rPr lang="en-GB" sz="1800" b="1" dirty="0">
                <a:latin typeface="Century Gothic" panose="020B0502020202020204" pitchFamily="34" charset="0"/>
              </a:rPr>
            </a:br>
            <a:r>
              <a:rPr lang="en-GB" sz="1800" b="1" dirty="0">
                <a:latin typeface="Century Gothic" panose="020B0502020202020204" pitchFamily="34" charset="0"/>
              </a:rPr>
              <a:t>Nottingham City Council and beyond</a:t>
            </a:r>
            <a:endParaRPr lang="en-US" sz="1800" b="1" dirty="0">
              <a:latin typeface="Century Gothic" panose="020B0502020202020204" pitchFamily="34" charset="0"/>
            </a:endParaRPr>
          </a:p>
          <a:p>
            <a:pPr marL="342900" indent="-342900">
              <a:lnSpc>
                <a:spcPct val="150000"/>
              </a:lnSpc>
              <a:buFont typeface="+mj-lt"/>
              <a:buAutoNum type="arabicPeriod"/>
            </a:pPr>
            <a:r>
              <a:rPr lang="en-US" sz="1800" b="1" dirty="0">
                <a:latin typeface="Century Gothic" panose="020B0502020202020204" pitchFamily="34" charset="0"/>
              </a:rPr>
              <a:t>Allegations against adults in positions of trust including Low level concerns</a:t>
            </a:r>
          </a:p>
          <a:p>
            <a:pPr marL="342900" indent="-342900">
              <a:lnSpc>
                <a:spcPct val="150000"/>
              </a:lnSpc>
              <a:buFont typeface="+mj-lt"/>
              <a:buAutoNum type="arabicPeriod"/>
            </a:pPr>
            <a:r>
              <a:rPr lang="en-US" sz="1800" b="1" dirty="0">
                <a:latin typeface="Century Gothic" panose="020B0502020202020204" pitchFamily="34" charset="0"/>
              </a:rPr>
              <a:t>Contextual Safeguarding</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5</a:t>
            </a:fld>
            <a:endParaRPr lang="en-US" dirty="0"/>
          </a:p>
        </p:txBody>
      </p:sp>
      <p:pic>
        <p:nvPicPr>
          <p:cNvPr id="7" name="Picture 6">
            <a:extLst>
              <a:ext uri="{FF2B5EF4-FFF2-40B4-BE49-F238E27FC236}">
                <a16:creationId xmlns:a16="http://schemas.microsoft.com/office/drawing/2014/main" id="{F3DAD1F4-27D4-EF76-FE78-4D195FBEB735}"/>
              </a:ext>
            </a:extLst>
          </p:cNvPr>
          <p:cNvPicPr>
            <a:picLocks noChangeAspect="1"/>
          </p:cNvPicPr>
          <p:nvPr/>
        </p:nvPicPr>
        <p:blipFill>
          <a:blip r:embed="rId2"/>
          <a:stretch>
            <a:fillRect/>
          </a:stretch>
        </p:blipFill>
        <p:spPr>
          <a:xfrm>
            <a:off x="2171914" y="2097320"/>
            <a:ext cx="2628900" cy="2190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07455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38767F-C5AF-BA1D-900A-09A6AE679278}"/>
              </a:ext>
            </a:extLst>
          </p:cNvPr>
          <p:cNvPicPr>
            <a:picLocks noChangeAspect="1"/>
          </p:cNvPicPr>
          <p:nvPr/>
        </p:nvPicPr>
        <p:blipFill>
          <a:blip r:embed="rId2"/>
          <a:stretch>
            <a:fillRect/>
          </a:stretch>
        </p:blipFill>
        <p:spPr>
          <a:xfrm>
            <a:off x="285570" y="68262"/>
            <a:ext cx="8961966" cy="6721475"/>
          </a:xfrm>
          <a:prstGeom prst="rect">
            <a:avLst/>
          </a:prstGeom>
          <a:noFill/>
        </p:spPr>
      </p:pic>
      <p:sp>
        <p:nvSpPr>
          <p:cNvPr id="2" name="Slide Number Placeholder 1" hidden="1">
            <a:extLst>
              <a:ext uri="{FF2B5EF4-FFF2-40B4-BE49-F238E27FC236}">
                <a16:creationId xmlns:a16="http://schemas.microsoft.com/office/drawing/2014/main" id="{E3569E9A-9E9B-3B9A-C49D-A7C883680B3C}"/>
              </a:ext>
            </a:extLst>
          </p:cNvPr>
          <p:cNvSpPr>
            <a:spLocks noGrp="1"/>
          </p:cNvSpPr>
          <p:nvPr>
            <p:ph type="sldNum" sz="quarter" idx="4294967295"/>
          </p:nvPr>
        </p:nvSpPr>
        <p:spPr>
          <a:xfrm>
            <a:off x="412136" y="5943601"/>
            <a:ext cx="968983" cy="651912"/>
          </a:xfrm>
        </p:spPr>
        <p:txBody>
          <a:bodyPr/>
          <a:lstStyle/>
          <a:p>
            <a:pPr>
              <a:spcAft>
                <a:spcPts val="600"/>
              </a:spcAft>
            </a:pPr>
            <a:fld id="{4FAB73BC-B049-4115-A692-8D63A059BFB8}" type="slidenum">
              <a:rPr lang="en-US" smtClean="0"/>
              <a:pPr>
                <a:spcAft>
                  <a:spcPts val="600"/>
                </a:spcAft>
              </a:pPr>
              <a:t>50</a:t>
            </a:fld>
            <a:endParaRPr lang="en-US"/>
          </a:p>
        </p:txBody>
      </p:sp>
    </p:spTree>
    <p:extLst>
      <p:ext uri="{BB962C8B-B14F-4D97-AF65-F5344CB8AC3E}">
        <p14:creationId xmlns:p14="http://schemas.microsoft.com/office/powerpoint/2010/main" val="1507160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90860-BEA9-E8D3-2222-B6B6A08D0959}"/>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23C99D43-81D5-4168-326B-957A09F743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5132" y="2403376"/>
            <a:ext cx="5372557" cy="145087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39F77AC-2B45-0C58-F374-490DEB0B5B1C}"/>
              </a:ext>
            </a:extLst>
          </p:cNvPr>
          <p:cNvSpPr/>
          <p:nvPr/>
        </p:nvSpPr>
        <p:spPr>
          <a:xfrm>
            <a:off x="10957560" y="0"/>
            <a:ext cx="1234440" cy="1371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CD4BD1C2-67AC-A032-2585-D21F934928E3}"/>
              </a:ext>
            </a:extLst>
          </p:cNvPr>
          <p:cNvSpPr/>
          <p:nvPr/>
        </p:nvSpPr>
        <p:spPr>
          <a:xfrm>
            <a:off x="10415016" y="6565392"/>
            <a:ext cx="1618488" cy="228600"/>
          </a:xfrm>
          <a:prstGeom prst="rect">
            <a:avLst/>
          </a:prstGeom>
          <a:solidFill>
            <a:srgbClr val="5D258F"/>
          </a:solidFill>
          <a:ln>
            <a:solidFill>
              <a:srgbClr val="5D2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2909"/>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3648EEF8-BE25-D429-B097-FC66B20E26D1}"/>
              </a:ext>
            </a:extLst>
          </p:cNvPr>
          <p:cNvSpPr txBox="1"/>
          <p:nvPr/>
        </p:nvSpPr>
        <p:spPr>
          <a:xfrm>
            <a:off x="1433597" y="1109215"/>
            <a:ext cx="7707847" cy="5262979"/>
          </a:xfrm>
          <a:prstGeom prst="rect">
            <a:avLst/>
          </a:prstGeom>
          <a:solidFill>
            <a:srgbClr val="CAEEFB">
              <a:alpha val="50196"/>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Average for this time of year - 4,300 a 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Roughly 1,100 a week, 200+ a 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sng" strike="noStrike" kern="1200" cap="none" spc="0" normalizeH="0" baseline="0" noProof="0" dirty="0">
                <a:ln>
                  <a:noFill/>
                </a:ln>
                <a:solidFill>
                  <a:prstClr val="black"/>
                </a:solidFill>
                <a:effectLst/>
                <a:uLnTx/>
                <a:uFillTx/>
                <a:latin typeface="Aptos" panose="02110004020202020204"/>
                <a:ea typeface="+mn-ea"/>
                <a:cs typeface="+mn-cs"/>
              </a:rPr>
              <a:t>1595 contacts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w="3175" cap="rnd">
                  <a:solidFill>
                    <a:srgbClr val="1B1412"/>
                  </a:solidFill>
                </a:ln>
                <a:solidFill>
                  <a:srgbClr val="DBE600"/>
                </a:solidFill>
                <a:uLnTx/>
                <a:uFillTx/>
                <a:latin typeface="Aptos" panose="02110004020202020204"/>
                <a:ea typeface="+mn-ea"/>
                <a:cs typeface="+mn-cs"/>
              </a:rPr>
              <a:t>721 Yellow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E97132"/>
                </a:solidFill>
                <a:effectLst/>
                <a:uLnTx/>
                <a:uFillTx/>
                <a:latin typeface="Aptos" panose="02110004020202020204"/>
                <a:ea typeface="+mn-ea"/>
                <a:cs typeface="+mn-cs"/>
              </a:rPr>
              <a:t>810 Amber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F0000"/>
                </a:solidFill>
                <a:effectLst/>
                <a:uLnTx/>
                <a:uFillTx/>
                <a:latin typeface="Aptos" panose="02110004020202020204"/>
                <a:ea typeface="+mn-ea"/>
                <a:cs typeface="+mn-cs"/>
              </a:rPr>
              <a:t>64 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sng" strike="noStrike" kern="1200" cap="none" spc="0" normalizeH="0" baseline="0" noProof="0" dirty="0">
                <a:ln>
                  <a:noFill/>
                </a:ln>
                <a:solidFill>
                  <a:prstClr val="black"/>
                </a:solidFill>
                <a:effectLst/>
                <a:uLnTx/>
                <a:uFillTx/>
                <a:latin typeface="Aptos" panose="02110004020202020204"/>
                <a:ea typeface="+mn-ea"/>
                <a:cs typeface="+mn-cs"/>
              </a:rPr>
              <a:t>Breakdown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229 were from Settings within Education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453 were from Health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585 were from Police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189 Individual/self/family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ptos" panose="02110004020202020204"/>
                <a:ea typeface="+mn-ea"/>
                <a:cs typeface="+mn-cs"/>
              </a:rPr>
              <a:t>139 other</a:t>
            </a:r>
          </a:p>
        </p:txBody>
      </p:sp>
      <p:sp>
        <p:nvSpPr>
          <p:cNvPr id="3" name="TextBox 2">
            <a:extLst>
              <a:ext uri="{FF2B5EF4-FFF2-40B4-BE49-F238E27FC236}">
                <a16:creationId xmlns:a16="http://schemas.microsoft.com/office/drawing/2014/main" id="{4F0D7E92-8E70-DE4B-3A97-268B78210637}"/>
              </a:ext>
            </a:extLst>
          </p:cNvPr>
          <p:cNvSpPr txBox="1"/>
          <p:nvPr/>
        </p:nvSpPr>
        <p:spPr>
          <a:xfrm>
            <a:off x="191068" y="204716"/>
            <a:ext cx="964381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Aptos" panose="02110004020202020204"/>
                <a:ea typeface="+mn-ea"/>
                <a:cs typeface="+mn-cs"/>
              </a:rPr>
              <a:t>Volume of Emails into the MASH</a:t>
            </a:r>
          </a:p>
        </p:txBody>
      </p:sp>
      <p:pic>
        <p:nvPicPr>
          <p:cNvPr id="10" name="Picture 9">
            <a:extLst>
              <a:ext uri="{FF2B5EF4-FFF2-40B4-BE49-F238E27FC236}">
                <a16:creationId xmlns:a16="http://schemas.microsoft.com/office/drawing/2014/main" id="{0C760070-0E66-5A5F-728F-5D118E0F1A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6908" y="150322"/>
            <a:ext cx="2919153" cy="1643507"/>
          </a:xfrm>
          <a:prstGeom prst="rect">
            <a:avLst/>
          </a:prstGeom>
        </p:spPr>
      </p:pic>
    </p:spTree>
    <p:extLst>
      <p:ext uri="{BB962C8B-B14F-4D97-AF65-F5344CB8AC3E}">
        <p14:creationId xmlns:p14="http://schemas.microsoft.com/office/powerpoint/2010/main" val="93450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4C214FFA-70A3-AFC8-E905-3F051FD639E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Univers Light"/>
              <a:ea typeface="+mn-ea"/>
              <a:cs typeface="+mn-cs"/>
            </a:endParaRPr>
          </a:p>
        </p:txBody>
      </p:sp>
      <p:pic>
        <p:nvPicPr>
          <p:cNvPr id="7" name="Picture 6">
            <a:extLst>
              <a:ext uri="{FF2B5EF4-FFF2-40B4-BE49-F238E27FC236}">
                <a16:creationId xmlns:a16="http://schemas.microsoft.com/office/drawing/2014/main" id="{7DCF6E94-731B-D31B-6F28-FAF4CF4A387E}"/>
              </a:ext>
            </a:extLst>
          </p:cNvPr>
          <p:cNvPicPr>
            <a:picLocks noChangeAspect="1"/>
          </p:cNvPicPr>
          <p:nvPr/>
        </p:nvPicPr>
        <p:blipFill>
          <a:blip r:embed="rId2"/>
          <a:stretch>
            <a:fillRect/>
          </a:stretch>
        </p:blipFill>
        <p:spPr>
          <a:xfrm>
            <a:off x="143164" y="60112"/>
            <a:ext cx="11905672" cy="6737776"/>
          </a:xfrm>
          <a:prstGeom prst="rect">
            <a:avLst/>
          </a:prstGeom>
        </p:spPr>
      </p:pic>
    </p:spTree>
    <p:extLst>
      <p:ext uri="{BB962C8B-B14F-4D97-AF65-F5344CB8AC3E}">
        <p14:creationId xmlns:p14="http://schemas.microsoft.com/office/powerpoint/2010/main" val="3721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0E809-EBD6-0229-881E-4DC8C85CCC7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F8C0038-A0B0-09B6-FF4A-E5F7D95AF120}"/>
              </a:ext>
            </a:extLst>
          </p:cNvPr>
          <p:cNvSpPr/>
          <p:nvPr/>
        </p:nvSpPr>
        <p:spPr>
          <a:xfrm>
            <a:off x="10957560" y="0"/>
            <a:ext cx="1234440" cy="1371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Univers Light"/>
              <a:ea typeface="+mn-ea"/>
              <a:cs typeface="+mn-cs"/>
            </a:endParaRPr>
          </a:p>
        </p:txBody>
      </p:sp>
      <p:sp>
        <p:nvSpPr>
          <p:cNvPr id="9" name="Rectangle 8">
            <a:extLst>
              <a:ext uri="{FF2B5EF4-FFF2-40B4-BE49-F238E27FC236}">
                <a16:creationId xmlns:a16="http://schemas.microsoft.com/office/drawing/2014/main" id="{34F8E7CD-9264-1E4D-578B-D57219105366}"/>
              </a:ext>
            </a:extLst>
          </p:cNvPr>
          <p:cNvSpPr/>
          <p:nvPr/>
        </p:nvSpPr>
        <p:spPr>
          <a:xfrm>
            <a:off x="10415016" y="6565392"/>
            <a:ext cx="1618488" cy="228600"/>
          </a:xfrm>
          <a:prstGeom prst="rect">
            <a:avLst/>
          </a:prstGeom>
          <a:solidFill>
            <a:srgbClr val="5D258F"/>
          </a:solidFill>
          <a:ln>
            <a:solidFill>
              <a:srgbClr val="5D2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52909"/>
              </a:solidFill>
              <a:effectLst/>
              <a:uLnTx/>
              <a:uFillTx/>
              <a:latin typeface="Univers Light"/>
              <a:ea typeface="+mn-ea"/>
              <a:cs typeface="+mn-cs"/>
            </a:endParaRPr>
          </a:p>
        </p:txBody>
      </p:sp>
      <p:sp>
        <p:nvSpPr>
          <p:cNvPr id="2" name="TextBox 1">
            <a:extLst>
              <a:ext uri="{FF2B5EF4-FFF2-40B4-BE49-F238E27FC236}">
                <a16:creationId xmlns:a16="http://schemas.microsoft.com/office/drawing/2014/main" id="{498F4284-EF23-ABB5-290F-BAD6ED3BEF8D}"/>
              </a:ext>
            </a:extLst>
          </p:cNvPr>
          <p:cNvSpPr txBox="1"/>
          <p:nvPr/>
        </p:nvSpPr>
        <p:spPr>
          <a:xfrm>
            <a:off x="158496" y="226689"/>
            <a:ext cx="1148860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Understanding and Responding to Local Context</a:t>
            </a:r>
          </a:p>
        </p:txBody>
      </p:sp>
      <p:sp>
        <p:nvSpPr>
          <p:cNvPr id="3" name="TextBox 2">
            <a:extLst>
              <a:ext uri="{FF2B5EF4-FFF2-40B4-BE49-F238E27FC236}">
                <a16:creationId xmlns:a16="http://schemas.microsoft.com/office/drawing/2014/main" id="{ABFDE2C7-8891-A7C0-6BAC-49B9E5A05A41}"/>
              </a:ext>
            </a:extLst>
          </p:cNvPr>
          <p:cNvSpPr txBox="1"/>
          <p:nvPr/>
        </p:nvSpPr>
        <p:spPr>
          <a:xfrm>
            <a:off x="669303" y="1753386"/>
            <a:ext cx="100206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Univers Ligh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dirty="0">
              <a:ln>
                <a:noFill/>
              </a:ln>
              <a:solidFill>
                <a:prstClr val="black"/>
              </a:solidFill>
              <a:effectLst/>
              <a:uLnTx/>
              <a:uFillTx/>
              <a:latin typeface="Univers Light"/>
              <a:ea typeface="+mn-ea"/>
              <a:cs typeface="+mn-cs"/>
            </a:endParaRPr>
          </a:p>
        </p:txBody>
      </p:sp>
      <p:graphicFrame>
        <p:nvGraphicFramePr>
          <p:cNvPr id="5" name="Table 4">
            <a:extLst>
              <a:ext uri="{FF2B5EF4-FFF2-40B4-BE49-F238E27FC236}">
                <a16:creationId xmlns:a16="http://schemas.microsoft.com/office/drawing/2014/main" id="{C495C72A-914F-27F0-A3EB-66DD74018044}"/>
              </a:ext>
            </a:extLst>
          </p:cNvPr>
          <p:cNvGraphicFramePr>
            <a:graphicFrameLocks noGrp="1"/>
          </p:cNvGraphicFramePr>
          <p:nvPr>
            <p:extLst>
              <p:ext uri="{D42A27DB-BD31-4B8C-83A1-F6EECF244321}">
                <p14:modId xmlns:p14="http://schemas.microsoft.com/office/powerpoint/2010/main" val="40149722"/>
              </p:ext>
            </p:extLst>
          </p:nvPr>
        </p:nvGraphicFramePr>
        <p:xfrm>
          <a:off x="158496" y="999818"/>
          <a:ext cx="11795816" cy="5438775"/>
        </p:xfrm>
        <a:graphic>
          <a:graphicData uri="http://schemas.openxmlformats.org/drawingml/2006/table">
            <a:tbl>
              <a:tblPr/>
              <a:tblGrid>
                <a:gridCol w="11795816">
                  <a:extLst>
                    <a:ext uri="{9D8B030D-6E8A-4147-A177-3AD203B41FA5}">
                      <a16:colId xmlns:a16="http://schemas.microsoft.com/office/drawing/2014/main" val="825195046"/>
                    </a:ext>
                  </a:extLst>
                </a:gridCol>
              </a:tblGrid>
              <a:tr h="4707117">
                <a:tc>
                  <a:txBody>
                    <a:bodyPr/>
                    <a:lstStyle/>
                    <a:p>
                      <a:pPr fontAlgn="t">
                        <a:lnSpc>
                          <a:spcPts val="1500"/>
                        </a:lnSpc>
                        <a:buNone/>
                      </a:pPr>
                      <a:endParaRPr lang="en-US" sz="2000" b="1" i="0" dirty="0">
                        <a:effectLst/>
                        <a:latin typeface="+mn-lt"/>
                      </a:endParaRPr>
                    </a:p>
                    <a:p>
                      <a:pPr fontAlgn="t">
                        <a:lnSpc>
                          <a:spcPts val="1500"/>
                        </a:lnSpc>
                        <a:buFont typeface="+mj-lt"/>
                        <a:buAutoNum type="arabicPeriod"/>
                      </a:pPr>
                      <a:r>
                        <a:rPr lang="en-US" sz="2000" b="1" i="0" dirty="0">
                          <a:effectLst/>
                          <a:latin typeface="+mn-lt"/>
                        </a:rPr>
                        <a:t>Know Your Local Area</a:t>
                      </a:r>
                    </a:p>
                    <a:p>
                      <a:pPr fontAlgn="t">
                        <a:lnSpc>
                          <a:spcPts val="1500"/>
                        </a:lnSpc>
                        <a:buFont typeface="+mj-lt"/>
                        <a:buNone/>
                      </a:pPr>
                      <a:br>
                        <a:rPr lang="en-US" sz="2000" b="0" i="0" dirty="0">
                          <a:effectLst/>
                          <a:latin typeface="+mn-lt"/>
                        </a:rPr>
                      </a:br>
                      <a:r>
                        <a:rPr lang="en-US" sz="2000" b="0" i="0" dirty="0">
                          <a:effectLst/>
                          <a:latin typeface="+mn-lt"/>
                        </a:rPr>
                        <a:t>Build an understanding of local group/ gang names, influential </a:t>
                      </a:r>
                    </a:p>
                    <a:p>
                      <a:pPr fontAlgn="t">
                        <a:lnSpc>
                          <a:spcPts val="1500"/>
                        </a:lnSpc>
                        <a:buFont typeface="+mj-lt"/>
                        <a:buNone/>
                      </a:pPr>
                      <a:r>
                        <a:rPr lang="en-US" sz="2000" b="0" i="0" dirty="0">
                          <a:effectLst/>
                          <a:latin typeface="+mn-lt"/>
                        </a:rPr>
                        <a:t>community members, group dynamics, signs, colours, and </a:t>
                      </a:r>
                    </a:p>
                    <a:p>
                      <a:pPr fontAlgn="t">
                        <a:lnSpc>
                          <a:spcPts val="1500"/>
                        </a:lnSpc>
                        <a:buFont typeface="+mj-lt"/>
                        <a:buNone/>
                      </a:pPr>
                      <a:r>
                        <a:rPr lang="en-US" sz="2000" b="0" i="0" dirty="0">
                          <a:effectLst/>
                          <a:latin typeface="+mn-lt"/>
                        </a:rPr>
                        <a:t>recent activity.</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2.Work With Local Partners</a:t>
                      </a:r>
                    </a:p>
                    <a:p>
                      <a:pPr fontAlgn="t">
                        <a:lnSpc>
                          <a:spcPts val="1500"/>
                        </a:lnSpc>
                        <a:buFont typeface="+mj-lt"/>
                        <a:buNone/>
                      </a:pPr>
                      <a:br>
                        <a:rPr lang="en-US" sz="2000" b="0" i="0" dirty="0">
                          <a:effectLst/>
                          <a:latin typeface="+mn-lt"/>
                        </a:rPr>
                      </a:br>
                      <a:r>
                        <a:rPr lang="en-US" sz="2000" b="0" i="0" dirty="0">
                          <a:effectLst/>
                          <a:latin typeface="+mn-lt"/>
                        </a:rPr>
                        <a:t>Engage regularly with agencies such as PCSOs, SEIOs, the VRP, and the YJS to share insight and strengthen joint responses.</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3</a:t>
                      </a:r>
                      <a:r>
                        <a:rPr lang="en-US" sz="2000" b="0" i="0" dirty="0">
                          <a:effectLst/>
                          <a:latin typeface="+mn-lt"/>
                        </a:rPr>
                        <a:t>.</a:t>
                      </a:r>
                      <a:r>
                        <a:rPr lang="en-US" sz="2000" b="1" i="0" dirty="0">
                          <a:effectLst/>
                          <a:latin typeface="+mn-lt"/>
                        </a:rPr>
                        <a:t>Map School/Academy Links</a:t>
                      </a:r>
                    </a:p>
                    <a:p>
                      <a:pPr fontAlgn="t">
                        <a:lnSpc>
                          <a:spcPts val="1500"/>
                        </a:lnSpc>
                        <a:buFont typeface="+mj-lt"/>
                        <a:buNone/>
                      </a:pPr>
                      <a:br>
                        <a:rPr lang="en-US" sz="2000" b="0" i="0" dirty="0">
                          <a:effectLst/>
                          <a:latin typeface="+mn-lt"/>
                        </a:rPr>
                      </a:br>
                      <a:r>
                        <a:rPr lang="en-US" sz="2000" b="0" i="0" dirty="0">
                          <a:effectLst/>
                          <a:latin typeface="+mn-lt"/>
                        </a:rPr>
                        <a:t>Identify any group affiliations connected to your setting using social media intelligence, incident reports, and student disclosures/ intel.</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4.Strengthen Communication</a:t>
                      </a:r>
                    </a:p>
                    <a:p>
                      <a:pPr fontAlgn="t">
                        <a:lnSpc>
                          <a:spcPts val="1500"/>
                        </a:lnSpc>
                        <a:buFont typeface="+mj-lt"/>
                        <a:buNone/>
                      </a:pPr>
                      <a:br>
                        <a:rPr lang="en-US" sz="2000" b="0" i="0" dirty="0">
                          <a:effectLst/>
                          <a:latin typeface="+mn-lt"/>
                        </a:rPr>
                      </a:br>
                      <a:r>
                        <a:rPr lang="en-US" sz="2000" b="0" i="0" dirty="0">
                          <a:effectLst/>
                          <a:latin typeface="+mn-lt"/>
                        </a:rPr>
                        <a:t>Ensure whole‑school training includes this topic. Make sure key staff understand how to spot, disrupt, and monitor activity, and know how to share intelligence (e.g., via 101 or your local sergeant).</a:t>
                      </a:r>
                    </a:p>
                    <a:p>
                      <a:pPr fontAlgn="t">
                        <a:lnSpc>
                          <a:spcPts val="1500"/>
                        </a:lnSpc>
                        <a:buFont typeface="+mj-lt"/>
                        <a:buNone/>
                      </a:pPr>
                      <a:endParaRPr lang="en-US" sz="2000" b="0" i="0" dirty="0">
                        <a:effectLst/>
                        <a:latin typeface="+mn-lt"/>
                      </a:endParaRPr>
                    </a:p>
                    <a:p>
                      <a:pPr fontAlgn="t">
                        <a:lnSpc>
                          <a:spcPts val="1500"/>
                        </a:lnSpc>
                        <a:buFont typeface="+mj-lt"/>
                        <a:buNone/>
                      </a:pPr>
                      <a:r>
                        <a:rPr lang="en-US" sz="2000" b="1" i="0" dirty="0">
                          <a:effectLst/>
                          <a:latin typeface="+mn-lt"/>
                        </a:rPr>
                        <a:t>5</a:t>
                      </a:r>
                      <a:r>
                        <a:rPr lang="en-US" sz="2000" b="0" i="0" dirty="0">
                          <a:effectLst/>
                          <a:latin typeface="+mn-lt"/>
                        </a:rPr>
                        <a:t>.</a:t>
                      </a:r>
                      <a:r>
                        <a:rPr lang="en-US" sz="2000" b="1" i="0" dirty="0">
                          <a:effectLst/>
                          <a:latin typeface="+mn-lt"/>
                        </a:rPr>
                        <a:t>Know Your Students Well</a:t>
                      </a:r>
                    </a:p>
                    <a:p>
                      <a:pPr fontAlgn="t">
                        <a:lnSpc>
                          <a:spcPts val="1500"/>
                        </a:lnSpc>
                        <a:buFont typeface="+mj-lt"/>
                        <a:buNone/>
                      </a:pPr>
                      <a:br>
                        <a:rPr lang="en-US" sz="2000" b="0" i="0" dirty="0">
                          <a:effectLst/>
                          <a:latin typeface="+mn-lt"/>
                        </a:rPr>
                      </a:br>
                      <a:r>
                        <a:rPr lang="en-US" sz="2000" b="0" i="0" dirty="0">
                          <a:effectLst/>
                          <a:latin typeface="+mn-lt"/>
                        </a:rPr>
                        <a:t>Be familiar enough to notice changes in behaviour, language, clothing, valuable items, music preferences, peer groups, arrival times, or attendance patterns.</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2713422598"/>
                  </a:ext>
                </a:extLst>
              </a:tr>
              <a:tr h="362737">
                <a:tc>
                  <a:txBody>
                    <a:bodyPr/>
                    <a:lstStyle/>
                    <a:p>
                      <a:endParaRPr lang="en-GB" dirty="0"/>
                    </a:p>
                  </a:txBody>
                  <a:tcPr>
                    <a:lnL w="12700" cmpd="sng">
                      <a:noFill/>
                      <a:prstDash val="solid"/>
                    </a:lnL>
                    <a:lnR w="12700" cmpd="sng">
                      <a:noFill/>
                      <a:prstDash val="solid"/>
                    </a:lnR>
                    <a:lnT w="762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203806359"/>
                  </a:ext>
                </a:extLst>
              </a:tr>
            </a:tbl>
          </a:graphicData>
        </a:graphic>
      </p:graphicFrame>
    </p:spTree>
    <p:extLst>
      <p:ext uri="{BB962C8B-B14F-4D97-AF65-F5344CB8AC3E}">
        <p14:creationId xmlns:p14="http://schemas.microsoft.com/office/powerpoint/2010/main" val="263145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ttendance 21">
            <a:extLst>
              <a:ext uri="{FF2B5EF4-FFF2-40B4-BE49-F238E27FC236}">
                <a16:creationId xmlns:a16="http://schemas.microsoft.com/office/drawing/2014/main" id="{CF7DEC49-155F-A75B-A93C-66275A8982FC}"/>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1185780" y="1138666"/>
            <a:ext cx="8058582" cy="4580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1">
            <a:extLst>
              <a:ext uri="{FF2B5EF4-FFF2-40B4-BE49-F238E27FC236}">
                <a16:creationId xmlns:a16="http://schemas.microsoft.com/office/drawing/2014/main" id="{A25C49CD-CF57-ACFB-D7FF-A482197E11D9}"/>
              </a:ext>
            </a:extLst>
          </p:cNvPr>
          <p:cNvSpPr>
            <a:spLocks noGrp="1"/>
          </p:cNvSpPr>
          <p:nvPr>
            <p:ph type="body" sz="quarter" idx="10"/>
          </p:nvPr>
        </p:nvSpPr>
        <p:spPr>
          <a:xfrm>
            <a:off x="401452" y="234951"/>
            <a:ext cx="7859713" cy="683516"/>
          </a:xfrm>
        </p:spPr>
        <p:txBody>
          <a:bodyPr>
            <a:normAutofit fontScale="92500"/>
          </a:bodyPr>
          <a:lstStyle/>
          <a:p>
            <a:r>
              <a:rPr lang="en-GB" dirty="0">
                <a:latin typeface="Aptos" panose="020B0004020202020204" pitchFamily="34" charset="0"/>
              </a:rPr>
              <a:t>Nottingham City Attendance Data 25/26</a:t>
            </a:r>
          </a:p>
        </p:txBody>
      </p:sp>
    </p:spTree>
    <p:extLst>
      <p:ext uri="{BB962C8B-B14F-4D97-AF65-F5344CB8AC3E}">
        <p14:creationId xmlns:p14="http://schemas.microsoft.com/office/powerpoint/2010/main" val="239779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0FBBDA-5153-4A31-8485-5B0B2C1D6BCB}"/>
              </a:ext>
            </a:extLst>
          </p:cNvPr>
          <p:cNvSpPr>
            <a:spLocks noGrp="1"/>
          </p:cNvSpPr>
          <p:nvPr>
            <p:ph type="body" sz="quarter" idx="10"/>
          </p:nvPr>
        </p:nvSpPr>
        <p:spPr/>
        <p:txBody>
          <a:bodyPr>
            <a:normAutofit/>
          </a:bodyPr>
          <a:lstStyle/>
          <a:p>
            <a:r>
              <a:rPr lang="en-GB" dirty="0">
                <a:latin typeface="Aptos" panose="020B0004020202020204" pitchFamily="34" charset="0"/>
              </a:rPr>
              <a:t>Website reminders</a:t>
            </a:r>
          </a:p>
        </p:txBody>
      </p:sp>
      <p:sp>
        <p:nvSpPr>
          <p:cNvPr id="3" name="TextBox 2">
            <a:extLst>
              <a:ext uri="{FF2B5EF4-FFF2-40B4-BE49-F238E27FC236}">
                <a16:creationId xmlns:a16="http://schemas.microsoft.com/office/drawing/2014/main" id="{BF9D46B2-E580-48A1-9645-5F44CB10BB74}"/>
              </a:ext>
            </a:extLst>
          </p:cNvPr>
          <p:cNvSpPr txBox="1"/>
          <p:nvPr/>
        </p:nvSpPr>
        <p:spPr>
          <a:xfrm>
            <a:off x="326232" y="1322752"/>
            <a:ext cx="11539536" cy="46474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There are several main websites held by the Local Authority that will be key to supporting the role of the DSL-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3">
                  <a:extLst>
                    <a:ext uri="{A12FA001-AC4F-418D-AE19-62706E023703}">
                      <ahyp:hlinkClr xmlns:ahyp="http://schemas.microsoft.com/office/drawing/2018/hyperlinkcolor" val="tx"/>
                    </a:ext>
                  </a:extLst>
                </a:hlinkClick>
              </a:rPr>
              <a:t>Nottingham City Safeguarding Children Partnership</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4">
                  <a:extLst>
                    <a:ext uri="{A12FA001-AC4F-418D-AE19-62706E023703}">
                      <ahyp:hlinkClr xmlns:ahyp="http://schemas.microsoft.com/office/drawing/2018/hyperlinkcolor" val="tx"/>
                    </a:ext>
                  </a:extLst>
                </a:hlinkClick>
              </a:rPr>
              <a:t>Safeguarding section of Nottingham Schools Website </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5">
                  <a:extLst>
                    <a:ext uri="{A12FA001-AC4F-418D-AE19-62706E023703}">
                      <ahyp:hlinkClr xmlns:ahyp="http://schemas.microsoft.com/office/drawing/2018/hyperlinkcolor" val="tx"/>
                    </a:ext>
                  </a:extLst>
                </a:hlinkClick>
              </a:rPr>
              <a:t>Early Years at Nottingham City Council</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Achieve Well Team</a:t>
            </a:r>
            <a:endParaRPr kumimoji="0" lang="en-GB" sz="2800" b="0" i="0" u="none" strike="noStrike" kern="1200" cap="none" spc="0" normalizeH="0" baseline="0" noProof="0" dirty="0">
              <a:ln>
                <a:noFill/>
              </a:ln>
              <a:solidFill>
                <a:srgbClr val="58696B"/>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A logo with cartoon characters&#10;&#10;AI-generated content may be incorrect.">
            <a:extLst>
              <a:ext uri="{FF2B5EF4-FFF2-40B4-BE49-F238E27FC236}">
                <a16:creationId xmlns:a16="http://schemas.microsoft.com/office/drawing/2014/main" id="{B5C7C8BD-2AB1-B56C-C5B5-4DD41A6E2E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1341" y="2980700"/>
            <a:ext cx="3837860" cy="2160747"/>
          </a:xfrm>
          <a:prstGeom prst="rect">
            <a:avLst/>
          </a:prstGeom>
        </p:spPr>
      </p:pic>
    </p:spTree>
    <p:extLst>
      <p:ext uri="{BB962C8B-B14F-4D97-AF65-F5344CB8AC3E}">
        <p14:creationId xmlns:p14="http://schemas.microsoft.com/office/powerpoint/2010/main" val="194766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FDBE5A-11E8-B0BE-AD95-975769526AE2}"/>
              </a:ext>
            </a:extLst>
          </p:cNvPr>
          <p:cNvPicPr>
            <a:picLocks noChangeAspect="1"/>
          </p:cNvPicPr>
          <p:nvPr/>
        </p:nvPicPr>
        <p:blipFill>
          <a:blip r:embed="rId3"/>
          <a:stretch>
            <a:fillRect/>
          </a:stretch>
        </p:blipFill>
        <p:spPr>
          <a:xfrm>
            <a:off x="654756" y="196820"/>
            <a:ext cx="10882488" cy="5254269"/>
          </a:xfrm>
          <a:prstGeom prst="rect">
            <a:avLst/>
          </a:prstGeom>
        </p:spPr>
      </p:pic>
      <p:pic>
        <p:nvPicPr>
          <p:cNvPr id="6" name="Picture 5">
            <a:extLst>
              <a:ext uri="{FF2B5EF4-FFF2-40B4-BE49-F238E27FC236}">
                <a16:creationId xmlns:a16="http://schemas.microsoft.com/office/drawing/2014/main" id="{43E4167A-82E4-7393-A754-DDCA44041457}"/>
              </a:ext>
            </a:extLst>
          </p:cNvPr>
          <p:cNvPicPr>
            <a:picLocks noChangeAspect="1"/>
          </p:cNvPicPr>
          <p:nvPr/>
        </p:nvPicPr>
        <p:blipFill>
          <a:blip r:embed="rId4"/>
          <a:stretch>
            <a:fillRect/>
          </a:stretch>
        </p:blipFill>
        <p:spPr>
          <a:xfrm>
            <a:off x="4914122" y="4677841"/>
            <a:ext cx="4070489" cy="1983339"/>
          </a:xfrm>
          <a:prstGeom prst="rect">
            <a:avLst/>
          </a:prstGeom>
        </p:spPr>
      </p:pic>
    </p:spTree>
    <p:extLst>
      <p:ext uri="{BB962C8B-B14F-4D97-AF65-F5344CB8AC3E}">
        <p14:creationId xmlns:p14="http://schemas.microsoft.com/office/powerpoint/2010/main" val="398820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08EB9-A674-DDCD-47F8-C312E24DB0D4}"/>
              </a:ext>
            </a:extLst>
          </p:cNvPr>
          <p:cNvPicPr>
            <a:picLocks noChangeAspect="1"/>
          </p:cNvPicPr>
          <p:nvPr/>
        </p:nvPicPr>
        <p:blipFill>
          <a:blip r:embed="rId3"/>
          <a:stretch>
            <a:fillRect/>
          </a:stretch>
        </p:blipFill>
        <p:spPr>
          <a:xfrm>
            <a:off x="473654" y="195298"/>
            <a:ext cx="10763306" cy="5783376"/>
          </a:xfrm>
          <a:prstGeom prst="rect">
            <a:avLst/>
          </a:prstGeom>
        </p:spPr>
      </p:pic>
      <p:sp>
        <p:nvSpPr>
          <p:cNvPr id="3" name="TextBox 2">
            <a:extLst>
              <a:ext uri="{FF2B5EF4-FFF2-40B4-BE49-F238E27FC236}">
                <a16:creationId xmlns:a16="http://schemas.microsoft.com/office/drawing/2014/main" id="{E4EC83C0-ADC2-4652-86F7-41FD5B1D6106}"/>
              </a:ext>
            </a:extLst>
          </p:cNvPr>
          <p:cNvSpPr txBox="1"/>
          <p:nvPr/>
        </p:nvSpPr>
        <p:spPr>
          <a:xfrm>
            <a:off x="742948" y="5364618"/>
            <a:ext cx="9427212" cy="92333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Univers Light"/>
                <a:ea typeface="+mn-ea"/>
                <a:cs typeface="+mn-cs"/>
                <a:hlinkClick r:id="rId4">
                  <a:extLst>
                    <a:ext uri="{A12FA001-AC4F-418D-AE19-62706E023703}">
                      <ahyp:hlinkClr xmlns:ahyp="http://schemas.microsoft.com/office/drawing/2018/hyperlinkcolor" val="tx"/>
                    </a:ext>
                  </a:extLst>
                </a:hlinkClick>
              </a:rPr>
              <a:t>https://www.nottinghamcity.gov.uk/information-for-residents/children-and-families/safeguarding/safeguarding-children-partnership/safeguarding-children-training/</a:t>
            </a:r>
            <a:endParaRPr kumimoji="0" lang="en-GB" sz="1800" b="0" i="0" u="none" strike="noStrike" kern="1200" cap="none" spc="0" normalizeH="0" baseline="0" noProof="0" dirty="0">
              <a:ln>
                <a:noFill/>
              </a:ln>
              <a:solidFill>
                <a:srgbClr val="0070C0"/>
              </a:solidFill>
              <a:effectLst/>
              <a:uLnTx/>
              <a:uFillTx/>
              <a:latin typeface="Univers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Univers Light"/>
              <a:ea typeface="+mn-ea"/>
              <a:cs typeface="+mn-cs"/>
            </a:endParaRPr>
          </a:p>
        </p:txBody>
      </p:sp>
    </p:spTree>
    <p:extLst>
      <p:ext uri="{BB962C8B-B14F-4D97-AF65-F5344CB8AC3E}">
        <p14:creationId xmlns:p14="http://schemas.microsoft.com/office/powerpoint/2010/main" val="265840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D248-47A9-DAA9-360D-525B933AC6D6}"/>
              </a:ext>
            </a:extLst>
          </p:cNvPr>
          <p:cNvSpPr>
            <a:spLocks noGrp="1"/>
          </p:cNvSpPr>
          <p:nvPr>
            <p:ph type="title"/>
          </p:nvPr>
        </p:nvSpPr>
        <p:spPr/>
        <p:txBody>
          <a:bodyPr/>
          <a:lstStyle/>
          <a:p>
            <a:r>
              <a:rPr lang="en-GB" dirty="0"/>
              <a:t>Allegations of adults in positions of trust including Low Level Concerns</a:t>
            </a:r>
          </a:p>
        </p:txBody>
      </p:sp>
    </p:spTree>
    <p:extLst>
      <p:ext uri="{BB962C8B-B14F-4D97-AF65-F5344CB8AC3E}">
        <p14:creationId xmlns:p14="http://schemas.microsoft.com/office/powerpoint/2010/main" val="1170406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B3437-F34A-314E-9635-09E36F58271F}"/>
              </a:ext>
            </a:extLst>
          </p:cNvPr>
          <p:cNvSpPr>
            <a:spLocks noGrp="1"/>
          </p:cNvSpPr>
          <p:nvPr>
            <p:ph type="title"/>
          </p:nvPr>
        </p:nvSpPr>
        <p:spPr/>
        <p:txBody>
          <a:bodyPr/>
          <a:lstStyle/>
          <a:p>
            <a:r>
              <a:rPr lang="en-GB" b="1" dirty="0">
                <a:latin typeface="Century Gothic" panose="020B0502020202020204" pitchFamily="34" charset="0"/>
              </a:rPr>
              <a:t>Allegations &amp; Low-Level Concerns</a:t>
            </a:r>
            <a:br>
              <a:rPr lang="en-GB" b="1" dirty="0"/>
            </a:br>
            <a:endParaRPr lang="en-GB" dirty="0"/>
          </a:p>
        </p:txBody>
      </p:sp>
      <p:sp>
        <p:nvSpPr>
          <p:cNvPr id="3" name="Content Placeholder 2">
            <a:extLst>
              <a:ext uri="{FF2B5EF4-FFF2-40B4-BE49-F238E27FC236}">
                <a16:creationId xmlns:a16="http://schemas.microsoft.com/office/drawing/2014/main" id="{95358EFE-3257-D5BD-218E-6079910A0FBA}"/>
              </a:ext>
            </a:extLst>
          </p:cNvPr>
          <p:cNvSpPr>
            <a:spLocks noGrp="1"/>
          </p:cNvSpPr>
          <p:nvPr>
            <p:ph sz="quarter" idx="12"/>
          </p:nvPr>
        </p:nvSpPr>
        <p:spPr>
          <a:xfrm>
            <a:off x="1439336" y="2082218"/>
            <a:ext cx="8552264" cy="4119463"/>
          </a:xfrm>
        </p:spPr>
        <p:txBody>
          <a:bodyPr/>
          <a:lstStyle/>
          <a:p>
            <a:r>
              <a:rPr lang="en-GB" b="1" dirty="0">
                <a:effectLst/>
                <a:latin typeface="Century Gothic" panose="020B0502020202020204" pitchFamily="34" charset="0"/>
              </a:rPr>
              <a:t>Allegations: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Follow statutory procedures.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Report immediately to the headteacher or chair of governors.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Engage LADO where appropriate.</a:t>
            </a:r>
            <a:endParaRPr lang="en-GB" dirty="0">
              <a:latin typeface="Century Gothic" panose="020B0502020202020204" pitchFamily="34" charset="0"/>
            </a:endParaRPr>
          </a:p>
          <a:p>
            <a:r>
              <a:rPr lang="en-GB" b="1" dirty="0">
                <a:effectLst/>
                <a:latin typeface="Century Gothic" panose="020B0502020202020204" pitchFamily="34" charset="0"/>
              </a:rPr>
              <a:t>Low-level concerns:</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Record, review, and respond proportionately.</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Aim to maintain a </a:t>
            </a:r>
            <a:r>
              <a:rPr lang="en-GB" b="1" dirty="0">
                <a:effectLst/>
                <a:latin typeface="Century Gothic" panose="020B0502020202020204" pitchFamily="34" charset="0"/>
              </a:rPr>
              <a:t>safe and professional culture</a:t>
            </a:r>
            <a:r>
              <a:rPr lang="en-GB" dirty="0">
                <a:effectLst/>
                <a:latin typeface="Century Gothic" panose="020B0502020202020204" pitchFamily="34" charset="0"/>
              </a:rPr>
              <a:t>.</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Patterns must be monitored</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BA9A37D6-AB6F-92E7-2BAB-B4BCCFF1FFA8}"/>
              </a:ext>
            </a:extLst>
          </p:cNvPr>
          <p:cNvSpPr>
            <a:spLocks noGrp="1"/>
          </p:cNvSpPr>
          <p:nvPr>
            <p:ph type="sldNum" sz="quarter" idx="15"/>
          </p:nvPr>
        </p:nvSpPr>
        <p:spPr/>
        <p:txBody>
          <a:bodyPr/>
          <a:lstStyle/>
          <a:p>
            <a:fld id="{18D65601-5AE2-46FC-B138-694DDD2B510D}" type="slidenum">
              <a:rPr lang="en-US" smtClean="0"/>
              <a:pPr/>
              <a:t>59</a:t>
            </a:fld>
            <a:endParaRPr lang="en-US" dirty="0"/>
          </a:p>
        </p:txBody>
      </p:sp>
    </p:spTree>
    <p:extLst>
      <p:ext uri="{BB962C8B-B14F-4D97-AF65-F5344CB8AC3E}">
        <p14:creationId xmlns:p14="http://schemas.microsoft.com/office/powerpoint/2010/main" val="302214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38DE-4276-FA52-1649-BD1BC512D39F}"/>
              </a:ext>
            </a:extLst>
          </p:cNvPr>
          <p:cNvSpPr>
            <a:spLocks noGrp="1"/>
          </p:cNvSpPr>
          <p:nvPr>
            <p:ph type="title"/>
          </p:nvPr>
        </p:nvSpPr>
        <p:spPr/>
        <p:txBody>
          <a:bodyPr/>
          <a:lstStyle/>
          <a:p>
            <a:r>
              <a:rPr lang="en-GB" dirty="0"/>
              <a:t>Refreshing Key Skills</a:t>
            </a:r>
          </a:p>
        </p:txBody>
      </p:sp>
    </p:spTree>
    <p:extLst>
      <p:ext uri="{BB962C8B-B14F-4D97-AF65-F5344CB8AC3E}">
        <p14:creationId xmlns:p14="http://schemas.microsoft.com/office/powerpoint/2010/main" val="4741253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A2598-27E2-F0F9-F7D1-0442A1F7E54F}"/>
              </a:ext>
            </a:extLst>
          </p:cNvPr>
          <p:cNvSpPr>
            <a:spLocks noGrp="1"/>
          </p:cNvSpPr>
          <p:nvPr>
            <p:ph type="title"/>
          </p:nvPr>
        </p:nvSpPr>
        <p:spPr/>
        <p:txBody>
          <a:bodyPr/>
          <a:lstStyle/>
          <a:p>
            <a:r>
              <a:rPr lang="en-GB" b="1" dirty="0">
                <a:latin typeface="Century Gothic" panose="020B0502020202020204" pitchFamily="34" charset="0"/>
              </a:rPr>
              <a:t>Allegations Against Staff</a:t>
            </a:r>
            <a:br>
              <a:rPr lang="en-GB" b="1" dirty="0"/>
            </a:br>
            <a:endParaRPr lang="en-GB" dirty="0"/>
          </a:p>
        </p:txBody>
      </p:sp>
      <p:sp>
        <p:nvSpPr>
          <p:cNvPr id="3" name="Content Placeholder 2">
            <a:extLst>
              <a:ext uri="{FF2B5EF4-FFF2-40B4-BE49-F238E27FC236}">
                <a16:creationId xmlns:a16="http://schemas.microsoft.com/office/drawing/2014/main" id="{CC87FB8E-1B03-55C4-5AFC-5B4903364F75}"/>
              </a:ext>
            </a:extLst>
          </p:cNvPr>
          <p:cNvSpPr>
            <a:spLocks noGrp="1"/>
          </p:cNvSpPr>
          <p:nvPr>
            <p:ph sz="quarter" idx="12"/>
          </p:nvPr>
        </p:nvSpPr>
        <p:spPr>
          <a:xfrm>
            <a:off x="1450153" y="2108722"/>
            <a:ext cx="8552264" cy="2658487"/>
          </a:xfrm>
        </p:spPr>
        <p:txBody>
          <a:bodyPr/>
          <a:lstStyle/>
          <a:p>
            <a:r>
              <a:rPr lang="en-GB" b="1" i="1" dirty="0">
                <a:latin typeface="Century Gothic" panose="020B0502020202020204" pitchFamily="34" charset="0"/>
              </a:rPr>
              <a:t>Trainee teachers now included</a:t>
            </a:r>
            <a:endParaRPr lang="en-GB" b="1" dirty="0">
              <a:latin typeface="Century Gothic" panose="020B0502020202020204" pitchFamily="34" charset="0"/>
            </a:endParaRPr>
          </a:p>
          <a:p>
            <a:pPr>
              <a:buFont typeface="Arial" panose="020B0604020202020204" pitchFamily="34" charset="0"/>
              <a:buChar char="•"/>
            </a:pPr>
            <a:r>
              <a:rPr lang="en-GB" b="1" dirty="0">
                <a:effectLst/>
                <a:latin typeface="Century Gothic" panose="020B0502020202020204" pitchFamily="34" charset="0"/>
              </a:rPr>
              <a:t>Trainee teachers</a:t>
            </a:r>
            <a:r>
              <a:rPr lang="en-GB" dirty="0">
                <a:effectLst/>
                <a:latin typeface="Century Gothic" panose="020B0502020202020204" pitchFamily="34" charset="0"/>
              </a:rPr>
              <a:t> are now explicitly included alongside </a:t>
            </a:r>
            <a:r>
              <a:rPr lang="en-GB" b="1" dirty="0">
                <a:effectLst/>
                <a:latin typeface="Century Gothic" panose="020B0502020202020204" pitchFamily="34" charset="0"/>
              </a:rPr>
              <a:t>supply staff, volunteers, and contractors</a:t>
            </a:r>
            <a:r>
              <a:rPr lang="en-GB" dirty="0">
                <a:effectLst/>
                <a:latin typeface="Century Gothic" panose="020B0502020202020204" pitchFamily="34" charset="0"/>
              </a:rPr>
              <a:t>.</a:t>
            </a:r>
            <a:endParaRPr lang="en-GB" dirty="0">
              <a:latin typeface="Century Gothic" panose="020B0502020202020204" pitchFamily="34" charset="0"/>
            </a:endParaRPr>
          </a:p>
          <a:p>
            <a:pPr>
              <a:buFont typeface="Arial" panose="020B0604020202020204" pitchFamily="34" charset="0"/>
              <a:buChar char="•"/>
            </a:pPr>
            <a:r>
              <a:rPr lang="en-GB" dirty="0">
                <a:effectLst/>
                <a:latin typeface="Century Gothic" panose="020B0502020202020204" pitchFamily="34" charset="0"/>
              </a:rPr>
              <a:t>The </a:t>
            </a:r>
            <a:r>
              <a:rPr lang="en-GB" b="1" dirty="0">
                <a:effectLst/>
                <a:latin typeface="Century Gothic" panose="020B0502020202020204" pitchFamily="34" charset="0"/>
              </a:rPr>
              <a:t>same reporting process</a:t>
            </a:r>
            <a:r>
              <a:rPr lang="en-GB" dirty="0">
                <a:effectLst/>
                <a:latin typeface="Century Gothic" panose="020B0502020202020204" pitchFamily="34" charset="0"/>
              </a:rPr>
              <a:t> applies: concerns must be referred to the </a:t>
            </a:r>
            <a:r>
              <a:rPr lang="en-GB" b="1" dirty="0">
                <a:effectLst/>
                <a:latin typeface="Century Gothic" panose="020B0502020202020204" pitchFamily="34" charset="0"/>
              </a:rPr>
              <a:t>headteacher or principal</a:t>
            </a:r>
            <a:r>
              <a:rPr lang="en-GB" dirty="0">
                <a:effectLst/>
                <a:latin typeface="Century Gothic" panose="020B0502020202020204" pitchFamily="34" charset="0"/>
              </a:rPr>
              <a:t>, who will consider whether to make a </a:t>
            </a:r>
            <a:r>
              <a:rPr lang="en-GB" b="1" dirty="0">
                <a:effectLst/>
                <a:latin typeface="Century Gothic" panose="020B0502020202020204" pitchFamily="34" charset="0"/>
              </a:rPr>
              <a:t>referral to the Local Authority Designated Officer (LADO)</a:t>
            </a:r>
            <a:r>
              <a:rPr lang="en-GB" dirty="0">
                <a:effectLst/>
                <a:latin typeface="Century Gothic" panose="020B0502020202020204" pitchFamily="34" charset="0"/>
              </a:rPr>
              <a:t>.</a:t>
            </a:r>
            <a:endParaRPr lang="en-GB"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B928B1D4-8E62-9A77-5855-DD3AFB01EB6E}"/>
              </a:ext>
            </a:extLst>
          </p:cNvPr>
          <p:cNvSpPr>
            <a:spLocks noGrp="1"/>
          </p:cNvSpPr>
          <p:nvPr>
            <p:ph type="sldNum" sz="quarter" idx="15"/>
          </p:nvPr>
        </p:nvSpPr>
        <p:spPr/>
        <p:txBody>
          <a:bodyPr/>
          <a:lstStyle/>
          <a:p>
            <a:fld id="{18D65601-5AE2-46FC-B138-694DDD2B510D}" type="slidenum">
              <a:rPr lang="en-US" smtClean="0"/>
              <a:pPr/>
              <a:t>60</a:t>
            </a:fld>
            <a:endParaRPr lang="en-US" dirty="0"/>
          </a:p>
        </p:txBody>
      </p:sp>
    </p:spTree>
    <p:extLst>
      <p:ext uri="{BB962C8B-B14F-4D97-AF65-F5344CB8AC3E}">
        <p14:creationId xmlns:p14="http://schemas.microsoft.com/office/powerpoint/2010/main" val="28697679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98095-388D-848D-8CEA-839EDC3284DA}"/>
              </a:ext>
            </a:extLst>
          </p:cNvPr>
          <p:cNvSpPr>
            <a:spLocks noGrp="1"/>
          </p:cNvSpPr>
          <p:nvPr>
            <p:ph type="title"/>
          </p:nvPr>
        </p:nvSpPr>
        <p:spPr/>
        <p:txBody>
          <a:bodyPr/>
          <a:lstStyle/>
          <a:p>
            <a:r>
              <a:rPr lang="en-GB" b="1" dirty="0">
                <a:latin typeface="Century Gothic" panose="020B0502020202020204" pitchFamily="34" charset="0"/>
              </a:rPr>
              <a:t>Volunteer Supervision</a:t>
            </a:r>
            <a:br>
              <a:rPr lang="en-GB" b="1" dirty="0"/>
            </a:br>
            <a:endParaRPr lang="en-GB" dirty="0"/>
          </a:p>
        </p:txBody>
      </p:sp>
      <p:sp>
        <p:nvSpPr>
          <p:cNvPr id="3" name="Table Placeholder 2">
            <a:extLst>
              <a:ext uri="{FF2B5EF4-FFF2-40B4-BE49-F238E27FC236}">
                <a16:creationId xmlns:a16="http://schemas.microsoft.com/office/drawing/2014/main" id="{EA8F9810-4B8A-E4F0-8F8F-4227B0E4B9DC}"/>
              </a:ext>
            </a:extLst>
          </p:cNvPr>
          <p:cNvSpPr>
            <a:spLocks noGrp="1"/>
          </p:cNvSpPr>
          <p:nvPr>
            <p:ph type="tbl" sz="quarter" idx="10"/>
          </p:nvPr>
        </p:nvSpPr>
        <p:spPr>
          <a:xfrm>
            <a:off x="1468814" y="1646853"/>
            <a:ext cx="9790112" cy="4296748"/>
          </a:xfrm>
        </p:spPr>
        <p:txBody>
          <a:bodyPr>
            <a:normAutofit fontScale="70000" lnSpcReduction="20000"/>
          </a:bodyPr>
          <a:lstStyle/>
          <a:p>
            <a:r>
              <a:rPr lang="en-GB" sz="2900" b="1" i="1" dirty="0">
                <a:latin typeface="Century Gothic" panose="020B0502020202020204" pitchFamily="34" charset="0"/>
              </a:rPr>
              <a:t>From the Crime and Policing Act 2026</a:t>
            </a:r>
            <a:endParaRPr lang="en-GB" sz="2900" b="1"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Effective from 1 September 2026</a:t>
            </a:r>
            <a:endParaRPr lang="en-GB" sz="2900" dirty="0">
              <a:latin typeface="Century Gothic" panose="020B0502020202020204" pitchFamily="34" charset="0"/>
            </a:endParaRPr>
          </a:p>
          <a:p>
            <a:pPr>
              <a:buFont typeface="Arial" panose="020B0604020202020204" pitchFamily="34" charset="0"/>
              <a:buChar char="•"/>
            </a:pPr>
            <a:r>
              <a:rPr lang="en-GB" sz="2900" dirty="0">
                <a:effectLst/>
                <a:latin typeface="Century Gothic" panose="020B0502020202020204" pitchFamily="34" charset="0"/>
              </a:rPr>
              <a:t>Removes the previous exemption allowing </a:t>
            </a:r>
            <a:r>
              <a:rPr lang="en-GB" sz="2900" i="1" dirty="0">
                <a:effectLst/>
                <a:latin typeface="Century Gothic" panose="020B0502020202020204" pitchFamily="34" charset="0"/>
              </a:rPr>
              <a:t>supervised volunteers</a:t>
            </a:r>
            <a:r>
              <a:rPr lang="en-GB" sz="2900" dirty="0">
                <a:effectLst/>
                <a:latin typeface="Century Gothic" panose="020B0502020202020204" pitchFamily="34" charset="0"/>
              </a:rPr>
              <a:t> to work </a:t>
            </a:r>
            <a:r>
              <a:rPr lang="en-GB" sz="2900" b="1" dirty="0">
                <a:effectLst/>
                <a:latin typeface="Century Gothic" panose="020B0502020202020204" pitchFamily="34" charset="0"/>
              </a:rPr>
              <a:t>without</a:t>
            </a:r>
            <a:r>
              <a:rPr lang="en-GB" sz="2900" dirty="0">
                <a:effectLst/>
                <a:latin typeface="Century Gothic" panose="020B0502020202020204" pitchFamily="34" charset="0"/>
              </a:rPr>
              <a:t> an enhanced DBS and children’s barred list check.</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Enhanced DBS with barred list check</a:t>
            </a:r>
            <a:r>
              <a:rPr lang="en-GB" sz="2900" dirty="0">
                <a:effectLst/>
                <a:latin typeface="Century Gothic" panose="020B0502020202020204" pitchFamily="34" charset="0"/>
              </a:rPr>
              <a:t> now becomes </a:t>
            </a:r>
            <a:r>
              <a:rPr lang="en-GB" sz="2900" b="1" dirty="0">
                <a:effectLst/>
                <a:latin typeface="Century Gothic" panose="020B0502020202020204" pitchFamily="34" charset="0"/>
              </a:rPr>
              <a:t>mandatory</a:t>
            </a:r>
            <a:r>
              <a:rPr lang="en-GB" sz="2900" dirty="0">
                <a:effectLst/>
                <a:latin typeface="Century Gothic" panose="020B0502020202020204" pitchFamily="34" charset="0"/>
              </a:rPr>
              <a:t> for schools.</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Two distinct checks:</a:t>
            </a:r>
            <a:endParaRPr lang="en-GB" sz="2900" dirty="0">
              <a:latin typeface="Century Gothic" panose="020B0502020202020204" pitchFamily="34" charset="0"/>
            </a:endParaRPr>
          </a:p>
          <a:p>
            <a:pPr marL="742950" lvl="1" indent="-285750">
              <a:buFont typeface="Arial" panose="020B0604020202020204" pitchFamily="34" charset="0"/>
              <a:buChar char="•"/>
            </a:pPr>
            <a:r>
              <a:rPr lang="en-GB" sz="2900" b="1" dirty="0">
                <a:effectLst/>
                <a:latin typeface="Century Gothic" panose="020B0502020202020204" pitchFamily="34" charset="0"/>
              </a:rPr>
              <a:t>Enhanced check</a:t>
            </a:r>
            <a:r>
              <a:rPr lang="en-GB" sz="2900" dirty="0">
                <a:effectLst/>
                <a:latin typeface="Century Gothic" panose="020B0502020202020204" pitchFamily="34" charset="0"/>
              </a:rPr>
              <a:t> – criminal record held by the police and justice system.</a:t>
            </a:r>
            <a:endParaRPr lang="en-GB" sz="2900" dirty="0">
              <a:latin typeface="Century Gothic" panose="020B0502020202020204" pitchFamily="34" charset="0"/>
            </a:endParaRPr>
          </a:p>
          <a:p>
            <a:pPr marL="742950" lvl="1" indent="-285750">
              <a:buFont typeface="Arial" panose="020B0604020202020204" pitchFamily="34" charset="0"/>
              <a:buChar char="•"/>
            </a:pPr>
            <a:r>
              <a:rPr lang="en-GB" sz="2900" b="1" dirty="0">
                <a:effectLst/>
                <a:latin typeface="Century Gothic" panose="020B0502020202020204" pitchFamily="34" charset="0"/>
              </a:rPr>
              <a:t>Barred list check</a:t>
            </a:r>
            <a:r>
              <a:rPr lang="en-GB" sz="2900" dirty="0">
                <a:effectLst/>
                <a:latin typeface="Century Gothic" panose="020B0502020202020204" pitchFamily="34" charset="0"/>
              </a:rPr>
              <a:t> – confirms whether an individual is barred from working with children, including for disciplinary reasons not resulting in conviction.</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Threshold:</a:t>
            </a:r>
            <a:r>
              <a:rPr lang="en-GB" sz="2900" dirty="0">
                <a:effectLst/>
                <a:latin typeface="Century Gothic" panose="020B0502020202020204" pitchFamily="34" charset="0"/>
              </a:rPr>
              <a:t> more than </a:t>
            </a:r>
            <a:r>
              <a:rPr lang="en-GB" sz="2900" b="1" dirty="0">
                <a:effectLst/>
                <a:latin typeface="Century Gothic" panose="020B0502020202020204" pitchFamily="34" charset="0"/>
              </a:rPr>
              <a:t>3 days in any 30‑day period</a:t>
            </a:r>
            <a:r>
              <a:rPr lang="en-GB" sz="2900" dirty="0">
                <a:effectLst/>
                <a:latin typeface="Century Gothic" panose="020B0502020202020204" pitchFamily="34" charset="0"/>
              </a:rPr>
              <a:t>, or </a:t>
            </a:r>
            <a:r>
              <a:rPr lang="en-GB" sz="2900" b="1" dirty="0">
                <a:effectLst/>
                <a:latin typeface="Century Gothic" panose="020B0502020202020204" pitchFamily="34" charset="0"/>
              </a:rPr>
              <a:t>any overnight stay</a:t>
            </a:r>
            <a:r>
              <a:rPr lang="en-GB" sz="2900" dirty="0">
                <a:effectLst/>
                <a:latin typeface="Century Gothic" panose="020B0502020202020204" pitchFamily="34" charset="0"/>
              </a:rPr>
              <a:t>.</a:t>
            </a:r>
            <a:endParaRPr lang="en-GB" sz="2900" dirty="0">
              <a:latin typeface="Century Gothic" panose="020B0502020202020204" pitchFamily="34" charset="0"/>
            </a:endParaRPr>
          </a:p>
          <a:p>
            <a:pPr>
              <a:buFont typeface="Arial" panose="020B0604020202020204" pitchFamily="34" charset="0"/>
              <a:buChar char="•"/>
            </a:pPr>
            <a:r>
              <a:rPr lang="en-GB" sz="2900" b="1" dirty="0">
                <a:effectLst/>
                <a:latin typeface="Century Gothic" panose="020B0502020202020204" pitchFamily="34" charset="0"/>
              </a:rPr>
              <a:t>Counts cumulatively</a:t>
            </a:r>
            <a:r>
              <a:rPr lang="en-GB" sz="2900" dirty="0">
                <a:effectLst/>
                <a:latin typeface="Century Gothic" panose="020B0502020202020204" pitchFamily="34" charset="0"/>
              </a:rPr>
              <a:t> across all settings a volunteer works in — not just your school.</a:t>
            </a:r>
            <a:endParaRPr lang="en-GB" sz="2900" dirty="0">
              <a:latin typeface="Century Gothic" panose="020B0502020202020204" pitchFamily="34" charset="0"/>
            </a:endParaRPr>
          </a:p>
          <a:p>
            <a:endParaRPr lang="en-GB" dirty="0"/>
          </a:p>
        </p:txBody>
      </p:sp>
      <p:sp>
        <p:nvSpPr>
          <p:cNvPr id="4" name="Slide Number Placeholder 3">
            <a:extLst>
              <a:ext uri="{FF2B5EF4-FFF2-40B4-BE49-F238E27FC236}">
                <a16:creationId xmlns:a16="http://schemas.microsoft.com/office/drawing/2014/main" id="{E3EF9F1D-68D0-55A5-DAE6-D9BC9C9CAF1A}"/>
              </a:ext>
            </a:extLst>
          </p:cNvPr>
          <p:cNvSpPr>
            <a:spLocks noGrp="1"/>
          </p:cNvSpPr>
          <p:nvPr>
            <p:ph type="sldNum" sz="quarter" idx="15"/>
          </p:nvPr>
        </p:nvSpPr>
        <p:spPr/>
        <p:txBody>
          <a:bodyPr/>
          <a:lstStyle/>
          <a:p>
            <a:fld id="{18D65601-5AE2-46FC-B138-694DDD2B510D}" type="slidenum">
              <a:rPr lang="en-US" smtClean="0"/>
              <a:pPr/>
              <a:t>61</a:t>
            </a:fld>
            <a:endParaRPr lang="en-US" dirty="0"/>
          </a:p>
        </p:txBody>
      </p:sp>
    </p:spTree>
    <p:extLst>
      <p:ext uri="{BB962C8B-B14F-4D97-AF65-F5344CB8AC3E}">
        <p14:creationId xmlns:p14="http://schemas.microsoft.com/office/powerpoint/2010/main" val="2566375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4CC7F5-214C-BC11-7400-2AFFBF68955E}"/>
              </a:ext>
            </a:extLst>
          </p:cNvPr>
          <p:cNvPicPr>
            <a:picLocks noChangeAspect="1"/>
          </p:cNvPicPr>
          <p:nvPr/>
        </p:nvPicPr>
        <p:blipFill>
          <a:blip r:embed="rId3"/>
          <a:stretch>
            <a:fillRect/>
          </a:stretch>
        </p:blipFill>
        <p:spPr>
          <a:xfrm>
            <a:off x="1230888" y="1243394"/>
            <a:ext cx="5291787" cy="4371211"/>
          </a:xfrm>
          <a:prstGeom prst="rect">
            <a:avLst/>
          </a:prstGeom>
        </p:spPr>
      </p:pic>
      <p:pic>
        <p:nvPicPr>
          <p:cNvPr id="5" name="Content Placeholder 4">
            <a:extLst>
              <a:ext uri="{FF2B5EF4-FFF2-40B4-BE49-F238E27FC236}">
                <a16:creationId xmlns:a16="http://schemas.microsoft.com/office/drawing/2014/main" id="{27DFD0AC-CCC4-6009-293F-7F961A0CFB18}"/>
              </a:ext>
            </a:extLst>
          </p:cNvPr>
          <p:cNvPicPr>
            <a:picLocks noGrp="1" noChangeAspect="1"/>
          </p:cNvPicPr>
          <p:nvPr>
            <p:ph sz="quarter" idx="10"/>
          </p:nvPr>
        </p:nvPicPr>
        <p:blipFill>
          <a:blip r:embed="rId4"/>
          <a:stretch>
            <a:fillRect/>
          </a:stretch>
        </p:blipFill>
        <p:spPr>
          <a:xfrm>
            <a:off x="7220568" y="286067"/>
            <a:ext cx="3665044" cy="5253037"/>
          </a:xfrm>
          <a:prstGeom prst="rect">
            <a:avLst/>
          </a:prstGeom>
        </p:spPr>
      </p:pic>
    </p:spTree>
    <p:extLst>
      <p:ext uri="{BB962C8B-B14F-4D97-AF65-F5344CB8AC3E}">
        <p14:creationId xmlns:p14="http://schemas.microsoft.com/office/powerpoint/2010/main" val="15475557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EDDDD-C9FB-6F08-D51C-5887C9BD3AC4}"/>
              </a:ext>
            </a:extLst>
          </p:cNvPr>
          <p:cNvSpPr>
            <a:spLocks noGrp="1"/>
          </p:cNvSpPr>
          <p:nvPr>
            <p:ph type="title"/>
          </p:nvPr>
        </p:nvSpPr>
        <p:spPr>
          <a:xfrm>
            <a:off x="1172255" y="715832"/>
            <a:ext cx="10115939" cy="1762784"/>
          </a:xfrm>
        </p:spPr>
        <p:txBody>
          <a:bodyPr/>
          <a:lstStyle/>
          <a:p>
            <a:r>
              <a:rPr lang="en-GB" dirty="0" err="1"/>
              <a:t>Contetual</a:t>
            </a:r>
            <a:r>
              <a:rPr lang="en-GB" dirty="0"/>
              <a:t> Safeguarding slides here</a:t>
            </a:r>
          </a:p>
        </p:txBody>
      </p:sp>
      <p:sp>
        <p:nvSpPr>
          <p:cNvPr id="3" name="Text Placeholder 2">
            <a:extLst>
              <a:ext uri="{FF2B5EF4-FFF2-40B4-BE49-F238E27FC236}">
                <a16:creationId xmlns:a16="http://schemas.microsoft.com/office/drawing/2014/main" id="{0EDA623C-97B5-34D5-68CE-FFE62D259E11}"/>
              </a:ext>
            </a:extLst>
          </p:cNvPr>
          <p:cNvSpPr>
            <a:spLocks noGrp="1"/>
          </p:cNvSpPr>
          <p:nvPr>
            <p:ph type="body" sz="quarter" idx="12"/>
          </p:nvPr>
        </p:nvSpPr>
        <p:spPr>
          <a:xfrm>
            <a:off x="955838" y="2799520"/>
            <a:ext cx="10115939" cy="2353205"/>
          </a:xfrm>
        </p:spPr>
        <p:txBody>
          <a:bodyPr>
            <a:normAutofit/>
          </a:bodyPr>
          <a:lstStyle/>
          <a:p>
            <a:r>
              <a:rPr lang="en-GB" sz="2000" dirty="0">
                <a:latin typeface="Century Gothic"/>
              </a:rPr>
              <a:t>Insert settings contextual info here to ensure training offers bespoke content- it is suggested that you consider adding:</a:t>
            </a:r>
          </a:p>
          <a:p>
            <a:endParaRPr lang="en-GB" sz="2000" dirty="0">
              <a:latin typeface="Century Gothic"/>
            </a:endParaRPr>
          </a:p>
          <a:p>
            <a:pPr marL="342900" indent="-342900">
              <a:buFont typeface="Arial"/>
              <a:buChar char="•"/>
            </a:pPr>
            <a:r>
              <a:rPr lang="en-GB" dirty="0">
                <a:latin typeface="Century Gothic"/>
              </a:rPr>
              <a:t>DSL photos</a:t>
            </a:r>
          </a:p>
          <a:p>
            <a:pPr marL="342900" indent="-342900">
              <a:buFont typeface="Arial"/>
              <a:buChar char="•"/>
            </a:pPr>
            <a:r>
              <a:rPr lang="en-GB" dirty="0">
                <a:latin typeface="Century Gothic"/>
              </a:rPr>
              <a:t>Safeguarding structure- how many DDSL's, safeguarding governor</a:t>
            </a:r>
          </a:p>
          <a:p>
            <a:pPr marL="342900" indent="-342900">
              <a:buFont typeface="Arial"/>
              <a:buChar char="•"/>
            </a:pPr>
            <a:r>
              <a:rPr lang="en-GB" dirty="0">
                <a:latin typeface="Century Gothic"/>
              </a:rPr>
              <a:t>Reporting and recording systems</a:t>
            </a:r>
          </a:p>
          <a:p>
            <a:pPr marL="342900" indent="-342900">
              <a:buFont typeface="Arial"/>
              <a:buChar char="•"/>
            </a:pPr>
            <a:r>
              <a:rPr lang="en-GB" dirty="0">
                <a:latin typeface="Century Gothic"/>
              </a:rPr>
              <a:t>Contextual safeguarding information relevant to your setting </a:t>
            </a:r>
            <a:r>
              <a:rPr lang="en-GB" dirty="0" err="1">
                <a:latin typeface="Century Gothic"/>
              </a:rPr>
              <a:t>eg</a:t>
            </a:r>
            <a:r>
              <a:rPr lang="en-GB" dirty="0">
                <a:latin typeface="Century Gothic"/>
              </a:rPr>
              <a:t> domestic violence statistics, child on child abuse processes</a:t>
            </a:r>
          </a:p>
          <a:p>
            <a:pPr marL="342900" indent="-342900">
              <a:buFont typeface="Arial"/>
              <a:buChar char="•"/>
            </a:pPr>
            <a:r>
              <a:rPr lang="en-GB" dirty="0">
                <a:latin typeface="Century Gothic"/>
              </a:rPr>
              <a:t>Update on key policies/practices including filtering and monitoring</a:t>
            </a:r>
          </a:p>
          <a:p>
            <a:endParaRPr lang="en-GB" dirty="0"/>
          </a:p>
        </p:txBody>
      </p:sp>
    </p:spTree>
    <p:extLst>
      <p:ext uri="{BB962C8B-B14F-4D97-AF65-F5344CB8AC3E}">
        <p14:creationId xmlns:p14="http://schemas.microsoft.com/office/powerpoint/2010/main" val="30653994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116576" y="275464"/>
            <a:ext cx="8708360" cy="5253089"/>
          </a:xfrm>
        </p:spPr>
        <p:txBody>
          <a:bodyPr>
            <a:normAutofit/>
          </a:bodyPr>
          <a:lstStyle/>
          <a:p>
            <a:r>
              <a:rPr lang="en-US" sz="8000" b="1" dirty="0"/>
              <a:t>Thank </a:t>
            </a:r>
            <a:br>
              <a:rPr lang="en-US" sz="8000" b="1" dirty="0"/>
            </a:br>
            <a:r>
              <a:rPr lang="en-US" sz="8000" b="1" dirty="0"/>
              <a:t>you</a:t>
            </a:r>
          </a:p>
        </p:txBody>
      </p:sp>
    </p:spTree>
    <p:extLst>
      <p:ext uri="{BB962C8B-B14F-4D97-AF65-F5344CB8AC3E}">
        <p14:creationId xmlns:p14="http://schemas.microsoft.com/office/powerpoint/2010/main" val="704370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0D07F2-A027-4246-48AF-02AFBCE4BBBE}"/>
              </a:ext>
            </a:extLst>
          </p:cNvPr>
          <p:cNvPicPr>
            <a:picLocks noChangeAspect="1"/>
          </p:cNvPicPr>
          <p:nvPr/>
        </p:nvPicPr>
        <p:blipFill>
          <a:blip r:embed="rId3"/>
          <a:stretch>
            <a:fillRect/>
          </a:stretch>
        </p:blipFill>
        <p:spPr>
          <a:xfrm>
            <a:off x="1328865" y="234892"/>
            <a:ext cx="9534269" cy="5363027"/>
          </a:xfrm>
          <a:prstGeom prst="rect">
            <a:avLst/>
          </a:prstGeom>
        </p:spPr>
      </p:pic>
    </p:spTree>
    <p:extLst>
      <p:ext uri="{BB962C8B-B14F-4D97-AF65-F5344CB8AC3E}">
        <p14:creationId xmlns:p14="http://schemas.microsoft.com/office/powerpoint/2010/main" val="2674867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1353" y="304738"/>
            <a:ext cx="3857146" cy="923330"/>
          </a:xfrm>
          <a:prstGeom prst="rect">
            <a:avLst/>
          </a:prstGeom>
          <a:noFill/>
        </p:spPr>
        <p:txBody>
          <a:bodyPr wrap="none" lIns="91440" tIns="45720" rIns="91440" bIns="45720">
            <a:spAutoFit/>
          </a:bodyPr>
          <a:lstStyle/>
          <a:p>
            <a:pPr algn="ctr"/>
            <a:r>
              <a:rPr lang="en-US" sz="5400" b="1" cap="none" spc="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Your role…</a:t>
            </a:r>
          </a:p>
        </p:txBody>
      </p:sp>
      <p:sp>
        <p:nvSpPr>
          <p:cNvPr id="10" name="Rectangular Callout 9"/>
          <p:cNvSpPr/>
          <p:nvPr/>
        </p:nvSpPr>
        <p:spPr>
          <a:xfrm>
            <a:off x="4949084" y="709703"/>
            <a:ext cx="6962086" cy="1489645"/>
          </a:xfrm>
          <a:prstGeom prst="wedgeRectCallout">
            <a:avLst>
              <a:gd name="adj1" fmla="val -34279"/>
              <a:gd name="adj2" fmla="val -74755"/>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a:solidFill>
                  <a:srgbClr val="000000"/>
                </a:solidFill>
                <a:latin typeface="Century Gothic" panose="020B0502020202020204" pitchFamily="34" charset="0"/>
              </a:rPr>
              <a:t>Safeguarding and promoting the welfare of children is </a:t>
            </a:r>
            <a:r>
              <a:rPr lang="en-GB" sz="1400" b="1">
                <a:solidFill>
                  <a:srgbClr val="000000"/>
                </a:solidFill>
                <a:latin typeface="Century Gothic" panose="020B0502020202020204" pitchFamily="34" charset="0"/>
              </a:rPr>
              <a:t>everyone’s </a:t>
            </a:r>
            <a:r>
              <a:rPr lang="en-GB" sz="1400">
                <a:solidFill>
                  <a:srgbClr val="000000"/>
                </a:solidFill>
                <a:latin typeface="Century Gothic" panose="020B0502020202020204" pitchFamily="34" charset="0"/>
              </a:rPr>
              <a:t>responsibility. </a:t>
            </a:r>
            <a:r>
              <a:rPr lang="en-GB" sz="1400" b="1">
                <a:solidFill>
                  <a:srgbClr val="000000"/>
                </a:solidFill>
                <a:latin typeface="Century Gothic" panose="020B0502020202020204" pitchFamily="34" charset="0"/>
              </a:rPr>
              <a:t>Everyone </a:t>
            </a:r>
            <a:r>
              <a:rPr lang="en-GB" sz="1400">
                <a:solidFill>
                  <a:srgbClr val="000000"/>
                </a:solidFill>
                <a:latin typeface="Century Gothic" panose="020B0502020202020204" pitchFamily="34" charset="0"/>
              </a:rPr>
              <a:t>who comes into contact with children and their families and carers has a role to play in safeguarding children. In order to fulfil this responsibility effectively, all professionals should make sure their approach is child-centred. This means that they should consider, at all times, what is in the </a:t>
            </a:r>
            <a:r>
              <a:rPr lang="en-GB" sz="1400" b="1">
                <a:solidFill>
                  <a:srgbClr val="000000"/>
                </a:solidFill>
                <a:latin typeface="Century Gothic" panose="020B0502020202020204" pitchFamily="34" charset="0"/>
              </a:rPr>
              <a:t>best interests </a:t>
            </a:r>
            <a:r>
              <a:rPr lang="en-GB" sz="1400">
                <a:solidFill>
                  <a:srgbClr val="000000"/>
                </a:solidFill>
                <a:latin typeface="Century Gothic" panose="020B0502020202020204" pitchFamily="34" charset="0"/>
              </a:rPr>
              <a:t>of the child. </a:t>
            </a:r>
          </a:p>
        </p:txBody>
      </p:sp>
      <p:sp>
        <p:nvSpPr>
          <p:cNvPr id="11" name="Rounded Rectangular Callout 10"/>
          <p:cNvSpPr/>
          <p:nvPr/>
        </p:nvSpPr>
        <p:spPr>
          <a:xfrm>
            <a:off x="532117" y="1675351"/>
            <a:ext cx="2770094" cy="1031807"/>
          </a:xfrm>
          <a:prstGeom prst="wedgeRoundRectCallout">
            <a:avLst>
              <a:gd name="adj1" fmla="val 54312"/>
              <a:gd name="adj2" fmla="val -85550"/>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b="1">
                <a:solidFill>
                  <a:srgbClr val="000000"/>
                </a:solidFill>
                <a:latin typeface="Century Gothic" panose="020B0502020202020204" pitchFamily="34" charset="0"/>
              </a:rPr>
              <a:t>All </a:t>
            </a:r>
            <a:r>
              <a:rPr lang="en-GB" sz="1400">
                <a:solidFill>
                  <a:srgbClr val="000000"/>
                </a:solidFill>
                <a:latin typeface="Century Gothic" panose="020B0502020202020204" pitchFamily="34" charset="0"/>
              </a:rPr>
              <a:t>school and college staff have a responsibility to provide a safe environment in which children can learn. </a:t>
            </a:r>
          </a:p>
        </p:txBody>
      </p:sp>
      <p:sp>
        <p:nvSpPr>
          <p:cNvPr id="12" name="Oval Callout 11"/>
          <p:cNvSpPr/>
          <p:nvPr/>
        </p:nvSpPr>
        <p:spPr>
          <a:xfrm>
            <a:off x="8068761" y="2875230"/>
            <a:ext cx="4120744" cy="2004607"/>
          </a:xfrm>
          <a:prstGeom prst="wedgeEllipseCallout">
            <a:avLst>
              <a:gd name="adj1" fmla="val -69226"/>
              <a:gd name="adj2" fmla="val -77296"/>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200">
              <a:solidFill>
                <a:srgbClr val="000000"/>
              </a:solidFill>
              <a:latin typeface="Century Gothic" panose="020B0502020202020204" pitchFamily="34" charset="0"/>
            </a:endParaRPr>
          </a:p>
          <a:p>
            <a:pPr lvl="0"/>
            <a:r>
              <a:rPr lang="en-GB" sz="1400" b="1">
                <a:solidFill>
                  <a:srgbClr val="000000"/>
                </a:solidFill>
                <a:latin typeface="Century Gothic" panose="020B0502020202020204" pitchFamily="34" charset="0"/>
              </a:rPr>
              <a:t>All </a:t>
            </a:r>
            <a:r>
              <a:rPr lang="en-GB" sz="1400">
                <a:solidFill>
                  <a:srgbClr val="000000"/>
                </a:solidFill>
                <a:latin typeface="Century Gothic" panose="020B0502020202020204" pitchFamily="34" charset="0"/>
              </a:rPr>
              <a:t>school and college staff members should be aware of the types of abuse and neglect so that they are able to identify cases of children who may be in need of help or protection. </a:t>
            </a:r>
          </a:p>
        </p:txBody>
      </p:sp>
      <p:sp>
        <p:nvSpPr>
          <p:cNvPr id="14" name="Oval Callout 13"/>
          <p:cNvSpPr/>
          <p:nvPr/>
        </p:nvSpPr>
        <p:spPr>
          <a:xfrm>
            <a:off x="3724431" y="4980074"/>
            <a:ext cx="5927542" cy="1641820"/>
          </a:xfrm>
          <a:prstGeom prst="wedgeEllipseCallout">
            <a:avLst>
              <a:gd name="adj1" fmla="val 28123"/>
              <a:gd name="adj2" fmla="val -185804"/>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ular Callout 12"/>
          <p:cNvSpPr/>
          <p:nvPr/>
        </p:nvSpPr>
        <p:spPr>
          <a:xfrm>
            <a:off x="437407" y="2874291"/>
            <a:ext cx="6246763" cy="1657920"/>
          </a:xfrm>
          <a:prstGeom prst="wedgeRectCallout">
            <a:avLst>
              <a:gd name="adj1" fmla="val 8232"/>
              <a:gd name="adj2" fmla="val -95794"/>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200" b="1" dirty="0">
                <a:solidFill>
                  <a:srgbClr val="000000"/>
                </a:solidFill>
                <a:latin typeface="Century Gothic"/>
              </a:rPr>
              <a:t>All </a:t>
            </a:r>
            <a:r>
              <a:rPr lang="en-GB" sz="1200" dirty="0">
                <a:solidFill>
                  <a:srgbClr val="000000"/>
                </a:solidFill>
                <a:latin typeface="Century Gothic"/>
              </a:rPr>
              <a:t>staff members should be aware of systems within their school or college which support safeguarding, and these should be explained to them as part of staff induction. This should include: </a:t>
            </a:r>
            <a:endParaRPr lang="en-GB" sz="1200" dirty="0">
              <a:solidFill>
                <a:srgbClr val="000000"/>
              </a:solidFill>
              <a:latin typeface="Century Gothic" panose="020B0502020202020204" pitchFamily="34" charset="0"/>
            </a:endParaRPr>
          </a:p>
          <a:p>
            <a:r>
              <a:rPr lang="en-GB" sz="1200" dirty="0">
                <a:solidFill>
                  <a:srgbClr val="000000"/>
                </a:solidFill>
                <a:latin typeface="Century Gothic"/>
              </a:rPr>
              <a:t>• the child protection policy; </a:t>
            </a:r>
            <a:endParaRPr lang="en-GB" sz="1200" dirty="0">
              <a:solidFill>
                <a:srgbClr val="000000"/>
              </a:solidFill>
              <a:latin typeface="Century Gothic" panose="020B0502020202020204" pitchFamily="34" charset="0"/>
            </a:endParaRPr>
          </a:p>
          <a:p>
            <a:r>
              <a:rPr lang="en-GB" sz="1200" dirty="0">
                <a:solidFill>
                  <a:srgbClr val="000000"/>
                </a:solidFill>
                <a:latin typeface="Century Gothic"/>
              </a:rPr>
              <a:t>• the staff behaviour policy (sometimes called a code of conduct); and </a:t>
            </a:r>
            <a:endParaRPr lang="en-GB" sz="1200" dirty="0">
              <a:solidFill>
                <a:srgbClr val="000000"/>
              </a:solidFill>
              <a:latin typeface="Century Gothic" panose="020B0502020202020204" pitchFamily="34" charset="0"/>
            </a:endParaRPr>
          </a:p>
          <a:p>
            <a:r>
              <a:rPr lang="en-GB" sz="1200" dirty="0">
                <a:solidFill>
                  <a:srgbClr val="000000"/>
                </a:solidFill>
                <a:latin typeface="Century Gothic"/>
              </a:rPr>
              <a:t>• the role of the designated safeguarding lead (including the identity of the designated safeguarding lead and any deputies)</a:t>
            </a:r>
            <a:r>
              <a:rPr lang="en-GB" sz="1400" dirty="0">
                <a:solidFill>
                  <a:srgbClr val="000000"/>
                </a:solidFill>
                <a:latin typeface="Century Gothic"/>
              </a:rPr>
              <a:t>. </a:t>
            </a:r>
            <a:endParaRPr lang="en-GB" sz="1400" dirty="0">
              <a:solidFill>
                <a:srgbClr val="000000"/>
              </a:solidFill>
              <a:latin typeface="Century Gothic" panose="020B0502020202020204" pitchFamily="34" charset="0"/>
            </a:endParaRPr>
          </a:p>
        </p:txBody>
      </p:sp>
      <p:sp>
        <p:nvSpPr>
          <p:cNvPr id="16" name="Rectangle 15"/>
          <p:cNvSpPr/>
          <p:nvPr/>
        </p:nvSpPr>
        <p:spPr>
          <a:xfrm>
            <a:off x="4372791" y="4981420"/>
            <a:ext cx="4896626" cy="1398390"/>
          </a:xfrm>
          <a:prstGeom prst="rect">
            <a:avLst/>
          </a:prstGeom>
        </p:spPr>
        <p:txBody>
          <a:bodyPr wrap="square">
            <a:spAutoFit/>
          </a:bodyPr>
          <a:lstStyle/>
          <a:p>
            <a:endParaRPr lang="en-GB" sz="1200" dirty="0">
              <a:solidFill>
                <a:srgbClr val="000000"/>
              </a:solidFill>
              <a:latin typeface="Century Gothic" panose="020B0502020202020204" pitchFamily="34" charset="0"/>
            </a:endParaRPr>
          </a:p>
          <a:p>
            <a:r>
              <a:rPr lang="en-GB" sz="1400" dirty="0">
                <a:solidFill>
                  <a:srgbClr val="000000"/>
                </a:solidFill>
                <a:latin typeface="Century Gothic" panose="020B0502020202020204" pitchFamily="34" charset="0"/>
              </a:rPr>
              <a:t>Staff members working with children are advised to maintain an attitude of </a:t>
            </a:r>
            <a:r>
              <a:rPr lang="en-GB" sz="1400" b="1" dirty="0">
                <a:solidFill>
                  <a:srgbClr val="000000"/>
                </a:solidFill>
                <a:latin typeface="Century Gothic" panose="020B0502020202020204" pitchFamily="34" charset="0"/>
              </a:rPr>
              <a:t>‘it could happen here’ </a:t>
            </a:r>
            <a:r>
              <a:rPr lang="en-GB" sz="1400" dirty="0">
                <a:solidFill>
                  <a:srgbClr val="000000"/>
                </a:solidFill>
                <a:latin typeface="Century Gothic" panose="020B0502020202020204" pitchFamily="34" charset="0"/>
              </a:rPr>
              <a:t>where safeguarding is concerned. When concerned about the welfare of a child, staff members should always act in the </a:t>
            </a:r>
            <a:r>
              <a:rPr lang="en-GB" sz="1400" b="1" dirty="0">
                <a:solidFill>
                  <a:srgbClr val="000000"/>
                </a:solidFill>
                <a:latin typeface="Century Gothic" panose="020B0502020202020204" pitchFamily="34" charset="0"/>
              </a:rPr>
              <a:t>best </a:t>
            </a:r>
            <a:r>
              <a:rPr lang="en-GB" sz="1400" dirty="0">
                <a:solidFill>
                  <a:srgbClr val="000000"/>
                </a:solidFill>
                <a:latin typeface="Century Gothic" panose="020B0502020202020204" pitchFamily="34" charset="0"/>
              </a:rPr>
              <a:t>interests of the child. </a:t>
            </a:r>
          </a:p>
        </p:txBody>
      </p:sp>
      <p:sp>
        <p:nvSpPr>
          <p:cNvPr id="5" name="Speech Bubble: Rectangle 4">
            <a:extLst>
              <a:ext uri="{FF2B5EF4-FFF2-40B4-BE49-F238E27FC236}">
                <a16:creationId xmlns:a16="http://schemas.microsoft.com/office/drawing/2014/main" id="{8E9A16B8-DC46-AAE7-729C-688FE06A8255}"/>
              </a:ext>
            </a:extLst>
          </p:cNvPr>
          <p:cNvSpPr/>
          <p:nvPr/>
        </p:nvSpPr>
        <p:spPr>
          <a:xfrm>
            <a:off x="549414" y="4705540"/>
            <a:ext cx="2749823" cy="1600721"/>
          </a:xfrm>
          <a:prstGeom prst="wedgeRectCallou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0E893AC-DA0A-EF34-0FE2-E756079CAAE4}"/>
              </a:ext>
            </a:extLst>
          </p:cNvPr>
          <p:cNvSpPr txBox="1"/>
          <p:nvPr/>
        </p:nvSpPr>
        <p:spPr>
          <a:xfrm>
            <a:off x="683314" y="4980074"/>
            <a:ext cx="24820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dirty="0">
                <a:latin typeface="Century Gothic"/>
              </a:rPr>
              <a:t>All staff should be prepared to identify children who may benefit from Family Help.</a:t>
            </a:r>
          </a:p>
        </p:txBody>
      </p:sp>
    </p:spTree>
    <p:extLst>
      <p:ext uri="{BB962C8B-B14F-4D97-AF65-F5344CB8AC3E}">
        <p14:creationId xmlns:p14="http://schemas.microsoft.com/office/powerpoint/2010/main" val="2449190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F0C04B-61F1-4688-3E1A-EDA752FFF24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110419" y="316681"/>
            <a:ext cx="7971161" cy="5314107"/>
          </a:xfrm>
          <a:prstGeom prst="rect">
            <a:avLst/>
          </a:prstGeom>
          <a:ln>
            <a:noFill/>
          </a:ln>
          <a:effectLst>
            <a:softEdge rad="112500"/>
          </a:effectLst>
        </p:spPr>
      </p:pic>
    </p:spTree>
    <p:extLst>
      <p:ext uri="{BB962C8B-B14F-4D97-AF65-F5344CB8AC3E}">
        <p14:creationId xmlns:p14="http://schemas.microsoft.com/office/powerpoint/2010/main" val="377593785"/>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2.xml><?xml version="1.0" encoding="utf-8"?>
<ds:datastoreItem xmlns:ds="http://schemas.openxmlformats.org/officeDocument/2006/customXml" ds:itemID="{3FDB7358-0BCB-4DEB-B717-C1D7CC555F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{C76D1CA0-6D66-473E-A225-EE325728DCFD}TF3977e381-cba5-49b1-ba43-b5d865517af907ebbda9_win32-372d4d6ae720</Template>
  <TotalTime>1117</TotalTime>
  <Words>5597</Words>
  <Application>Microsoft Office PowerPoint</Application>
  <PresentationFormat>Widescreen</PresentationFormat>
  <Paragraphs>510</Paragraphs>
  <Slides>64</Slides>
  <Notes>30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64</vt:i4>
      </vt:variant>
    </vt:vector>
  </HeadingPairs>
  <TitlesOfParts>
    <vt:vector size="78" baseType="lpstr">
      <vt:lpstr>Abadi</vt:lpstr>
      <vt:lpstr>ADLaM Display</vt:lpstr>
      <vt:lpstr>Aptos</vt:lpstr>
      <vt:lpstr>Arial</vt:lpstr>
      <vt:lpstr>Calibri</vt:lpstr>
      <vt:lpstr>Calibri Light</vt:lpstr>
      <vt:lpstr>Century Gothic</vt:lpstr>
      <vt:lpstr>Corbel</vt:lpstr>
      <vt:lpstr>Helvetica</vt:lpstr>
      <vt:lpstr>Times</vt:lpstr>
      <vt:lpstr>Tisa Offc Serif Pro</vt:lpstr>
      <vt:lpstr>Univers Light</vt:lpstr>
      <vt:lpstr>Wingdings</vt:lpstr>
      <vt:lpstr>Custom</vt:lpstr>
      <vt:lpstr>KCSIE Update Sept 2026</vt:lpstr>
      <vt:lpstr>PowerPoint Presentation</vt:lpstr>
      <vt:lpstr> </vt:lpstr>
      <vt:lpstr>Group Agreement</vt:lpstr>
      <vt:lpstr>PowerPoint Presentation</vt:lpstr>
      <vt:lpstr>Refreshing Key Skills</vt:lpstr>
      <vt:lpstr>PowerPoint Presentation</vt:lpstr>
      <vt:lpstr>PowerPoint Presentation</vt:lpstr>
      <vt:lpstr>PowerPoint Presentation</vt:lpstr>
      <vt:lpstr>Significant Safeguarding Incidents  1984 The death of Jasmin Beckford  2000 The death of Victoria Climbie  2000 The death of Lauren Wright  2002 The deaths of Holly Wells and Jessica Chapman 2007 The death of Baby Peter Connelly  2010 Plymouth Serious Case Review/Little Teds Nursery  2012 North Somerset Serious Case Review/Nigel Leat 2012 The death of Daniel Pelka  2013 East Sussex Serious Case Review/Jeremy Forrest   2014 Scotland The Death of Liam Fee  2015 The Death of Shanay Walker  2018 The Death of Frankie Thomas  2019 Northampton Serious Case Review  2020- The death of Arthur Labinjo – Hughes  2020 – The Death of Star Hobson  2022 – City and Hackney – Child Q  2022- Archie Battersbee, Isaac Kenevan, Maia Walsh, Julian Sweeney </vt:lpstr>
      <vt:lpstr>PowerPoint Presentation</vt:lpstr>
      <vt:lpstr>What is Abuse? </vt:lpstr>
      <vt:lpstr>PowerPoint Presentation</vt:lpstr>
      <vt:lpstr>PowerPoint Presentation</vt:lpstr>
      <vt:lpstr>PowerPoint Presentation</vt:lpstr>
      <vt:lpstr>PowerPoint Presentation</vt:lpstr>
      <vt:lpstr>Keeping Children Safe in Education Updates</vt:lpstr>
      <vt:lpstr>What’s New in 2026 (Updated)   Removal of Annex A – all staff must now read Part 1 in full.  Stronger expectations around online safety, AI risks, and digital harm.  New guidance for gender‑questioning pupils based on the Cass Review.  Updated processes for allegations against staff and low-level concerns.  Attendance recognised explicitly as a safeguarding vulnerability.  Reinforced expectation that schools are mobile‑phone‑free by default.  Expanded definitions of child‑on‑child abuse, including violence and weapon‑related behaviour  </vt:lpstr>
      <vt:lpstr>Family Help</vt:lpstr>
      <vt:lpstr>Family Help</vt:lpstr>
      <vt:lpstr>Online Safety</vt:lpstr>
      <vt:lpstr>Nudes and Semi‑Nudes  Including those generated by AI New definition added to the 2026 guidance:  “Images” now explicitly include photographs, videos, and livestreams.  Images may be:  - Self‑generated by the child - Taken or created by another person - Digitally altered or wholly generated using AI, including deepfakes or deep nudes  This definition underpins how child‑on‑child abuse and online safety are addressed throughout the guidance </vt:lpstr>
      <vt:lpstr>PowerPoint Presentation</vt:lpstr>
      <vt:lpstr>Changes to Digital Standards  </vt:lpstr>
      <vt:lpstr>PowerPoint Presentation</vt:lpstr>
      <vt:lpstr>Mobile Phones </vt:lpstr>
      <vt:lpstr>Cybercrime </vt:lpstr>
      <vt:lpstr>PowerPoint Presentation</vt:lpstr>
      <vt:lpstr>PowerPoint Presentation</vt:lpstr>
      <vt:lpstr>Children Who Are Questioning Their Gender </vt:lpstr>
      <vt:lpstr>Attendance</vt:lpstr>
      <vt:lpstr>PowerPoint Presentation</vt:lpstr>
      <vt:lpstr>Child-on-Child Abuse </vt:lpstr>
      <vt:lpstr>Serious Violence </vt:lpstr>
      <vt:lpstr>Domestic Abuse  Greater clarity and emphasis on teenage relationships.  Teenage relationship abuse now explicitly includes: Physical, sexual, and emotional abuse  Stalking  Criminal exploitation, including financial exploitation </vt:lpstr>
      <vt:lpstr>PowerPoint Presentation</vt:lpstr>
      <vt:lpstr>TO SUMMARISE Notice, Check, Share</vt:lpstr>
      <vt:lpstr>FGM</vt:lpstr>
      <vt:lpstr>Mental Health </vt:lpstr>
      <vt:lpstr>PowerPoint Presentation</vt:lpstr>
      <vt:lpstr>PowerPoint Presentation</vt:lpstr>
      <vt:lpstr>Dealing with disclosures</vt:lpstr>
      <vt:lpstr>PowerPoint Presentation</vt:lpstr>
      <vt:lpstr>What might stop professionals from reporting abuse ?</vt:lpstr>
      <vt:lpstr>Why should I pass it on? – Culture of vigilance  </vt:lpstr>
      <vt:lpstr>Acting on Disclosures</vt:lpstr>
      <vt:lpstr>PowerPoint Presentation</vt:lpstr>
      <vt:lpstr>Information Sharing  No barriers to sharing  Early information sharing is vital — whether concerns are just emerging or the child is already known to children’s social care.  Do not assume that a colleague or another professional will take action.  Data protection laws do not prevent sharing information when it is necessary to keep a child safe.  If in doubt, always speak to the Designated Safeguarding Lead (DSL).  Fears about sharing information must never stand in the way of protecting a child’s safety. </vt:lpstr>
      <vt:lpstr>Local Context: Nottingham City Council and beyond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Allegations of adults in positions of trust including Low Level Concerns</vt:lpstr>
      <vt:lpstr>Allegations &amp; Low-Level Concerns </vt:lpstr>
      <vt:lpstr>Allegations Against Staff </vt:lpstr>
      <vt:lpstr>Volunteer Supervision </vt:lpstr>
      <vt:lpstr>PowerPoint Presentation</vt:lpstr>
      <vt:lpstr>Contetual Safeguarding slides here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Greenfields Headteacher</dc:creator>
  <cp:lastModifiedBy>Michelle Gabbitas</cp:lastModifiedBy>
  <cp:revision>3</cp:revision>
  <dcterms:created xsi:type="dcterms:W3CDTF">2026-07-10T08:15:49Z</dcterms:created>
  <dcterms:modified xsi:type="dcterms:W3CDTF">2026-08-27T11:09:53Z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