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79" r:id="rId4"/>
    <p:sldMasterId id="2147483714" r:id="rId5"/>
    <p:sldMasterId id="2147483720" r:id="rId6"/>
    <p:sldMasterId id="2147483732" r:id="rId7"/>
    <p:sldMasterId id="2147483792" r:id="rId8"/>
  </p:sldMasterIdLst>
  <p:notesMasterIdLst>
    <p:notesMasterId r:id="rId90"/>
  </p:notesMasterIdLst>
  <p:sldIdLst>
    <p:sldId id="6636" r:id="rId9"/>
    <p:sldId id="6638" r:id="rId10"/>
    <p:sldId id="661" r:id="rId11"/>
    <p:sldId id="6639" r:id="rId12"/>
    <p:sldId id="269" r:id="rId13"/>
    <p:sldId id="6622" r:id="rId14"/>
    <p:sldId id="6609" r:id="rId15"/>
    <p:sldId id="6623" r:id="rId16"/>
    <p:sldId id="588" r:id="rId17"/>
    <p:sldId id="6624" r:id="rId18"/>
    <p:sldId id="6614" r:id="rId19"/>
    <p:sldId id="6615" r:id="rId20"/>
    <p:sldId id="6618" r:id="rId21"/>
    <p:sldId id="6619" r:id="rId22"/>
    <p:sldId id="6617" r:id="rId23"/>
    <p:sldId id="6621" r:id="rId24"/>
    <p:sldId id="6608" r:id="rId25"/>
    <p:sldId id="1135" r:id="rId26"/>
    <p:sldId id="6627" r:id="rId27"/>
    <p:sldId id="6626" r:id="rId28"/>
    <p:sldId id="6616" r:id="rId29"/>
    <p:sldId id="6625" r:id="rId30"/>
    <p:sldId id="6661" r:id="rId31"/>
    <p:sldId id="6667" r:id="rId32"/>
    <p:sldId id="6668" r:id="rId33"/>
    <p:sldId id="6669" r:id="rId34"/>
    <p:sldId id="1163" r:id="rId35"/>
    <p:sldId id="6613" r:id="rId36"/>
    <p:sldId id="676" r:id="rId37"/>
    <p:sldId id="6651" r:id="rId38"/>
    <p:sldId id="6662" r:id="rId39"/>
    <p:sldId id="6663" r:id="rId40"/>
    <p:sldId id="6652" r:id="rId41"/>
    <p:sldId id="6653" r:id="rId42"/>
    <p:sldId id="6654" r:id="rId43"/>
    <p:sldId id="6655" r:id="rId44"/>
    <p:sldId id="6656" r:id="rId45"/>
    <p:sldId id="2451" r:id="rId46"/>
    <p:sldId id="2456" r:id="rId47"/>
    <p:sldId id="2453" r:id="rId48"/>
    <p:sldId id="2455" r:id="rId49"/>
    <p:sldId id="6646" r:id="rId50"/>
    <p:sldId id="767" r:id="rId51"/>
    <p:sldId id="6659" r:id="rId52"/>
    <p:sldId id="259" r:id="rId53"/>
    <p:sldId id="261" r:id="rId54"/>
    <p:sldId id="263" r:id="rId55"/>
    <p:sldId id="264" r:id="rId56"/>
    <p:sldId id="275" r:id="rId57"/>
    <p:sldId id="276" r:id="rId58"/>
    <p:sldId id="277" r:id="rId59"/>
    <p:sldId id="270" r:id="rId60"/>
    <p:sldId id="272" r:id="rId61"/>
    <p:sldId id="273" r:id="rId62"/>
    <p:sldId id="274" r:id="rId63"/>
    <p:sldId id="278" r:id="rId64"/>
    <p:sldId id="266" r:id="rId65"/>
    <p:sldId id="267" r:id="rId66"/>
    <p:sldId id="6647" r:id="rId67"/>
    <p:sldId id="406" r:id="rId68"/>
    <p:sldId id="408" r:id="rId69"/>
    <p:sldId id="438" r:id="rId70"/>
    <p:sldId id="427" r:id="rId71"/>
    <p:sldId id="432" r:id="rId72"/>
    <p:sldId id="439" r:id="rId73"/>
    <p:sldId id="441" r:id="rId74"/>
    <p:sldId id="442" r:id="rId75"/>
    <p:sldId id="443" r:id="rId76"/>
    <p:sldId id="444" r:id="rId77"/>
    <p:sldId id="445" r:id="rId78"/>
    <p:sldId id="446" r:id="rId79"/>
    <p:sldId id="424" r:id="rId80"/>
    <p:sldId id="435" r:id="rId81"/>
    <p:sldId id="447" r:id="rId82"/>
    <p:sldId id="436" r:id="rId83"/>
    <p:sldId id="412" r:id="rId84"/>
    <p:sldId id="6649" r:id="rId85"/>
    <p:sldId id="6641" r:id="rId86"/>
    <p:sldId id="6648" r:id="rId87"/>
    <p:sldId id="6642" r:id="rId88"/>
    <p:sldId id="665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4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84428" autoAdjust="0"/>
  </p:normalViewPr>
  <p:slideViewPr>
    <p:cSldViewPr snapToGrid="0">
      <p:cViewPr varScale="1">
        <p:scale>
          <a:sx n="62" d="100"/>
          <a:sy n="62" d="100"/>
        </p:scale>
        <p:origin x="844"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10497-7E01-43F5-BA7C-C1CF633AA37C}"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44051BD3-E83A-4AC9-B950-FDB499B5C8E9}">
      <dgm:prSet/>
      <dgm:spPr/>
      <dgm:t>
        <a:bodyPr/>
        <a:lstStyle/>
        <a:p>
          <a:r>
            <a:rPr lang="en-GB" b="1" dirty="0"/>
            <a:t>Email</a:t>
          </a:r>
          <a:endParaRPr lang="en-US" dirty="0"/>
        </a:p>
      </dgm:t>
    </dgm:pt>
    <dgm:pt modelId="{F36F2AB7-E2C5-4541-8E3C-BA2E56269337}" type="parTrans" cxnId="{04C718D5-2659-414C-AC88-8BA7EDB47C52}">
      <dgm:prSet/>
      <dgm:spPr/>
      <dgm:t>
        <a:bodyPr/>
        <a:lstStyle/>
        <a:p>
          <a:endParaRPr lang="en-US"/>
        </a:p>
      </dgm:t>
    </dgm:pt>
    <dgm:pt modelId="{27FF8776-A413-4AA4-9F0C-1776F069EB99}" type="sibTrans" cxnId="{04C718D5-2659-414C-AC88-8BA7EDB47C52}">
      <dgm:prSet/>
      <dgm:spPr/>
      <dgm:t>
        <a:bodyPr/>
        <a:lstStyle/>
        <a:p>
          <a:endParaRPr lang="en-US"/>
        </a:p>
      </dgm:t>
    </dgm:pt>
    <dgm:pt modelId="{8E96BEFE-1380-4E4A-85F6-E32A98DC4631}">
      <dgm:prSet/>
      <dgm:spPr/>
      <dgm:t>
        <a:bodyPr/>
        <a:lstStyle/>
        <a:p>
          <a:r>
            <a:rPr lang="en-GB" dirty="0"/>
            <a:t>safeguarding.partnerships@nottinghamcity.gov.uk</a:t>
          </a:r>
          <a:endParaRPr lang="en-US" dirty="0"/>
        </a:p>
      </dgm:t>
    </dgm:pt>
    <dgm:pt modelId="{D4EB2EDB-4C1B-480F-8D94-F1C4FBA48F50}" type="parTrans" cxnId="{C82BB8AF-DAF6-4C2B-8820-9C263D254EBB}">
      <dgm:prSet/>
      <dgm:spPr/>
      <dgm:t>
        <a:bodyPr/>
        <a:lstStyle/>
        <a:p>
          <a:endParaRPr lang="en-US"/>
        </a:p>
      </dgm:t>
    </dgm:pt>
    <dgm:pt modelId="{2E6B8F1F-DE29-4AFB-A4E9-781591288055}" type="sibTrans" cxnId="{C82BB8AF-DAF6-4C2B-8820-9C263D254EBB}">
      <dgm:prSet/>
      <dgm:spPr/>
      <dgm:t>
        <a:bodyPr/>
        <a:lstStyle/>
        <a:p>
          <a:endParaRPr lang="en-US"/>
        </a:p>
      </dgm:t>
    </dgm:pt>
    <dgm:pt modelId="{FC651716-0531-412A-97D5-2087BB42FB4D}">
      <dgm:prSet/>
      <dgm:spPr/>
      <dgm:t>
        <a:bodyPr/>
        <a:lstStyle/>
        <a:p>
          <a:r>
            <a:rPr lang="en-GB" b="1" dirty="0"/>
            <a:t>Telephone</a:t>
          </a:r>
          <a:endParaRPr lang="en-US" dirty="0"/>
        </a:p>
      </dgm:t>
    </dgm:pt>
    <dgm:pt modelId="{F72A0C18-3421-46A2-ACC0-637A60DADD4B}" type="parTrans" cxnId="{7B85C97B-DA42-494B-B8E3-0CFF4602DDBB}">
      <dgm:prSet/>
      <dgm:spPr/>
      <dgm:t>
        <a:bodyPr/>
        <a:lstStyle/>
        <a:p>
          <a:endParaRPr lang="en-US"/>
        </a:p>
      </dgm:t>
    </dgm:pt>
    <dgm:pt modelId="{2A1FBFD3-D5EB-4A76-86A7-6E7ABFE0E4BF}" type="sibTrans" cxnId="{7B85C97B-DA42-494B-B8E3-0CFF4602DDBB}">
      <dgm:prSet/>
      <dgm:spPr/>
      <dgm:t>
        <a:bodyPr/>
        <a:lstStyle/>
        <a:p>
          <a:endParaRPr lang="en-US"/>
        </a:p>
      </dgm:t>
    </dgm:pt>
    <dgm:pt modelId="{E7F406D8-642B-49A4-A5EB-AB76F012D930}">
      <dgm:prSet/>
      <dgm:spPr/>
      <dgm:t>
        <a:bodyPr/>
        <a:lstStyle/>
        <a:p>
          <a:r>
            <a:rPr lang="en-GB" dirty="0"/>
            <a:t>0115 876 4762</a:t>
          </a:r>
          <a:endParaRPr lang="en-US" dirty="0"/>
        </a:p>
      </dgm:t>
    </dgm:pt>
    <dgm:pt modelId="{0136A629-474A-4A13-BE25-A233BE1A37AA}" type="parTrans" cxnId="{74C8BA8A-30A8-41BC-9AC5-DF07CA095CA0}">
      <dgm:prSet/>
      <dgm:spPr/>
      <dgm:t>
        <a:bodyPr/>
        <a:lstStyle/>
        <a:p>
          <a:endParaRPr lang="en-US"/>
        </a:p>
      </dgm:t>
    </dgm:pt>
    <dgm:pt modelId="{5CA6129F-194F-4830-A313-FDD9309281EB}" type="sibTrans" cxnId="{74C8BA8A-30A8-41BC-9AC5-DF07CA095CA0}">
      <dgm:prSet/>
      <dgm:spPr/>
      <dgm:t>
        <a:bodyPr/>
        <a:lstStyle/>
        <a:p>
          <a:endParaRPr lang="en-US"/>
        </a:p>
      </dgm:t>
    </dgm:pt>
    <dgm:pt modelId="{CDABEB7C-8439-4EB1-BE5F-612B27EBC7A2}" type="pres">
      <dgm:prSet presAssocID="{C9610497-7E01-43F5-BA7C-C1CF633AA37C}" presName="root" presStyleCnt="0">
        <dgm:presLayoutVars>
          <dgm:dir/>
          <dgm:resizeHandles val="exact"/>
        </dgm:presLayoutVars>
      </dgm:prSet>
      <dgm:spPr/>
    </dgm:pt>
    <dgm:pt modelId="{43567C2B-8F42-49F7-A4C9-316E1BAC6689}" type="pres">
      <dgm:prSet presAssocID="{44051BD3-E83A-4AC9-B950-FDB499B5C8E9}" presName="compNode" presStyleCnt="0"/>
      <dgm:spPr/>
    </dgm:pt>
    <dgm:pt modelId="{0097FAFB-9EA8-4BCB-9B9F-CAD978FC9391}" type="pres">
      <dgm:prSet presAssocID="{44051BD3-E83A-4AC9-B950-FDB499B5C8E9}" presName="bgRect" presStyleLbl="bgShp" presStyleIdx="0" presStyleCnt="4"/>
      <dgm:spPr/>
    </dgm:pt>
    <dgm:pt modelId="{48A503DF-FA67-4F31-932C-664AC37A3643}" type="pres">
      <dgm:prSet presAssocID="{44051BD3-E83A-4AC9-B950-FDB499B5C8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DAE6BBAD-D6C9-4B9F-AD15-91165BA73207}" type="pres">
      <dgm:prSet presAssocID="{44051BD3-E83A-4AC9-B950-FDB499B5C8E9}" presName="spaceRect" presStyleCnt="0"/>
      <dgm:spPr/>
    </dgm:pt>
    <dgm:pt modelId="{E1A6CB17-AFCC-432B-B6E1-77185AD23D9D}" type="pres">
      <dgm:prSet presAssocID="{44051BD3-E83A-4AC9-B950-FDB499B5C8E9}" presName="parTx" presStyleLbl="revTx" presStyleIdx="0" presStyleCnt="4">
        <dgm:presLayoutVars>
          <dgm:chMax val="0"/>
          <dgm:chPref val="0"/>
        </dgm:presLayoutVars>
      </dgm:prSet>
      <dgm:spPr/>
    </dgm:pt>
    <dgm:pt modelId="{26C94D3F-D358-4BF6-8BCF-2D4B90413819}" type="pres">
      <dgm:prSet presAssocID="{27FF8776-A413-4AA4-9F0C-1776F069EB99}" presName="sibTrans" presStyleCnt="0"/>
      <dgm:spPr/>
    </dgm:pt>
    <dgm:pt modelId="{9A1B3872-F7E1-496C-A093-674869E9987F}" type="pres">
      <dgm:prSet presAssocID="{8E96BEFE-1380-4E4A-85F6-E32A98DC4631}" presName="compNode" presStyleCnt="0"/>
      <dgm:spPr/>
    </dgm:pt>
    <dgm:pt modelId="{4ADF653F-B6BB-4200-B507-62B27530D208}" type="pres">
      <dgm:prSet presAssocID="{8E96BEFE-1380-4E4A-85F6-E32A98DC4631}" presName="bgRect" presStyleLbl="bgShp" presStyleIdx="1" presStyleCnt="4"/>
      <dgm:spPr/>
    </dgm:pt>
    <dgm:pt modelId="{F5F88668-41A0-4D52-9C88-403EBF003E0B}" type="pres">
      <dgm:prSet presAssocID="{8E96BEFE-1380-4E4A-85F6-E32A98DC46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7FC88F58-8070-4A41-AD9E-0D3747B8ED5E}" type="pres">
      <dgm:prSet presAssocID="{8E96BEFE-1380-4E4A-85F6-E32A98DC4631}" presName="spaceRect" presStyleCnt="0"/>
      <dgm:spPr/>
    </dgm:pt>
    <dgm:pt modelId="{20388A19-16D6-4247-A41E-0F808453E1DC}" type="pres">
      <dgm:prSet presAssocID="{8E96BEFE-1380-4E4A-85F6-E32A98DC4631}" presName="parTx" presStyleLbl="revTx" presStyleIdx="1" presStyleCnt="4">
        <dgm:presLayoutVars>
          <dgm:chMax val="0"/>
          <dgm:chPref val="0"/>
        </dgm:presLayoutVars>
      </dgm:prSet>
      <dgm:spPr/>
    </dgm:pt>
    <dgm:pt modelId="{5B23E2D4-FDE6-4A50-8231-FD4D69735E1F}" type="pres">
      <dgm:prSet presAssocID="{2E6B8F1F-DE29-4AFB-A4E9-781591288055}" presName="sibTrans" presStyleCnt="0"/>
      <dgm:spPr/>
    </dgm:pt>
    <dgm:pt modelId="{3704E23D-8149-41C2-A16E-76FF5E8ECDF2}" type="pres">
      <dgm:prSet presAssocID="{FC651716-0531-412A-97D5-2087BB42FB4D}" presName="compNode" presStyleCnt="0"/>
      <dgm:spPr/>
    </dgm:pt>
    <dgm:pt modelId="{9F5C4338-91CE-466F-899E-AA25146F5FB7}" type="pres">
      <dgm:prSet presAssocID="{FC651716-0531-412A-97D5-2087BB42FB4D}" presName="bgRect" presStyleLbl="bgShp" presStyleIdx="2" presStyleCnt="4"/>
      <dgm:spPr/>
    </dgm:pt>
    <dgm:pt modelId="{290ED75B-D4B7-440D-8A28-663EF287664E}" type="pres">
      <dgm:prSet presAssocID="{FC651716-0531-412A-97D5-2087BB42FB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phone"/>
        </a:ext>
      </dgm:extLst>
    </dgm:pt>
    <dgm:pt modelId="{9D64B193-18E7-4E87-9058-540B8D0D1171}" type="pres">
      <dgm:prSet presAssocID="{FC651716-0531-412A-97D5-2087BB42FB4D}" presName="spaceRect" presStyleCnt="0"/>
      <dgm:spPr/>
    </dgm:pt>
    <dgm:pt modelId="{23C04C35-5B2B-4713-9D1A-F7DB881A39EB}" type="pres">
      <dgm:prSet presAssocID="{FC651716-0531-412A-97D5-2087BB42FB4D}" presName="parTx" presStyleLbl="revTx" presStyleIdx="2" presStyleCnt="4">
        <dgm:presLayoutVars>
          <dgm:chMax val="0"/>
          <dgm:chPref val="0"/>
        </dgm:presLayoutVars>
      </dgm:prSet>
      <dgm:spPr/>
    </dgm:pt>
    <dgm:pt modelId="{643C1142-0E02-4443-BEE7-D470B459C8FB}" type="pres">
      <dgm:prSet presAssocID="{2A1FBFD3-D5EB-4A76-86A7-6E7ABFE0E4BF}" presName="sibTrans" presStyleCnt="0"/>
      <dgm:spPr/>
    </dgm:pt>
    <dgm:pt modelId="{9315BEA1-4AC4-4E63-963B-B7A95658DDC7}" type="pres">
      <dgm:prSet presAssocID="{E7F406D8-642B-49A4-A5EB-AB76F012D930}" presName="compNode" presStyleCnt="0"/>
      <dgm:spPr/>
    </dgm:pt>
    <dgm:pt modelId="{299DA5D6-9EC1-4648-BD3F-F56A54FEA7A9}" type="pres">
      <dgm:prSet presAssocID="{E7F406D8-642B-49A4-A5EB-AB76F012D930}" presName="bgRect" presStyleLbl="bgShp" presStyleIdx="3" presStyleCnt="4"/>
      <dgm:spPr/>
    </dgm:pt>
    <dgm:pt modelId="{33B48DA4-AB0C-4A20-89BE-86A24973A0DD}" type="pres">
      <dgm:prSet presAssocID="{E7F406D8-642B-49A4-A5EB-AB76F012D9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C59885C-30E1-4BED-A2FC-E5E0C36F9789}" type="pres">
      <dgm:prSet presAssocID="{E7F406D8-642B-49A4-A5EB-AB76F012D930}" presName="spaceRect" presStyleCnt="0"/>
      <dgm:spPr/>
    </dgm:pt>
    <dgm:pt modelId="{9EF41C9D-0581-4BBD-9022-79909BF1FC82}" type="pres">
      <dgm:prSet presAssocID="{E7F406D8-642B-49A4-A5EB-AB76F012D930}" presName="parTx" presStyleLbl="revTx" presStyleIdx="3" presStyleCnt="4">
        <dgm:presLayoutVars>
          <dgm:chMax val="0"/>
          <dgm:chPref val="0"/>
        </dgm:presLayoutVars>
      </dgm:prSet>
      <dgm:spPr/>
    </dgm:pt>
  </dgm:ptLst>
  <dgm:cxnLst>
    <dgm:cxn modelId="{4F0CBD44-5636-47DB-9469-8F90350233C4}" type="presOf" srcId="{E7F406D8-642B-49A4-A5EB-AB76F012D930}" destId="{9EF41C9D-0581-4BBD-9022-79909BF1FC82}" srcOrd="0" destOrd="0" presId="urn:microsoft.com/office/officeart/2018/2/layout/IconVerticalSolidList"/>
    <dgm:cxn modelId="{7B85C97B-DA42-494B-B8E3-0CFF4602DDBB}" srcId="{C9610497-7E01-43F5-BA7C-C1CF633AA37C}" destId="{FC651716-0531-412A-97D5-2087BB42FB4D}" srcOrd="2" destOrd="0" parTransId="{F72A0C18-3421-46A2-ACC0-637A60DADD4B}" sibTransId="{2A1FBFD3-D5EB-4A76-86A7-6E7ABFE0E4BF}"/>
    <dgm:cxn modelId="{74C8BA8A-30A8-41BC-9AC5-DF07CA095CA0}" srcId="{C9610497-7E01-43F5-BA7C-C1CF633AA37C}" destId="{E7F406D8-642B-49A4-A5EB-AB76F012D930}" srcOrd="3" destOrd="0" parTransId="{0136A629-474A-4A13-BE25-A233BE1A37AA}" sibTransId="{5CA6129F-194F-4830-A313-FDD9309281EB}"/>
    <dgm:cxn modelId="{E41BF99B-ACB4-4546-AF50-8CE085824B59}" type="presOf" srcId="{44051BD3-E83A-4AC9-B950-FDB499B5C8E9}" destId="{E1A6CB17-AFCC-432B-B6E1-77185AD23D9D}" srcOrd="0" destOrd="0" presId="urn:microsoft.com/office/officeart/2018/2/layout/IconVerticalSolidList"/>
    <dgm:cxn modelId="{5490AAAA-B766-48A7-ACA1-F24BB3269975}" type="presOf" srcId="{8E96BEFE-1380-4E4A-85F6-E32A98DC4631}" destId="{20388A19-16D6-4247-A41E-0F808453E1DC}" srcOrd="0" destOrd="0" presId="urn:microsoft.com/office/officeart/2018/2/layout/IconVerticalSolidList"/>
    <dgm:cxn modelId="{C82BB8AF-DAF6-4C2B-8820-9C263D254EBB}" srcId="{C9610497-7E01-43F5-BA7C-C1CF633AA37C}" destId="{8E96BEFE-1380-4E4A-85F6-E32A98DC4631}" srcOrd="1" destOrd="0" parTransId="{D4EB2EDB-4C1B-480F-8D94-F1C4FBA48F50}" sibTransId="{2E6B8F1F-DE29-4AFB-A4E9-781591288055}"/>
    <dgm:cxn modelId="{8EBEFEB7-9862-483A-BDB2-3198FB32B006}" type="presOf" srcId="{C9610497-7E01-43F5-BA7C-C1CF633AA37C}" destId="{CDABEB7C-8439-4EB1-BE5F-612B27EBC7A2}" srcOrd="0" destOrd="0" presId="urn:microsoft.com/office/officeart/2018/2/layout/IconVerticalSolidList"/>
    <dgm:cxn modelId="{04C718D5-2659-414C-AC88-8BA7EDB47C52}" srcId="{C9610497-7E01-43F5-BA7C-C1CF633AA37C}" destId="{44051BD3-E83A-4AC9-B950-FDB499B5C8E9}" srcOrd="0" destOrd="0" parTransId="{F36F2AB7-E2C5-4541-8E3C-BA2E56269337}" sibTransId="{27FF8776-A413-4AA4-9F0C-1776F069EB99}"/>
    <dgm:cxn modelId="{AE265CD5-CC23-4C29-841D-92CD7004F250}" type="presOf" srcId="{FC651716-0531-412A-97D5-2087BB42FB4D}" destId="{23C04C35-5B2B-4713-9D1A-F7DB881A39EB}" srcOrd="0" destOrd="0" presId="urn:microsoft.com/office/officeart/2018/2/layout/IconVerticalSolidList"/>
    <dgm:cxn modelId="{40C38C24-C7D5-4332-A48A-121E123FA24C}" type="presParOf" srcId="{CDABEB7C-8439-4EB1-BE5F-612B27EBC7A2}" destId="{43567C2B-8F42-49F7-A4C9-316E1BAC6689}" srcOrd="0" destOrd="0" presId="urn:microsoft.com/office/officeart/2018/2/layout/IconVerticalSolidList"/>
    <dgm:cxn modelId="{F8BE6F61-1057-4E62-A20B-D2F920F73567}" type="presParOf" srcId="{43567C2B-8F42-49F7-A4C9-316E1BAC6689}" destId="{0097FAFB-9EA8-4BCB-9B9F-CAD978FC9391}" srcOrd="0" destOrd="0" presId="urn:microsoft.com/office/officeart/2018/2/layout/IconVerticalSolidList"/>
    <dgm:cxn modelId="{F09842B4-6318-409E-863D-A5078FC390B5}" type="presParOf" srcId="{43567C2B-8F42-49F7-A4C9-316E1BAC6689}" destId="{48A503DF-FA67-4F31-932C-664AC37A3643}" srcOrd="1" destOrd="0" presId="urn:microsoft.com/office/officeart/2018/2/layout/IconVerticalSolidList"/>
    <dgm:cxn modelId="{2FD0667B-BB4F-4302-8939-DE59B6E1F2E4}" type="presParOf" srcId="{43567C2B-8F42-49F7-A4C9-316E1BAC6689}" destId="{DAE6BBAD-D6C9-4B9F-AD15-91165BA73207}" srcOrd="2" destOrd="0" presId="urn:microsoft.com/office/officeart/2018/2/layout/IconVerticalSolidList"/>
    <dgm:cxn modelId="{9B20BFED-FA5E-471A-B5EE-E266C0174B72}" type="presParOf" srcId="{43567C2B-8F42-49F7-A4C9-316E1BAC6689}" destId="{E1A6CB17-AFCC-432B-B6E1-77185AD23D9D}" srcOrd="3" destOrd="0" presId="urn:microsoft.com/office/officeart/2018/2/layout/IconVerticalSolidList"/>
    <dgm:cxn modelId="{CF7D7DA0-C37E-46B2-89A8-2E173FEBA3BD}" type="presParOf" srcId="{CDABEB7C-8439-4EB1-BE5F-612B27EBC7A2}" destId="{26C94D3F-D358-4BF6-8BCF-2D4B90413819}" srcOrd="1" destOrd="0" presId="urn:microsoft.com/office/officeart/2018/2/layout/IconVerticalSolidList"/>
    <dgm:cxn modelId="{6331F8AE-D9D6-47FC-85BC-CB36DABAFDF4}" type="presParOf" srcId="{CDABEB7C-8439-4EB1-BE5F-612B27EBC7A2}" destId="{9A1B3872-F7E1-496C-A093-674869E9987F}" srcOrd="2" destOrd="0" presId="urn:microsoft.com/office/officeart/2018/2/layout/IconVerticalSolidList"/>
    <dgm:cxn modelId="{89E93B01-24C7-43A5-99F7-55A60BFD1F75}" type="presParOf" srcId="{9A1B3872-F7E1-496C-A093-674869E9987F}" destId="{4ADF653F-B6BB-4200-B507-62B27530D208}" srcOrd="0" destOrd="0" presId="urn:microsoft.com/office/officeart/2018/2/layout/IconVerticalSolidList"/>
    <dgm:cxn modelId="{724A7B68-0F12-47D6-9C4D-EE212B60A5F4}" type="presParOf" srcId="{9A1B3872-F7E1-496C-A093-674869E9987F}" destId="{F5F88668-41A0-4D52-9C88-403EBF003E0B}" srcOrd="1" destOrd="0" presId="urn:microsoft.com/office/officeart/2018/2/layout/IconVerticalSolidList"/>
    <dgm:cxn modelId="{B880D5DD-CF3F-431D-AAB8-5F069735D37D}" type="presParOf" srcId="{9A1B3872-F7E1-496C-A093-674869E9987F}" destId="{7FC88F58-8070-4A41-AD9E-0D3747B8ED5E}" srcOrd="2" destOrd="0" presId="urn:microsoft.com/office/officeart/2018/2/layout/IconVerticalSolidList"/>
    <dgm:cxn modelId="{57D9013A-1C22-492B-8AA6-C0BB4C5BD691}" type="presParOf" srcId="{9A1B3872-F7E1-496C-A093-674869E9987F}" destId="{20388A19-16D6-4247-A41E-0F808453E1DC}" srcOrd="3" destOrd="0" presId="urn:microsoft.com/office/officeart/2018/2/layout/IconVerticalSolidList"/>
    <dgm:cxn modelId="{510BD939-5C8A-4D6E-A375-C85F20C98B83}" type="presParOf" srcId="{CDABEB7C-8439-4EB1-BE5F-612B27EBC7A2}" destId="{5B23E2D4-FDE6-4A50-8231-FD4D69735E1F}" srcOrd="3" destOrd="0" presId="urn:microsoft.com/office/officeart/2018/2/layout/IconVerticalSolidList"/>
    <dgm:cxn modelId="{668ECD01-49DC-4D08-8245-A46ADE30DE48}" type="presParOf" srcId="{CDABEB7C-8439-4EB1-BE5F-612B27EBC7A2}" destId="{3704E23D-8149-41C2-A16E-76FF5E8ECDF2}" srcOrd="4" destOrd="0" presId="urn:microsoft.com/office/officeart/2018/2/layout/IconVerticalSolidList"/>
    <dgm:cxn modelId="{25B77F00-1134-45C5-ABD2-E74A6A20AF12}" type="presParOf" srcId="{3704E23D-8149-41C2-A16E-76FF5E8ECDF2}" destId="{9F5C4338-91CE-466F-899E-AA25146F5FB7}" srcOrd="0" destOrd="0" presId="urn:microsoft.com/office/officeart/2018/2/layout/IconVerticalSolidList"/>
    <dgm:cxn modelId="{758E40AF-6D09-4A43-9283-6C8869D89408}" type="presParOf" srcId="{3704E23D-8149-41C2-A16E-76FF5E8ECDF2}" destId="{290ED75B-D4B7-440D-8A28-663EF287664E}" srcOrd="1" destOrd="0" presId="urn:microsoft.com/office/officeart/2018/2/layout/IconVerticalSolidList"/>
    <dgm:cxn modelId="{EE778863-F851-4D63-8247-A1C3E4D27274}" type="presParOf" srcId="{3704E23D-8149-41C2-A16E-76FF5E8ECDF2}" destId="{9D64B193-18E7-4E87-9058-540B8D0D1171}" srcOrd="2" destOrd="0" presId="urn:microsoft.com/office/officeart/2018/2/layout/IconVerticalSolidList"/>
    <dgm:cxn modelId="{8CD36477-8E6E-4845-9134-4564840EE24C}" type="presParOf" srcId="{3704E23D-8149-41C2-A16E-76FF5E8ECDF2}" destId="{23C04C35-5B2B-4713-9D1A-F7DB881A39EB}" srcOrd="3" destOrd="0" presId="urn:microsoft.com/office/officeart/2018/2/layout/IconVerticalSolidList"/>
    <dgm:cxn modelId="{3F2E08E1-4BB2-4807-9E7A-BD4FAC3F30EF}" type="presParOf" srcId="{CDABEB7C-8439-4EB1-BE5F-612B27EBC7A2}" destId="{643C1142-0E02-4443-BEE7-D470B459C8FB}" srcOrd="5" destOrd="0" presId="urn:microsoft.com/office/officeart/2018/2/layout/IconVerticalSolidList"/>
    <dgm:cxn modelId="{D03C978F-85B1-4663-A7FA-6FE743F04807}" type="presParOf" srcId="{CDABEB7C-8439-4EB1-BE5F-612B27EBC7A2}" destId="{9315BEA1-4AC4-4E63-963B-B7A95658DDC7}" srcOrd="6" destOrd="0" presId="urn:microsoft.com/office/officeart/2018/2/layout/IconVerticalSolidList"/>
    <dgm:cxn modelId="{48FF3093-52E4-440B-B4C5-3B095C89B91B}" type="presParOf" srcId="{9315BEA1-4AC4-4E63-963B-B7A95658DDC7}" destId="{299DA5D6-9EC1-4648-BD3F-F56A54FEA7A9}" srcOrd="0" destOrd="0" presId="urn:microsoft.com/office/officeart/2018/2/layout/IconVerticalSolidList"/>
    <dgm:cxn modelId="{8270D867-3FC8-44AB-AFD8-9DBB7A2AD630}" type="presParOf" srcId="{9315BEA1-4AC4-4E63-963B-B7A95658DDC7}" destId="{33B48DA4-AB0C-4A20-89BE-86A24973A0DD}" srcOrd="1" destOrd="0" presId="urn:microsoft.com/office/officeart/2018/2/layout/IconVerticalSolidList"/>
    <dgm:cxn modelId="{B77DDA49-4310-45FD-8EC1-414B32C99DB6}" type="presParOf" srcId="{9315BEA1-4AC4-4E63-963B-B7A95658DDC7}" destId="{BC59885C-30E1-4BED-A2FC-E5E0C36F9789}" srcOrd="2" destOrd="0" presId="urn:microsoft.com/office/officeart/2018/2/layout/IconVerticalSolidList"/>
    <dgm:cxn modelId="{88C184ED-2631-4149-8ECB-F19C46EC56B5}" type="presParOf" srcId="{9315BEA1-4AC4-4E63-963B-B7A95658DDC7}" destId="{9EF41C9D-0581-4BBD-9022-79909BF1FC8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4D864E-007F-4BCE-BD51-E0B77D2D429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5EF0260-F8D1-4238-9144-CBCD3A069429}" type="pres">
      <dgm:prSet presAssocID="{2D4D864E-007F-4BCE-BD51-E0B77D2D4297}" presName="diagram" presStyleCnt="0">
        <dgm:presLayoutVars>
          <dgm:dir/>
          <dgm:resizeHandles val="exact"/>
        </dgm:presLayoutVars>
      </dgm:prSet>
      <dgm:spPr/>
    </dgm:pt>
  </dgm:ptLst>
  <dgm:cxnLst>
    <dgm:cxn modelId="{E281DA9C-2022-429A-B01C-0164CC57ACF5}" type="presOf" srcId="{2D4D864E-007F-4BCE-BD51-E0B77D2D4297}" destId="{F5EF0260-F8D1-4238-9144-CBCD3A069429}"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4D864E-007F-4BCE-BD51-E0B77D2D429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5EF0260-F8D1-4238-9144-CBCD3A069429}" type="pres">
      <dgm:prSet presAssocID="{2D4D864E-007F-4BCE-BD51-E0B77D2D4297}" presName="diagram" presStyleCnt="0">
        <dgm:presLayoutVars>
          <dgm:dir/>
          <dgm:resizeHandles val="exact"/>
        </dgm:presLayoutVars>
      </dgm:prSet>
      <dgm:spPr/>
    </dgm:pt>
  </dgm:ptLst>
  <dgm:cxnLst>
    <dgm:cxn modelId="{E281DA9C-2022-429A-B01C-0164CC57ACF5}" type="presOf" srcId="{2D4D864E-007F-4BCE-BD51-E0B77D2D4297}" destId="{F5EF0260-F8D1-4238-9144-CBCD3A069429}"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588875-DBD6-4518-AC71-B5AAD773E2D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5A0F0A88-C3DA-4B2F-9CC3-0A15684455B9}">
      <dgm:prSet phldrT="[Text]" phldr="0" custT="1"/>
      <dgm:spPr>
        <a:xfrm>
          <a:off x="4993445" y="2074287"/>
          <a:ext cx="2081191" cy="2009514"/>
        </a:xfrm>
        <a:prstGeom prst="ellipse">
          <a:avLst/>
        </a:prstGeom>
        <a:solidFill>
          <a:srgbClr val="231F20"/>
        </a:solidFill>
        <a:ln w="25400" cap="flat" cmpd="sng" algn="ctr">
          <a:solidFill>
            <a:sysClr val="window" lastClr="FFFFFF">
              <a:hueOff val="0"/>
              <a:satOff val="0"/>
              <a:lumOff val="0"/>
              <a:alphaOff val="0"/>
            </a:sysClr>
          </a:solidFill>
          <a:prstDash val="solid"/>
        </a:ln>
        <a:effectLst/>
      </dgm:spPr>
      <dgm:t>
        <a:bodyPr/>
        <a:lstStyle/>
        <a:p>
          <a:pPr>
            <a:buNone/>
          </a:pPr>
          <a:r>
            <a:rPr lang="en-GB" sz="2800" dirty="0">
              <a:solidFill>
                <a:sysClr val="window" lastClr="FFFFFF"/>
              </a:solidFill>
              <a:latin typeface="Calibri"/>
              <a:ea typeface="+mn-ea"/>
              <a:cs typeface="+mn-cs"/>
            </a:rPr>
            <a:t>DSL exploitation tools</a:t>
          </a:r>
        </a:p>
      </dgm:t>
    </dgm:pt>
    <dgm:pt modelId="{3B601D7E-06F3-4E9B-A097-42125AEC4689}" type="parTrans" cxnId="{989A0B1E-B2E9-4B9A-8ED9-A7ED75D8D316}">
      <dgm:prSet/>
      <dgm:spPr/>
      <dgm:t>
        <a:bodyPr/>
        <a:lstStyle/>
        <a:p>
          <a:endParaRPr lang="en-GB" sz="2800">
            <a:solidFill>
              <a:schemeClr val="tx1"/>
            </a:solidFill>
          </a:endParaRPr>
        </a:p>
      </dgm:t>
    </dgm:pt>
    <dgm:pt modelId="{45A5B914-2BD2-4CDB-AA27-2AED74059A3D}" type="sibTrans" cxnId="{989A0B1E-B2E9-4B9A-8ED9-A7ED75D8D316}">
      <dgm:prSet/>
      <dgm:spPr/>
      <dgm:t>
        <a:bodyPr/>
        <a:lstStyle/>
        <a:p>
          <a:endParaRPr lang="en-GB" sz="2800">
            <a:solidFill>
              <a:schemeClr val="tx1"/>
            </a:solidFill>
          </a:endParaRPr>
        </a:p>
      </dgm:t>
    </dgm:pt>
    <dgm:pt modelId="{AFEB84B8-AA6F-464B-A1F9-711E8E77C213}">
      <dgm:prSet phldrT="[Text]" phldr="0" custT="1"/>
      <dgm:spPr>
        <a:xfrm>
          <a:off x="5245388" y="-191173"/>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DSL 1:1</a:t>
          </a:r>
        </a:p>
      </dgm:t>
    </dgm:pt>
    <dgm:pt modelId="{85B6FC4A-1FEC-4CCE-BA8A-F3F1A36BD8E9}" type="parTrans" cxnId="{93A048BA-4774-492A-BF55-D93E52E93C5D}">
      <dgm:prSet custT="1"/>
      <dgm:spPr>
        <a:xfrm rot="16182689">
          <a:off x="5745607" y="1782843"/>
          <a:ext cx="563909" cy="19010"/>
        </a:xfrm>
        <a:custGeom>
          <a:avLst/>
          <a:gdLst/>
          <a:ahLst/>
          <a:cxnLst/>
          <a:rect l="0" t="0" r="0" b="0"/>
          <a:pathLst>
            <a:path>
              <a:moveTo>
                <a:pt x="0" y="9505"/>
              </a:moveTo>
              <a:lnTo>
                <a:pt x="563909"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68B2A017-96EC-49B9-8903-CC4F75596C9C}" type="sibTrans" cxnId="{93A048BA-4774-492A-BF55-D93E52E93C5D}">
      <dgm:prSet/>
      <dgm:spPr/>
      <dgm:t>
        <a:bodyPr/>
        <a:lstStyle/>
        <a:p>
          <a:endParaRPr lang="en-GB" sz="2800">
            <a:solidFill>
              <a:schemeClr val="tx1"/>
            </a:solidFill>
          </a:endParaRPr>
        </a:p>
      </dgm:t>
    </dgm:pt>
    <dgm:pt modelId="{E5E32A69-A18C-4691-B176-0FAEAC778814}">
      <dgm:prSet phldrT="[Text]" phldr="0" custT="1"/>
      <dgm:spPr>
        <a:xfrm>
          <a:off x="6764143" y="358948"/>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Safeguard training children and staff</a:t>
          </a:r>
        </a:p>
      </dgm:t>
    </dgm:pt>
    <dgm:pt modelId="{D0C3CF8F-82AA-43B9-88BF-83781AAB11EA}" type="parTrans" cxnId="{886BC798-775D-49B9-9A83-ED12BD4F1322}">
      <dgm:prSet custT="1"/>
      <dgm:spPr>
        <a:xfrm rot="18532032">
          <a:off x="6568197" y="2057274"/>
          <a:ext cx="563364" cy="19010"/>
        </a:xfrm>
        <a:custGeom>
          <a:avLst/>
          <a:gdLst/>
          <a:ahLst/>
          <a:cxnLst/>
          <a:rect l="0" t="0" r="0" b="0"/>
          <a:pathLst>
            <a:path>
              <a:moveTo>
                <a:pt x="0" y="9505"/>
              </a:moveTo>
              <a:lnTo>
                <a:pt x="563364"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A07BEF5A-9D09-44F6-A57D-C7952E38FBD9}" type="sibTrans" cxnId="{886BC798-775D-49B9-9A83-ED12BD4F1322}">
      <dgm:prSet/>
      <dgm:spPr/>
      <dgm:t>
        <a:bodyPr/>
        <a:lstStyle/>
        <a:p>
          <a:endParaRPr lang="en-GB" sz="2800">
            <a:solidFill>
              <a:schemeClr val="tx1"/>
            </a:solidFill>
          </a:endParaRPr>
        </a:p>
      </dgm:t>
    </dgm:pt>
    <dgm:pt modelId="{DD7AB384-5F21-4BE3-B8F0-F14056B50160}">
      <dgm:prSet phldrT="[Text]" phldr="0" custT="1"/>
      <dgm:spPr>
        <a:xfrm>
          <a:off x="7620121" y="1860262"/>
          <a:ext cx="1495974" cy="1565464"/>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Parent contact and meeting</a:t>
          </a:r>
        </a:p>
      </dgm:t>
    </dgm:pt>
    <dgm:pt modelId="{843A9324-BB01-4DAE-AE9B-131D78404108}" type="parTrans" cxnId="{C980E4FF-82DA-438B-B5A1-6ED48BA19A9E}">
      <dgm:prSet custT="1"/>
      <dgm:spPr>
        <a:xfrm rot="20965080">
          <a:off x="7050706" y="2824864"/>
          <a:ext cx="586040" cy="19010"/>
        </a:xfrm>
        <a:custGeom>
          <a:avLst/>
          <a:gdLst/>
          <a:ahLst/>
          <a:cxnLst/>
          <a:rect l="0" t="0" r="0" b="0"/>
          <a:pathLst>
            <a:path>
              <a:moveTo>
                <a:pt x="0" y="9505"/>
              </a:moveTo>
              <a:lnTo>
                <a:pt x="586040"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2EA54BA7-52F8-4E8F-A0DB-51BD7AB134C9}" type="sibTrans" cxnId="{C980E4FF-82DA-438B-B5A1-6ED48BA19A9E}">
      <dgm:prSet/>
      <dgm:spPr/>
      <dgm:t>
        <a:bodyPr/>
        <a:lstStyle/>
        <a:p>
          <a:endParaRPr lang="en-GB" sz="2800">
            <a:solidFill>
              <a:schemeClr val="tx1"/>
            </a:solidFill>
          </a:endParaRPr>
        </a:p>
      </dgm:t>
    </dgm:pt>
    <dgm:pt modelId="{8055563B-4AB9-4235-89AA-D5263981C8B4}">
      <dgm:prSet phldrT="[Text]" phldr="0" custT="1"/>
      <dgm:spPr>
        <a:xfrm>
          <a:off x="7304249" y="3422041"/>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Educate parents</a:t>
          </a:r>
        </a:p>
      </dgm:t>
    </dgm:pt>
    <dgm:pt modelId="{E9354768-E162-4FD5-A0E7-B3A36D080A4E}" type="parTrans" cxnId="{2B8BF81D-97C3-42FE-B6F9-EB6562E0CC02}">
      <dgm:prSet custT="1"/>
      <dgm:spPr>
        <a:xfrm rot="1815252">
          <a:off x="6887635" y="3726303"/>
          <a:ext cx="544776" cy="19010"/>
        </a:xfrm>
        <a:custGeom>
          <a:avLst/>
          <a:gdLst/>
          <a:ahLst/>
          <a:cxnLst/>
          <a:rect l="0" t="0" r="0" b="0"/>
          <a:pathLst>
            <a:path>
              <a:moveTo>
                <a:pt x="0" y="9505"/>
              </a:moveTo>
              <a:lnTo>
                <a:pt x="544776"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FDC6C339-D53A-4D8E-A6D2-A4A581E1CDE7}" type="sibTrans" cxnId="{2B8BF81D-97C3-42FE-B6F9-EB6562E0CC02}">
      <dgm:prSet/>
      <dgm:spPr/>
      <dgm:t>
        <a:bodyPr/>
        <a:lstStyle/>
        <a:p>
          <a:endParaRPr lang="en-GB" sz="2800">
            <a:solidFill>
              <a:schemeClr val="tx1"/>
            </a:solidFill>
          </a:endParaRPr>
        </a:p>
      </dgm:t>
    </dgm:pt>
    <dgm:pt modelId="{2BCBC171-7BA7-4462-A6F2-A45A278ACDBE}">
      <dgm:prSet phldrT="[Text]" phldr="0" custT="1"/>
      <dgm:spPr>
        <a:xfrm>
          <a:off x="6085063" y="4501769"/>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Anonymous reporting</a:t>
          </a:r>
        </a:p>
      </dgm:t>
    </dgm:pt>
    <dgm:pt modelId="{F33B891E-4A7F-4EFB-8682-953864ED95C1}" type="parTrans" cxnId="{C42A241F-1630-4690-B985-8E64C92A0B73}">
      <dgm:prSet custT="1"/>
      <dgm:spPr>
        <a:xfrm rot="4200000">
          <a:off x="6191636" y="4285127"/>
          <a:ext cx="569684" cy="19010"/>
        </a:xfrm>
        <a:custGeom>
          <a:avLst/>
          <a:gdLst/>
          <a:ahLst/>
          <a:cxnLst/>
          <a:rect l="0" t="0" r="0" b="0"/>
          <a:pathLst>
            <a:path>
              <a:moveTo>
                <a:pt x="0" y="9505"/>
              </a:moveTo>
              <a:lnTo>
                <a:pt x="569684"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57FFFB57-0F6A-4493-B42B-DBA31825F716}" type="sibTrans" cxnId="{C42A241F-1630-4690-B985-8E64C92A0B73}">
      <dgm:prSet/>
      <dgm:spPr/>
      <dgm:t>
        <a:bodyPr/>
        <a:lstStyle/>
        <a:p>
          <a:endParaRPr lang="en-GB" sz="2800">
            <a:solidFill>
              <a:schemeClr val="tx1"/>
            </a:solidFill>
          </a:endParaRPr>
        </a:p>
      </dgm:t>
    </dgm:pt>
    <dgm:pt modelId="{8D7E0B32-54B1-4C62-A664-233DEBE2B92C}">
      <dgm:prSet phldrT="[Text]" phldr="0" custT="1"/>
      <dgm:spPr>
        <a:xfrm>
          <a:off x="4430078" y="4501769"/>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Inform police and MASH</a:t>
          </a:r>
        </a:p>
      </dgm:t>
    </dgm:pt>
    <dgm:pt modelId="{7CF1B50D-9618-4FCF-8ED3-4468A6E238A1}" type="parTrans" cxnId="{8585122F-F3F0-4975-BFCF-8A3A4A809C79}">
      <dgm:prSet custT="1"/>
      <dgm:spPr>
        <a:xfrm rot="6600000">
          <a:off x="5306761" y="4285127"/>
          <a:ext cx="569684" cy="19010"/>
        </a:xfrm>
        <a:custGeom>
          <a:avLst/>
          <a:gdLst/>
          <a:ahLst/>
          <a:cxnLst/>
          <a:rect l="0" t="0" r="0" b="0"/>
          <a:pathLst>
            <a:path>
              <a:moveTo>
                <a:pt x="0" y="9505"/>
              </a:moveTo>
              <a:lnTo>
                <a:pt x="569684"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8EAEB1CD-9CBB-4E61-9346-38203F51EA0B}" type="sibTrans" cxnId="{8585122F-F3F0-4975-BFCF-8A3A4A809C79}">
      <dgm:prSet/>
      <dgm:spPr/>
      <dgm:t>
        <a:bodyPr/>
        <a:lstStyle/>
        <a:p>
          <a:endParaRPr lang="en-GB" sz="2800">
            <a:solidFill>
              <a:schemeClr val="tx1"/>
            </a:solidFill>
          </a:endParaRPr>
        </a:p>
      </dgm:t>
    </dgm:pt>
    <dgm:pt modelId="{F50F7C40-35A2-4F16-AC5D-269945059F64}">
      <dgm:prSet phldrT="[Text]" phldr="0" custT="1"/>
      <dgm:spPr>
        <a:xfrm>
          <a:off x="2971803" y="3581398"/>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Visibility outside school</a:t>
          </a:r>
        </a:p>
      </dgm:t>
    </dgm:pt>
    <dgm:pt modelId="{A8F09CC3-7344-4BA9-8EC7-337DA0237725}" type="parTrans" cxnId="{869957DE-E88C-46B6-B5E5-5D1564A9EEE3}">
      <dgm:prSet custT="1"/>
      <dgm:spPr>
        <a:xfrm rot="8962500">
          <a:off x="4373429" y="3806492"/>
          <a:ext cx="831464" cy="19010"/>
        </a:xfrm>
        <a:custGeom>
          <a:avLst/>
          <a:gdLst/>
          <a:ahLst/>
          <a:cxnLst/>
          <a:rect l="0" t="0" r="0" b="0"/>
          <a:pathLst>
            <a:path>
              <a:moveTo>
                <a:pt x="0" y="9505"/>
              </a:moveTo>
              <a:lnTo>
                <a:pt x="831464"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16F3815B-23C8-4B37-812B-DCFD4FA44E6F}" type="sibTrans" cxnId="{869957DE-E88C-46B6-B5E5-5D1564A9EEE3}">
      <dgm:prSet/>
      <dgm:spPr/>
      <dgm:t>
        <a:bodyPr/>
        <a:lstStyle/>
        <a:p>
          <a:endParaRPr lang="en-GB" sz="2800">
            <a:solidFill>
              <a:schemeClr val="tx1"/>
            </a:solidFill>
          </a:endParaRPr>
        </a:p>
      </dgm:t>
    </dgm:pt>
    <dgm:pt modelId="{9BF90AA3-CED5-4646-822B-B3FF3B7E34CE}">
      <dgm:prSet phldrT="[Text]" phldr="0" custT="1"/>
      <dgm:spPr>
        <a:xfrm>
          <a:off x="2874901" y="1808123"/>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Create safe spaces- build trust</a:t>
          </a:r>
        </a:p>
      </dgm:t>
    </dgm:pt>
    <dgm:pt modelId="{960A9832-B57C-4156-B344-E8E2BBE9DA30}" type="parTrans" cxnId="{A643DEF7-EC72-4E53-AF48-23487E83350D}">
      <dgm:prSet custT="1"/>
      <dgm:spPr>
        <a:xfrm rot="11400000">
          <a:off x="4413409" y="2836811"/>
          <a:ext cx="601534" cy="19010"/>
        </a:xfrm>
        <a:custGeom>
          <a:avLst/>
          <a:gdLst/>
          <a:ahLst/>
          <a:cxnLst/>
          <a:rect l="0" t="0" r="0" b="0"/>
          <a:pathLst>
            <a:path>
              <a:moveTo>
                <a:pt x="0" y="9505"/>
              </a:moveTo>
              <a:lnTo>
                <a:pt x="601534"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36AB0A1D-799E-482E-81DF-3AEA97D0E092}" type="sibTrans" cxnId="{A643DEF7-EC72-4E53-AF48-23487E83350D}">
      <dgm:prSet/>
      <dgm:spPr/>
      <dgm:t>
        <a:bodyPr/>
        <a:lstStyle/>
        <a:p>
          <a:endParaRPr lang="en-GB" sz="2800">
            <a:solidFill>
              <a:schemeClr val="tx1"/>
            </a:solidFill>
          </a:endParaRPr>
        </a:p>
      </dgm:t>
    </dgm:pt>
    <dgm:pt modelId="{44AB4B1F-F7DB-4DF5-B892-BCA1AF5550A4}">
      <dgm:prSet phldrT="[Text]" phldr="0" custT="1"/>
      <dgm:spPr>
        <a:xfrm>
          <a:off x="3702394" y="374864"/>
          <a:ext cx="1552940" cy="1701583"/>
        </a:xfrm>
        <a:prstGeom prst="ellipse">
          <a:avLst/>
        </a:prstGeom>
        <a:noFill/>
        <a:ln w="25400" cap="flat" cmpd="sng" algn="ctr">
          <a:solidFill>
            <a:sysClr val="windowText" lastClr="000000"/>
          </a:solidFill>
          <a:prstDash val="solid"/>
        </a:ln>
        <a:effectLst/>
      </dgm:spPr>
      <dgm:t>
        <a:bodyPr/>
        <a:lstStyle/>
        <a:p>
          <a:pPr>
            <a:buNone/>
          </a:pPr>
          <a:r>
            <a:rPr lang="en-GB" sz="1600" dirty="0">
              <a:solidFill>
                <a:sysClr val="windowText" lastClr="000000"/>
              </a:solidFill>
              <a:latin typeface="Calibri"/>
              <a:ea typeface="+mn-ea"/>
              <a:cs typeface="+mn-cs"/>
            </a:rPr>
            <a:t>Referrals and external support</a:t>
          </a:r>
        </a:p>
      </dgm:t>
    </dgm:pt>
    <dgm:pt modelId="{3FA2E2D0-5FF7-40B0-A988-A130E303038C}" type="parTrans" cxnId="{697D17FA-DA5D-4782-A949-E96F0C44EF57}">
      <dgm:prSet custT="1"/>
      <dgm:spPr>
        <a:xfrm rot="13800000">
          <a:off x="4900318" y="2065656"/>
          <a:ext cx="582730" cy="19010"/>
        </a:xfrm>
        <a:custGeom>
          <a:avLst/>
          <a:gdLst/>
          <a:ahLst/>
          <a:cxnLst/>
          <a:rect l="0" t="0" r="0" b="0"/>
          <a:pathLst>
            <a:path>
              <a:moveTo>
                <a:pt x="0" y="9505"/>
              </a:moveTo>
              <a:lnTo>
                <a:pt x="582730" y="9505"/>
              </a:lnTo>
            </a:path>
          </a:pathLst>
        </a:custGeom>
        <a:noFill/>
        <a:ln w="25400" cap="flat" cmpd="sng" algn="ctr">
          <a:solidFill>
            <a:srgbClr val="156082">
              <a:shade val="60000"/>
              <a:hueOff val="0"/>
              <a:satOff val="0"/>
              <a:lumOff val="0"/>
              <a:alphaOff val="0"/>
            </a:srgbClr>
          </a:solidFill>
          <a:prstDash val="solid"/>
        </a:ln>
        <a:effectLst/>
      </dgm:spPr>
      <dgm:t>
        <a:bodyPr/>
        <a:lstStyle/>
        <a:p>
          <a:pPr>
            <a:buNone/>
          </a:pPr>
          <a:endParaRPr lang="en-GB" sz="800">
            <a:solidFill>
              <a:sysClr val="windowText" lastClr="000000"/>
            </a:solidFill>
            <a:latin typeface="Calibri"/>
            <a:ea typeface="+mn-ea"/>
            <a:cs typeface="+mn-cs"/>
          </a:endParaRPr>
        </a:p>
      </dgm:t>
    </dgm:pt>
    <dgm:pt modelId="{1057AFC0-1114-4D2C-B9A4-07964FEEC9C0}" type="sibTrans" cxnId="{697D17FA-DA5D-4782-A949-E96F0C44EF57}">
      <dgm:prSet/>
      <dgm:spPr/>
      <dgm:t>
        <a:bodyPr/>
        <a:lstStyle/>
        <a:p>
          <a:endParaRPr lang="en-GB" sz="2800">
            <a:solidFill>
              <a:schemeClr val="tx1"/>
            </a:solidFill>
          </a:endParaRPr>
        </a:p>
      </dgm:t>
    </dgm:pt>
    <dgm:pt modelId="{261D24B7-4BBF-43F1-8C66-DEF818991452}" type="pres">
      <dgm:prSet presAssocID="{48588875-DBD6-4518-AC71-B5AAD773E2DF}" presName="cycle" presStyleCnt="0">
        <dgm:presLayoutVars>
          <dgm:chMax val="1"/>
          <dgm:dir/>
          <dgm:animLvl val="ctr"/>
          <dgm:resizeHandles val="exact"/>
        </dgm:presLayoutVars>
      </dgm:prSet>
      <dgm:spPr/>
    </dgm:pt>
    <dgm:pt modelId="{A607D0FB-BE04-4CDF-8B97-F618CABA7B1F}" type="pres">
      <dgm:prSet presAssocID="{5A0F0A88-C3DA-4B2F-9CC3-0A15684455B9}" presName="centerShape" presStyleLbl="node0" presStyleIdx="0" presStyleCnt="1" custScaleX="266576" custScaleY="158037"/>
      <dgm:spPr/>
    </dgm:pt>
    <dgm:pt modelId="{676D2D41-BE19-4293-8620-F11CDCF9D3F3}" type="pres">
      <dgm:prSet presAssocID="{85B6FC4A-1FEC-4CCE-BA8A-F3F1A36BD8E9}" presName="Name9" presStyleLbl="parChTrans1D2" presStyleIdx="0" presStyleCnt="9"/>
      <dgm:spPr/>
    </dgm:pt>
    <dgm:pt modelId="{7AC07A52-DE5F-46B9-9683-3CC438CB9DEA}" type="pres">
      <dgm:prSet presAssocID="{85B6FC4A-1FEC-4CCE-BA8A-F3F1A36BD8E9}" presName="connTx" presStyleLbl="parChTrans1D2" presStyleIdx="0" presStyleCnt="9"/>
      <dgm:spPr/>
    </dgm:pt>
    <dgm:pt modelId="{24CC082D-D724-4A1A-81F9-C041C2C73DB7}" type="pres">
      <dgm:prSet presAssocID="{AFEB84B8-AA6F-464B-A1F9-711E8E77C213}" presName="node" presStyleLbl="node1" presStyleIdx="0" presStyleCnt="9" custScaleX="122130" custScaleY="133820" custRadScaleRad="104164" custRadScaleInc="1328">
        <dgm:presLayoutVars>
          <dgm:bulletEnabled val="1"/>
        </dgm:presLayoutVars>
      </dgm:prSet>
      <dgm:spPr/>
    </dgm:pt>
    <dgm:pt modelId="{C0CD1391-8923-420B-8992-6345D0BEAB81}" type="pres">
      <dgm:prSet presAssocID="{D0C3CF8F-82AA-43B9-88BF-83781AAB11EA}" presName="Name9" presStyleLbl="parChTrans1D2" presStyleIdx="1" presStyleCnt="9"/>
      <dgm:spPr/>
    </dgm:pt>
    <dgm:pt modelId="{B4F75804-C554-49AE-BC52-69E6991BDBB3}" type="pres">
      <dgm:prSet presAssocID="{D0C3CF8F-82AA-43B9-88BF-83781AAB11EA}" presName="connTx" presStyleLbl="parChTrans1D2" presStyleIdx="1" presStyleCnt="9"/>
      <dgm:spPr/>
    </dgm:pt>
    <dgm:pt modelId="{D8112DCE-FA07-4F41-9C55-46368A3EB2DE}" type="pres">
      <dgm:prSet presAssocID="{E5E32A69-A18C-4691-B176-0FAEAC778814}" presName="node" presStyleLbl="node1" presStyleIdx="1" presStyleCnt="9" custScaleX="122130" custScaleY="133820" custRadScaleRad="116298" custRadScaleInc="41838">
        <dgm:presLayoutVars>
          <dgm:bulletEnabled val="1"/>
        </dgm:presLayoutVars>
      </dgm:prSet>
      <dgm:spPr/>
    </dgm:pt>
    <dgm:pt modelId="{FF02964A-FC5F-490C-9905-73E8366F3B70}" type="pres">
      <dgm:prSet presAssocID="{843A9324-BB01-4DAE-AE9B-131D78404108}" presName="Name9" presStyleLbl="parChTrans1D2" presStyleIdx="2" presStyleCnt="9"/>
      <dgm:spPr/>
    </dgm:pt>
    <dgm:pt modelId="{60D1D8DE-3F6A-4AE4-BB47-1883D06672F4}" type="pres">
      <dgm:prSet presAssocID="{843A9324-BB01-4DAE-AE9B-131D78404108}" presName="connTx" presStyleLbl="parChTrans1D2" presStyleIdx="2" presStyleCnt="9"/>
      <dgm:spPr/>
    </dgm:pt>
    <dgm:pt modelId="{71E6EA66-622A-45E6-A54A-3A0E3C556C50}" type="pres">
      <dgm:prSet presAssocID="{DD7AB384-5F21-4BE3-B8F0-F14056B50160}" presName="node" presStyleLbl="node1" presStyleIdx="2" presStyleCnt="9" custScaleX="117650" custScaleY="123115" custRadScaleRad="131419" custRadScaleInc="14831">
        <dgm:presLayoutVars>
          <dgm:bulletEnabled val="1"/>
        </dgm:presLayoutVars>
      </dgm:prSet>
      <dgm:spPr/>
    </dgm:pt>
    <dgm:pt modelId="{5E721592-2D86-4DBC-A47B-5A0D268EF82B}" type="pres">
      <dgm:prSet presAssocID="{E9354768-E162-4FD5-A0E7-B3A36D080A4E}" presName="Name9" presStyleLbl="parChTrans1D2" presStyleIdx="3" presStyleCnt="9"/>
      <dgm:spPr/>
    </dgm:pt>
    <dgm:pt modelId="{4ADE013B-EBED-4A93-BD5C-F547CC7A7654}" type="pres">
      <dgm:prSet presAssocID="{E9354768-E162-4FD5-A0E7-B3A36D080A4E}" presName="connTx" presStyleLbl="parChTrans1D2" presStyleIdx="3" presStyleCnt="9"/>
      <dgm:spPr/>
    </dgm:pt>
    <dgm:pt modelId="{52D68DBB-0CFE-41EF-BA96-8B3587AC6B66}" type="pres">
      <dgm:prSet presAssocID="{8055563B-4AB9-4235-89AA-D5263981C8B4}" presName="node" presStyleLbl="node1" presStyleIdx="3" presStyleCnt="9" custScaleX="122130" custScaleY="133820" custRadScaleRad="120576" custRadScaleInc="-12298">
        <dgm:presLayoutVars>
          <dgm:bulletEnabled val="1"/>
        </dgm:presLayoutVars>
      </dgm:prSet>
      <dgm:spPr/>
    </dgm:pt>
    <dgm:pt modelId="{4105DF34-0703-454F-A982-8DFFF7ABDA12}" type="pres">
      <dgm:prSet presAssocID="{F33B891E-4A7F-4EFB-8682-953864ED95C1}" presName="Name9" presStyleLbl="parChTrans1D2" presStyleIdx="4" presStyleCnt="9"/>
      <dgm:spPr/>
    </dgm:pt>
    <dgm:pt modelId="{AE680D11-29B4-46FD-982E-96514CE7A45F}" type="pres">
      <dgm:prSet presAssocID="{F33B891E-4A7F-4EFB-8682-953864ED95C1}" presName="connTx" presStyleLbl="parChTrans1D2" presStyleIdx="4" presStyleCnt="9"/>
      <dgm:spPr/>
    </dgm:pt>
    <dgm:pt modelId="{4A1CFB55-7E8F-4DC7-8116-1D13C423A670}" type="pres">
      <dgm:prSet presAssocID="{2BCBC171-7BA7-4462-A6F2-A45A278ACDBE}" presName="node" presStyleLbl="node1" presStyleIdx="4" presStyleCnt="9" custScaleX="145073" custScaleY="133820" custRadScaleRad="109521" custRadScaleInc="-543">
        <dgm:presLayoutVars>
          <dgm:bulletEnabled val="1"/>
        </dgm:presLayoutVars>
      </dgm:prSet>
      <dgm:spPr/>
    </dgm:pt>
    <dgm:pt modelId="{06E8DD9C-836D-46F0-9298-CEBF202B3B6C}" type="pres">
      <dgm:prSet presAssocID="{7CF1B50D-9618-4FCF-8ED3-4468A6E238A1}" presName="Name9" presStyleLbl="parChTrans1D2" presStyleIdx="5" presStyleCnt="9"/>
      <dgm:spPr/>
    </dgm:pt>
    <dgm:pt modelId="{11BD1E6D-2706-4671-BABF-C87D6BE40116}" type="pres">
      <dgm:prSet presAssocID="{7CF1B50D-9618-4FCF-8ED3-4468A6E238A1}" presName="connTx" presStyleLbl="parChTrans1D2" presStyleIdx="5" presStyleCnt="9"/>
      <dgm:spPr/>
    </dgm:pt>
    <dgm:pt modelId="{8918EA0A-CC52-426B-AE7A-9D64DCD2B3F9}" type="pres">
      <dgm:prSet presAssocID="{8D7E0B32-54B1-4C62-A664-233DEBE2B92C}" presName="node" presStyleLbl="node1" presStyleIdx="5" presStyleCnt="9" custScaleX="122130" custScaleY="133820" custRadScaleRad="110157" custRadScaleInc="36352">
        <dgm:presLayoutVars>
          <dgm:bulletEnabled val="1"/>
        </dgm:presLayoutVars>
      </dgm:prSet>
      <dgm:spPr/>
    </dgm:pt>
    <dgm:pt modelId="{70ABB74F-2B55-464E-B37E-0053AD0F42D0}" type="pres">
      <dgm:prSet presAssocID="{A8F09CC3-7344-4BA9-8EC7-337DA0237725}" presName="Name9" presStyleLbl="parChTrans1D2" presStyleIdx="6" presStyleCnt="9"/>
      <dgm:spPr/>
    </dgm:pt>
    <dgm:pt modelId="{482FE7C2-A2EE-49CB-B269-12D4A8E7522A}" type="pres">
      <dgm:prSet presAssocID="{A8F09CC3-7344-4BA9-8EC7-337DA0237725}" presName="connTx" presStyleLbl="parChTrans1D2" presStyleIdx="6" presStyleCnt="9"/>
      <dgm:spPr/>
    </dgm:pt>
    <dgm:pt modelId="{F1B32319-4CDC-4394-9085-26A9A59B0319}" type="pres">
      <dgm:prSet presAssocID="{F50F7C40-35A2-4F16-AC5D-269945059F64}" presName="node" presStyleLbl="node1" presStyleIdx="6" presStyleCnt="9" custScaleX="122130" custScaleY="133820" custRadScaleRad="139956" custRadScaleInc="21125">
        <dgm:presLayoutVars>
          <dgm:bulletEnabled val="1"/>
        </dgm:presLayoutVars>
      </dgm:prSet>
      <dgm:spPr/>
    </dgm:pt>
    <dgm:pt modelId="{8EA36BB1-E59A-48C5-8723-DCF23B44FADC}" type="pres">
      <dgm:prSet presAssocID="{960A9832-B57C-4156-B344-E8E2BBE9DA30}" presName="Name9" presStyleLbl="parChTrans1D2" presStyleIdx="7" presStyleCnt="9"/>
      <dgm:spPr/>
    </dgm:pt>
    <dgm:pt modelId="{BDDFC87B-99E4-4243-81DA-CEBCB4822B0A}" type="pres">
      <dgm:prSet presAssocID="{960A9832-B57C-4156-B344-E8E2BBE9DA30}" presName="connTx" presStyleLbl="parChTrans1D2" presStyleIdx="7" presStyleCnt="9"/>
      <dgm:spPr/>
    </dgm:pt>
    <dgm:pt modelId="{C16198E3-503A-4BBD-9832-3E5CBA85453B}" type="pres">
      <dgm:prSet presAssocID="{9BF90AA3-CED5-4646-822B-B3FF3B7E34CE}" presName="node" presStyleLbl="node1" presStyleIdx="7" presStyleCnt="9" custScaleX="144897" custScaleY="133820" custRadScaleRad="133978" custRadScaleInc="-7442">
        <dgm:presLayoutVars>
          <dgm:bulletEnabled val="1"/>
        </dgm:presLayoutVars>
      </dgm:prSet>
      <dgm:spPr/>
    </dgm:pt>
    <dgm:pt modelId="{E6A8C3A4-F913-4813-B98C-326C2F0FB7DC}" type="pres">
      <dgm:prSet presAssocID="{3FA2E2D0-5FF7-40B0-A988-A130E303038C}" presName="Name9" presStyleLbl="parChTrans1D2" presStyleIdx="8" presStyleCnt="9"/>
      <dgm:spPr/>
    </dgm:pt>
    <dgm:pt modelId="{9B845FD1-4490-4645-A074-206BE700633A}" type="pres">
      <dgm:prSet presAssocID="{3FA2E2D0-5FF7-40B0-A988-A130E303038C}" presName="connTx" presStyleLbl="parChTrans1D2" presStyleIdx="8" presStyleCnt="9"/>
      <dgm:spPr/>
    </dgm:pt>
    <dgm:pt modelId="{FA07BDA7-A912-49F1-9522-993514839D6F}" type="pres">
      <dgm:prSet presAssocID="{44AB4B1F-F7DB-4DF5-B892-BCA1AF5550A4}" presName="node" presStyleLbl="node1" presStyleIdx="8" presStyleCnt="9" custScaleX="122130" custScaleY="133820" custRadScaleRad="113268" custRadScaleInc="-7746">
        <dgm:presLayoutVars>
          <dgm:bulletEnabled val="1"/>
        </dgm:presLayoutVars>
      </dgm:prSet>
      <dgm:spPr/>
    </dgm:pt>
  </dgm:ptLst>
  <dgm:cxnLst>
    <dgm:cxn modelId="{8BDB5903-8742-4182-9497-37EC80E60325}" type="presOf" srcId="{F33B891E-4A7F-4EFB-8682-953864ED95C1}" destId="{4105DF34-0703-454F-A982-8DFFF7ABDA12}" srcOrd="0" destOrd="0" presId="urn:microsoft.com/office/officeart/2005/8/layout/radial1"/>
    <dgm:cxn modelId="{6CF8FD08-8C6B-425A-9577-EDC962835DAE}" type="presOf" srcId="{3FA2E2D0-5FF7-40B0-A988-A130E303038C}" destId="{E6A8C3A4-F913-4813-B98C-326C2F0FB7DC}" srcOrd="0" destOrd="0" presId="urn:microsoft.com/office/officeart/2005/8/layout/radial1"/>
    <dgm:cxn modelId="{C3677A0A-79D4-45B4-AB5C-31EB5848BCEA}" type="presOf" srcId="{9BF90AA3-CED5-4646-822B-B3FF3B7E34CE}" destId="{C16198E3-503A-4BBD-9832-3E5CBA85453B}" srcOrd="0" destOrd="0" presId="urn:microsoft.com/office/officeart/2005/8/layout/radial1"/>
    <dgm:cxn modelId="{53DF3213-9D33-4C51-91EF-AB4DA8C53A62}" type="presOf" srcId="{E5E32A69-A18C-4691-B176-0FAEAC778814}" destId="{D8112DCE-FA07-4F41-9C55-46368A3EB2DE}" srcOrd="0" destOrd="0" presId="urn:microsoft.com/office/officeart/2005/8/layout/radial1"/>
    <dgm:cxn modelId="{72944718-1E9B-43D0-B90D-91721989C63A}" type="presOf" srcId="{48588875-DBD6-4518-AC71-B5AAD773E2DF}" destId="{261D24B7-4BBF-43F1-8C66-DEF818991452}" srcOrd="0" destOrd="0" presId="urn:microsoft.com/office/officeart/2005/8/layout/radial1"/>
    <dgm:cxn modelId="{31270E1B-AF17-4676-BDBC-C0A55EA43AA5}" type="presOf" srcId="{E9354768-E162-4FD5-A0E7-B3A36D080A4E}" destId="{5E721592-2D86-4DBC-A47B-5A0D268EF82B}" srcOrd="0" destOrd="0" presId="urn:microsoft.com/office/officeart/2005/8/layout/radial1"/>
    <dgm:cxn modelId="{2B8BF81D-97C3-42FE-B6F9-EB6562E0CC02}" srcId="{5A0F0A88-C3DA-4B2F-9CC3-0A15684455B9}" destId="{8055563B-4AB9-4235-89AA-D5263981C8B4}" srcOrd="3" destOrd="0" parTransId="{E9354768-E162-4FD5-A0E7-B3A36D080A4E}" sibTransId="{FDC6C339-D53A-4D8E-A6D2-A4A581E1CDE7}"/>
    <dgm:cxn modelId="{989A0B1E-B2E9-4B9A-8ED9-A7ED75D8D316}" srcId="{48588875-DBD6-4518-AC71-B5AAD773E2DF}" destId="{5A0F0A88-C3DA-4B2F-9CC3-0A15684455B9}" srcOrd="0" destOrd="0" parTransId="{3B601D7E-06F3-4E9B-A097-42125AEC4689}" sibTransId="{45A5B914-2BD2-4CDB-AA27-2AED74059A3D}"/>
    <dgm:cxn modelId="{C42A241F-1630-4690-B985-8E64C92A0B73}" srcId="{5A0F0A88-C3DA-4B2F-9CC3-0A15684455B9}" destId="{2BCBC171-7BA7-4462-A6F2-A45A278ACDBE}" srcOrd="4" destOrd="0" parTransId="{F33B891E-4A7F-4EFB-8682-953864ED95C1}" sibTransId="{57FFFB57-0F6A-4493-B42B-DBA31825F716}"/>
    <dgm:cxn modelId="{B6B8E024-4AC2-424C-B665-C11CE79DBE65}" type="presOf" srcId="{8055563B-4AB9-4235-89AA-D5263981C8B4}" destId="{52D68DBB-0CFE-41EF-BA96-8B3587AC6B66}" srcOrd="0" destOrd="0" presId="urn:microsoft.com/office/officeart/2005/8/layout/radial1"/>
    <dgm:cxn modelId="{33A6D327-C481-418D-8C49-6AD3FA914A4A}" type="presOf" srcId="{E9354768-E162-4FD5-A0E7-B3A36D080A4E}" destId="{4ADE013B-EBED-4A93-BD5C-F547CC7A7654}" srcOrd="1" destOrd="0" presId="urn:microsoft.com/office/officeart/2005/8/layout/radial1"/>
    <dgm:cxn modelId="{5DD7182D-D22C-41E6-994B-DD43C9701757}" type="presOf" srcId="{85B6FC4A-1FEC-4CCE-BA8A-F3F1A36BD8E9}" destId="{7AC07A52-DE5F-46B9-9683-3CC438CB9DEA}" srcOrd="1" destOrd="0" presId="urn:microsoft.com/office/officeart/2005/8/layout/radial1"/>
    <dgm:cxn modelId="{8585122F-F3F0-4975-BFCF-8A3A4A809C79}" srcId="{5A0F0A88-C3DA-4B2F-9CC3-0A15684455B9}" destId="{8D7E0B32-54B1-4C62-A664-233DEBE2B92C}" srcOrd="5" destOrd="0" parTransId="{7CF1B50D-9618-4FCF-8ED3-4468A6E238A1}" sibTransId="{8EAEB1CD-9CBB-4E61-9346-38203F51EA0B}"/>
    <dgm:cxn modelId="{85DEA248-7FAE-4EE5-8B7C-7CFFA637B809}" type="presOf" srcId="{D0C3CF8F-82AA-43B9-88BF-83781AAB11EA}" destId="{C0CD1391-8923-420B-8992-6345D0BEAB81}" srcOrd="0" destOrd="0" presId="urn:microsoft.com/office/officeart/2005/8/layout/radial1"/>
    <dgm:cxn modelId="{4FF0296A-A02E-469C-8874-BB15F65F4209}" type="presOf" srcId="{F33B891E-4A7F-4EFB-8682-953864ED95C1}" destId="{AE680D11-29B4-46FD-982E-96514CE7A45F}" srcOrd="1" destOrd="0" presId="urn:microsoft.com/office/officeart/2005/8/layout/radial1"/>
    <dgm:cxn modelId="{5B05EC6A-A8DC-40A3-8EE9-3300B678D488}" type="presOf" srcId="{A8F09CC3-7344-4BA9-8EC7-337DA0237725}" destId="{70ABB74F-2B55-464E-B37E-0053AD0F42D0}" srcOrd="0" destOrd="0" presId="urn:microsoft.com/office/officeart/2005/8/layout/radial1"/>
    <dgm:cxn modelId="{D1055B57-514A-4CD5-9805-A00BC1E12F6D}" type="presOf" srcId="{843A9324-BB01-4DAE-AE9B-131D78404108}" destId="{FF02964A-FC5F-490C-9905-73E8366F3B70}" srcOrd="0" destOrd="0" presId="urn:microsoft.com/office/officeart/2005/8/layout/radial1"/>
    <dgm:cxn modelId="{7F524978-04A1-4975-81D3-D37D23EE03A5}" type="presOf" srcId="{F50F7C40-35A2-4F16-AC5D-269945059F64}" destId="{F1B32319-4CDC-4394-9085-26A9A59B0319}" srcOrd="0" destOrd="0" presId="urn:microsoft.com/office/officeart/2005/8/layout/radial1"/>
    <dgm:cxn modelId="{D8A7B27B-3FA3-4FE0-A4E0-0F296A5B4B76}" type="presOf" srcId="{7CF1B50D-9618-4FCF-8ED3-4468A6E238A1}" destId="{06E8DD9C-836D-46F0-9298-CEBF202B3B6C}" srcOrd="0" destOrd="0" presId="urn:microsoft.com/office/officeart/2005/8/layout/radial1"/>
    <dgm:cxn modelId="{E0234083-91F0-4E4B-A203-D8087807F908}" type="presOf" srcId="{3FA2E2D0-5FF7-40B0-A988-A130E303038C}" destId="{9B845FD1-4490-4645-A074-206BE700633A}" srcOrd="1" destOrd="0" presId="urn:microsoft.com/office/officeart/2005/8/layout/radial1"/>
    <dgm:cxn modelId="{7EDAC787-AD25-49DB-9ECE-85B463C93393}" type="presOf" srcId="{A8F09CC3-7344-4BA9-8EC7-337DA0237725}" destId="{482FE7C2-A2EE-49CB-B269-12D4A8E7522A}" srcOrd="1" destOrd="0" presId="urn:microsoft.com/office/officeart/2005/8/layout/radial1"/>
    <dgm:cxn modelId="{886BC798-775D-49B9-9A83-ED12BD4F1322}" srcId="{5A0F0A88-C3DA-4B2F-9CC3-0A15684455B9}" destId="{E5E32A69-A18C-4691-B176-0FAEAC778814}" srcOrd="1" destOrd="0" parTransId="{D0C3CF8F-82AA-43B9-88BF-83781AAB11EA}" sibTransId="{A07BEF5A-9D09-44F6-A57D-C7952E38FBD9}"/>
    <dgm:cxn modelId="{F7D60FA5-3B36-4E1C-A13E-82327BD395DD}" type="presOf" srcId="{AFEB84B8-AA6F-464B-A1F9-711E8E77C213}" destId="{24CC082D-D724-4A1A-81F9-C041C2C73DB7}" srcOrd="0" destOrd="0" presId="urn:microsoft.com/office/officeart/2005/8/layout/radial1"/>
    <dgm:cxn modelId="{E1FC91A5-E6F8-42F5-9B22-6935CA5C91BA}" type="presOf" srcId="{44AB4B1F-F7DB-4DF5-B892-BCA1AF5550A4}" destId="{FA07BDA7-A912-49F1-9522-993514839D6F}" srcOrd="0" destOrd="0" presId="urn:microsoft.com/office/officeart/2005/8/layout/radial1"/>
    <dgm:cxn modelId="{44DE13A8-F9BA-4969-A20F-1D979D47473D}" type="presOf" srcId="{D0C3CF8F-82AA-43B9-88BF-83781AAB11EA}" destId="{B4F75804-C554-49AE-BC52-69E6991BDBB3}" srcOrd="1" destOrd="0" presId="urn:microsoft.com/office/officeart/2005/8/layout/radial1"/>
    <dgm:cxn modelId="{A790CDAF-766D-46CB-B36B-6DC9338F7D1C}" type="presOf" srcId="{DD7AB384-5F21-4BE3-B8F0-F14056B50160}" destId="{71E6EA66-622A-45E6-A54A-3A0E3C556C50}" srcOrd="0" destOrd="0" presId="urn:microsoft.com/office/officeart/2005/8/layout/radial1"/>
    <dgm:cxn modelId="{93A048BA-4774-492A-BF55-D93E52E93C5D}" srcId="{5A0F0A88-C3DA-4B2F-9CC3-0A15684455B9}" destId="{AFEB84B8-AA6F-464B-A1F9-711E8E77C213}" srcOrd="0" destOrd="0" parTransId="{85B6FC4A-1FEC-4CCE-BA8A-F3F1A36BD8E9}" sibTransId="{68B2A017-96EC-49B9-8903-CC4F75596C9C}"/>
    <dgm:cxn modelId="{C48BF6BB-1C7D-43E0-8C46-7425FFF56057}" type="presOf" srcId="{5A0F0A88-C3DA-4B2F-9CC3-0A15684455B9}" destId="{A607D0FB-BE04-4CDF-8B97-F618CABA7B1F}" srcOrd="0" destOrd="0" presId="urn:microsoft.com/office/officeart/2005/8/layout/radial1"/>
    <dgm:cxn modelId="{2180A2C4-A52F-4FDB-8419-47520CF6B092}" type="presOf" srcId="{8D7E0B32-54B1-4C62-A664-233DEBE2B92C}" destId="{8918EA0A-CC52-426B-AE7A-9D64DCD2B3F9}" srcOrd="0" destOrd="0" presId="urn:microsoft.com/office/officeart/2005/8/layout/radial1"/>
    <dgm:cxn modelId="{231CD3C6-9570-4CF2-A9F5-0DF0CB0608F5}" type="presOf" srcId="{7CF1B50D-9618-4FCF-8ED3-4468A6E238A1}" destId="{11BD1E6D-2706-4671-BABF-C87D6BE40116}" srcOrd="1" destOrd="0" presId="urn:microsoft.com/office/officeart/2005/8/layout/radial1"/>
    <dgm:cxn modelId="{9001E2CC-D50E-4E3B-908F-C6A95D7FE3FF}" type="presOf" srcId="{960A9832-B57C-4156-B344-E8E2BBE9DA30}" destId="{BDDFC87B-99E4-4243-81DA-CEBCB4822B0A}" srcOrd="1" destOrd="0" presId="urn:microsoft.com/office/officeart/2005/8/layout/radial1"/>
    <dgm:cxn modelId="{39AC3BD9-14DD-43EA-B37D-34E8BFB23FAD}" type="presOf" srcId="{85B6FC4A-1FEC-4CCE-BA8A-F3F1A36BD8E9}" destId="{676D2D41-BE19-4293-8620-F11CDCF9D3F3}" srcOrd="0" destOrd="0" presId="urn:microsoft.com/office/officeart/2005/8/layout/radial1"/>
    <dgm:cxn modelId="{869957DE-E88C-46B6-B5E5-5D1564A9EEE3}" srcId="{5A0F0A88-C3DA-4B2F-9CC3-0A15684455B9}" destId="{F50F7C40-35A2-4F16-AC5D-269945059F64}" srcOrd="6" destOrd="0" parTransId="{A8F09CC3-7344-4BA9-8EC7-337DA0237725}" sibTransId="{16F3815B-23C8-4B37-812B-DCFD4FA44E6F}"/>
    <dgm:cxn modelId="{5EBD42E5-06CD-411E-BEED-13485FE60BFE}" type="presOf" srcId="{2BCBC171-7BA7-4462-A6F2-A45A278ACDBE}" destId="{4A1CFB55-7E8F-4DC7-8116-1D13C423A670}" srcOrd="0" destOrd="0" presId="urn:microsoft.com/office/officeart/2005/8/layout/radial1"/>
    <dgm:cxn modelId="{41E503EE-63F2-4348-AF33-20DEFDC346D0}" type="presOf" srcId="{960A9832-B57C-4156-B344-E8E2BBE9DA30}" destId="{8EA36BB1-E59A-48C5-8723-DCF23B44FADC}" srcOrd="0" destOrd="0" presId="urn:microsoft.com/office/officeart/2005/8/layout/radial1"/>
    <dgm:cxn modelId="{74036DF7-14DB-4394-BAE4-64C27F8504EC}" type="presOf" srcId="{843A9324-BB01-4DAE-AE9B-131D78404108}" destId="{60D1D8DE-3F6A-4AE4-BB47-1883D06672F4}" srcOrd="1" destOrd="0" presId="urn:microsoft.com/office/officeart/2005/8/layout/radial1"/>
    <dgm:cxn modelId="{A643DEF7-EC72-4E53-AF48-23487E83350D}" srcId="{5A0F0A88-C3DA-4B2F-9CC3-0A15684455B9}" destId="{9BF90AA3-CED5-4646-822B-B3FF3B7E34CE}" srcOrd="7" destOrd="0" parTransId="{960A9832-B57C-4156-B344-E8E2BBE9DA30}" sibTransId="{36AB0A1D-799E-482E-81DF-3AEA97D0E092}"/>
    <dgm:cxn modelId="{697D17FA-DA5D-4782-A949-E96F0C44EF57}" srcId="{5A0F0A88-C3DA-4B2F-9CC3-0A15684455B9}" destId="{44AB4B1F-F7DB-4DF5-B892-BCA1AF5550A4}" srcOrd="8" destOrd="0" parTransId="{3FA2E2D0-5FF7-40B0-A988-A130E303038C}" sibTransId="{1057AFC0-1114-4D2C-B9A4-07964FEEC9C0}"/>
    <dgm:cxn modelId="{C980E4FF-82DA-438B-B5A1-6ED48BA19A9E}" srcId="{5A0F0A88-C3DA-4B2F-9CC3-0A15684455B9}" destId="{DD7AB384-5F21-4BE3-B8F0-F14056B50160}" srcOrd="2" destOrd="0" parTransId="{843A9324-BB01-4DAE-AE9B-131D78404108}" sibTransId="{2EA54BA7-52F8-4E8F-A0DB-51BD7AB134C9}"/>
    <dgm:cxn modelId="{9C87BFBE-4F93-4B63-95BF-4547473523A7}" type="presParOf" srcId="{261D24B7-4BBF-43F1-8C66-DEF818991452}" destId="{A607D0FB-BE04-4CDF-8B97-F618CABA7B1F}" srcOrd="0" destOrd="0" presId="urn:microsoft.com/office/officeart/2005/8/layout/radial1"/>
    <dgm:cxn modelId="{CEB5BCFA-2F95-40A8-8128-B68E2398B57C}" type="presParOf" srcId="{261D24B7-4BBF-43F1-8C66-DEF818991452}" destId="{676D2D41-BE19-4293-8620-F11CDCF9D3F3}" srcOrd="1" destOrd="0" presId="urn:microsoft.com/office/officeart/2005/8/layout/radial1"/>
    <dgm:cxn modelId="{ED11912D-2046-4A54-A620-6C80144BB330}" type="presParOf" srcId="{676D2D41-BE19-4293-8620-F11CDCF9D3F3}" destId="{7AC07A52-DE5F-46B9-9683-3CC438CB9DEA}" srcOrd="0" destOrd="0" presId="urn:microsoft.com/office/officeart/2005/8/layout/radial1"/>
    <dgm:cxn modelId="{41F2312E-14DD-49D3-82FC-2975D9B58D0F}" type="presParOf" srcId="{261D24B7-4BBF-43F1-8C66-DEF818991452}" destId="{24CC082D-D724-4A1A-81F9-C041C2C73DB7}" srcOrd="2" destOrd="0" presId="urn:microsoft.com/office/officeart/2005/8/layout/radial1"/>
    <dgm:cxn modelId="{012F67EA-A1A5-4455-ACCB-11959FB0E218}" type="presParOf" srcId="{261D24B7-4BBF-43F1-8C66-DEF818991452}" destId="{C0CD1391-8923-420B-8992-6345D0BEAB81}" srcOrd="3" destOrd="0" presId="urn:microsoft.com/office/officeart/2005/8/layout/radial1"/>
    <dgm:cxn modelId="{7192DFB6-E6F7-46A1-A665-E92C72FEBDB8}" type="presParOf" srcId="{C0CD1391-8923-420B-8992-6345D0BEAB81}" destId="{B4F75804-C554-49AE-BC52-69E6991BDBB3}" srcOrd="0" destOrd="0" presId="urn:microsoft.com/office/officeart/2005/8/layout/radial1"/>
    <dgm:cxn modelId="{ED138DCF-7D42-4CEC-B921-9CCD01435645}" type="presParOf" srcId="{261D24B7-4BBF-43F1-8C66-DEF818991452}" destId="{D8112DCE-FA07-4F41-9C55-46368A3EB2DE}" srcOrd="4" destOrd="0" presId="urn:microsoft.com/office/officeart/2005/8/layout/radial1"/>
    <dgm:cxn modelId="{3AF07473-3843-45C5-8A47-21553999C36D}" type="presParOf" srcId="{261D24B7-4BBF-43F1-8C66-DEF818991452}" destId="{FF02964A-FC5F-490C-9905-73E8366F3B70}" srcOrd="5" destOrd="0" presId="urn:microsoft.com/office/officeart/2005/8/layout/radial1"/>
    <dgm:cxn modelId="{4616AC01-1FEF-46C7-A59A-78B46E89FC22}" type="presParOf" srcId="{FF02964A-FC5F-490C-9905-73E8366F3B70}" destId="{60D1D8DE-3F6A-4AE4-BB47-1883D06672F4}" srcOrd="0" destOrd="0" presId="urn:microsoft.com/office/officeart/2005/8/layout/radial1"/>
    <dgm:cxn modelId="{47E7AF1D-E462-4854-BE65-A8D2F7C1BF15}" type="presParOf" srcId="{261D24B7-4BBF-43F1-8C66-DEF818991452}" destId="{71E6EA66-622A-45E6-A54A-3A0E3C556C50}" srcOrd="6" destOrd="0" presId="urn:microsoft.com/office/officeart/2005/8/layout/radial1"/>
    <dgm:cxn modelId="{5D43099C-FA8C-4643-974C-8414893B2536}" type="presParOf" srcId="{261D24B7-4BBF-43F1-8C66-DEF818991452}" destId="{5E721592-2D86-4DBC-A47B-5A0D268EF82B}" srcOrd="7" destOrd="0" presId="urn:microsoft.com/office/officeart/2005/8/layout/radial1"/>
    <dgm:cxn modelId="{155AA5AB-E466-4C06-8079-4E091CEF56DA}" type="presParOf" srcId="{5E721592-2D86-4DBC-A47B-5A0D268EF82B}" destId="{4ADE013B-EBED-4A93-BD5C-F547CC7A7654}" srcOrd="0" destOrd="0" presId="urn:microsoft.com/office/officeart/2005/8/layout/radial1"/>
    <dgm:cxn modelId="{48F7290E-2233-4D05-A945-DC8265D04D8D}" type="presParOf" srcId="{261D24B7-4BBF-43F1-8C66-DEF818991452}" destId="{52D68DBB-0CFE-41EF-BA96-8B3587AC6B66}" srcOrd="8" destOrd="0" presId="urn:microsoft.com/office/officeart/2005/8/layout/radial1"/>
    <dgm:cxn modelId="{66819124-8277-4A9A-A37B-CF5C907B2E36}" type="presParOf" srcId="{261D24B7-4BBF-43F1-8C66-DEF818991452}" destId="{4105DF34-0703-454F-A982-8DFFF7ABDA12}" srcOrd="9" destOrd="0" presId="urn:microsoft.com/office/officeart/2005/8/layout/radial1"/>
    <dgm:cxn modelId="{CA2087F5-AACD-4044-B656-6939C4E6BC65}" type="presParOf" srcId="{4105DF34-0703-454F-A982-8DFFF7ABDA12}" destId="{AE680D11-29B4-46FD-982E-96514CE7A45F}" srcOrd="0" destOrd="0" presId="urn:microsoft.com/office/officeart/2005/8/layout/radial1"/>
    <dgm:cxn modelId="{8B05E049-F871-40F6-972B-1E000A89893C}" type="presParOf" srcId="{261D24B7-4BBF-43F1-8C66-DEF818991452}" destId="{4A1CFB55-7E8F-4DC7-8116-1D13C423A670}" srcOrd="10" destOrd="0" presId="urn:microsoft.com/office/officeart/2005/8/layout/radial1"/>
    <dgm:cxn modelId="{452D8F0C-94CD-46AD-85D5-7100754DF946}" type="presParOf" srcId="{261D24B7-4BBF-43F1-8C66-DEF818991452}" destId="{06E8DD9C-836D-46F0-9298-CEBF202B3B6C}" srcOrd="11" destOrd="0" presId="urn:microsoft.com/office/officeart/2005/8/layout/radial1"/>
    <dgm:cxn modelId="{D2208AB6-9C4E-4583-8F34-154BEB0A91D3}" type="presParOf" srcId="{06E8DD9C-836D-46F0-9298-CEBF202B3B6C}" destId="{11BD1E6D-2706-4671-BABF-C87D6BE40116}" srcOrd="0" destOrd="0" presId="urn:microsoft.com/office/officeart/2005/8/layout/radial1"/>
    <dgm:cxn modelId="{CE004AF6-FB20-4402-8ED0-CAE2F2FDFB83}" type="presParOf" srcId="{261D24B7-4BBF-43F1-8C66-DEF818991452}" destId="{8918EA0A-CC52-426B-AE7A-9D64DCD2B3F9}" srcOrd="12" destOrd="0" presId="urn:microsoft.com/office/officeart/2005/8/layout/radial1"/>
    <dgm:cxn modelId="{C1AA373D-1795-409E-881F-FB29CFC4120C}" type="presParOf" srcId="{261D24B7-4BBF-43F1-8C66-DEF818991452}" destId="{70ABB74F-2B55-464E-B37E-0053AD0F42D0}" srcOrd="13" destOrd="0" presId="urn:microsoft.com/office/officeart/2005/8/layout/radial1"/>
    <dgm:cxn modelId="{D596638D-8A44-41A7-A1B7-7BCBBFA4176B}" type="presParOf" srcId="{70ABB74F-2B55-464E-B37E-0053AD0F42D0}" destId="{482FE7C2-A2EE-49CB-B269-12D4A8E7522A}" srcOrd="0" destOrd="0" presId="urn:microsoft.com/office/officeart/2005/8/layout/radial1"/>
    <dgm:cxn modelId="{E1D2FE70-4964-432C-89B8-A5526B5ECB7A}" type="presParOf" srcId="{261D24B7-4BBF-43F1-8C66-DEF818991452}" destId="{F1B32319-4CDC-4394-9085-26A9A59B0319}" srcOrd="14" destOrd="0" presId="urn:microsoft.com/office/officeart/2005/8/layout/radial1"/>
    <dgm:cxn modelId="{FC530247-6155-40D9-AE80-481CE1009E3A}" type="presParOf" srcId="{261D24B7-4BBF-43F1-8C66-DEF818991452}" destId="{8EA36BB1-E59A-48C5-8723-DCF23B44FADC}" srcOrd="15" destOrd="0" presId="urn:microsoft.com/office/officeart/2005/8/layout/radial1"/>
    <dgm:cxn modelId="{EBD342A8-5BB7-40BA-B211-B67C71CCCF01}" type="presParOf" srcId="{8EA36BB1-E59A-48C5-8723-DCF23B44FADC}" destId="{BDDFC87B-99E4-4243-81DA-CEBCB4822B0A}" srcOrd="0" destOrd="0" presId="urn:microsoft.com/office/officeart/2005/8/layout/radial1"/>
    <dgm:cxn modelId="{7A703C39-F692-49F6-9E15-2990E097B8FC}" type="presParOf" srcId="{261D24B7-4BBF-43F1-8C66-DEF818991452}" destId="{C16198E3-503A-4BBD-9832-3E5CBA85453B}" srcOrd="16" destOrd="0" presId="urn:microsoft.com/office/officeart/2005/8/layout/radial1"/>
    <dgm:cxn modelId="{CC18D5C4-31A2-4890-B78B-13BEFCADC62F}" type="presParOf" srcId="{261D24B7-4BBF-43F1-8C66-DEF818991452}" destId="{E6A8C3A4-F913-4813-B98C-326C2F0FB7DC}" srcOrd="17" destOrd="0" presId="urn:microsoft.com/office/officeart/2005/8/layout/radial1"/>
    <dgm:cxn modelId="{82C706E6-2DE3-430D-91DD-6D0ECC84FC88}" type="presParOf" srcId="{E6A8C3A4-F913-4813-B98C-326C2F0FB7DC}" destId="{9B845FD1-4490-4645-A074-206BE700633A}" srcOrd="0" destOrd="0" presId="urn:microsoft.com/office/officeart/2005/8/layout/radial1"/>
    <dgm:cxn modelId="{5034B2A2-0689-4A98-87C0-F7A5213B360B}" type="presParOf" srcId="{261D24B7-4BBF-43F1-8C66-DEF818991452}" destId="{FA07BDA7-A912-49F1-9522-993514839D6F}" srcOrd="18" destOrd="0" presId="urn:microsoft.com/office/officeart/2005/8/layout/radial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7FAFB-9EA8-4BCB-9B9F-CAD978FC9391}">
      <dsp:nvSpPr>
        <dsp:cNvPr id="0" name=""/>
        <dsp:cNvSpPr/>
      </dsp:nvSpPr>
      <dsp:spPr>
        <a:xfrm>
          <a:off x="0" y="1805"/>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A503DF-FA67-4F31-932C-664AC37A364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A6CB17-AFCC-432B-B6E1-77185AD23D9D}">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dirty="0"/>
            <a:t>Email</a:t>
          </a:r>
          <a:endParaRPr lang="en-US" sz="2200" kern="1200" dirty="0"/>
        </a:p>
      </dsp:txBody>
      <dsp:txXfrm>
        <a:off x="1057183" y="1805"/>
        <a:ext cx="9458416" cy="915310"/>
      </dsp:txXfrm>
    </dsp:sp>
    <dsp:sp modelId="{4ADF653F-B6BB-4200-B507-62B27530D208}">
      <dsp:nvSpPr>
        <dsp:cNvPr id="0" name=""/>
        <dsp:cNvSpPr/>
      </dsp:nvSpPr>
      <dsp:spPr>
        <a:xfrm>
          <a:off x="0" y="1145944"/>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88668-41A0-4D52-9C88-403EBF003E0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388A19-16D6-4247-A41E-0F808453E1D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kern="1200" dirty="0"/>
            <a:t>safeguarding.partnerships@nottinghamcity.gov.uk</a:t>
          </a:r>
          <a:endParaRPr lang="en-US" sz="2200" kern="1200" dirty="0"/>
        </a:p>
      </dsp:txBody>
      <dsp:txXfrm>
        <a:off x="1057183" y="1145944"/>
        <a:ext cx="9458416" cy="915310"/>
      </dsp:txXfrm>
    </dsp:sp>
    <dsp:sp modelId="{9F5C4338-91CE-466F-899E-AA25146F5FB7}">
      <dsp:nvSpPr>
        <dsp:cNvPr id="0" name=""/>
        <dsp:cNvSpPr/>
      </dsp:nvSpPr>
      <dsp:spPr>
        <a:xfrm>
          <a:off x="0" y="2290082"/>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ED75B-D4B7-440D-8A28-663EF287664E}">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C04C35-5B2B-4713-9D1A-F7DB881A39EB}">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dirty="0"/>
            <a:t>Telephone</a:t>
          </a:r>
          <a:endParaRPr lang="en-US" sz="2200" kern="1200" dirty="0"/>
        </a:p>
      </dsp:txBody>
      <dsp:txXfrm>
        <a:off x="1057183" y="2290082"/>
        <a:ext cx="9458416" cy="915310"/>
      </dsp:txXfrm>
    </dsp:sp>
    <dsp:sp modelId="{299DA5D6-9EC1-4648-BD3F-F56A54FEA7A9}">
      <dsp:nvSpPr>
        <dsp:cNvPr id="0" name=""/>
        <dsp:cNvSpPr/>
      </dsp:nvSpPr>
      <dsp:spPr>
        <a:xfrm>
          <a:off x="0" y="3434221"/>
          <a:ext cx="10515600" cy="91531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48DA4-AB0C-4A20-89BE-86A24973A0D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41C9D-0581-4BBD-9022-79909BF1FC82}">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kern="1200" dirty="0"/>
            <a:t>0115 876 4762</a:t>
          </a:r>
          <a:endParaRPr lang="en-US" sz="2200" kern="1200" dirty="0"/>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7D0FB-BE04-4CDF-8B97-F618CABA7B1F}">
      <dsp:nvSpPr>
        <dsp:cNvPr id="0" name=""/>
        <dsp:cNvSpPr/>
      </dsp:nvSpPr>
      <dsp:spPr>
        <a:xfrm>
          <a:off x="3162881" y="1640648"/>
          <a:ext cx="2680266" cy="1588969"/>
        </a:xfrm>
        <a:prstGeom prst="ellipse">
          <a:avLst/>
        </a:prstGeom>
        <a:solidFill>
          <a:srgbClr val="231F2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DSL exploitation tools</a:t>
          </a:r>
        </a:p>
      </dsp:txBody>
      <dsp:txXfrm>
        <a:off x="3555397" y="1873347"/>
        <a:ext cx="1895234" cy="1123571"/>
      </dsp:txXfrm>
    </dsp:sp>
    <dsp:sp modelId="{676D2D41-BE19-4293-8620-F11CDCF9D3F3}">
      <dsp:nvSpPr>
        <dsp:cNvPr id="0" name=""/>
        <dsp:cNvSpPr/>
      </dsp:nvSpPr>
      <dsp:spPr>
        <a:xfrm rot="16216599">
          <a:off x="4284868" y="1407393"/>
          <a:ext cx="446117" cy="20405"/>
        </a:xfrm>
        <a:custGeom>
          <a:avLst/>
          <a:gdLst/>
          <a:ahLst/>
          <a:cxnLst/>
          <a:rect l="0" t="0" r="0" b="0"/>
          <a:pathLst>
            <a:path>
              <a:moveTo>
                <a:pt x="0" y="9505"/>
              </a:moveTo>
              <a:lnTo>
                <a:pt x="563909"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a:off x="4496720" y="1428694"/>
        <a:ext cx="0" cy="0"/>
      </dsp:txXfrm>
    </dsp:sp>
    <dsp:sp modelId="{24CC082D-D724-4A1A-81F9-C041C2C73DB7}">
      <dsp:nvSpPr>
        <dsp:cNvPr id="0" name=""/>
        <dsp:cNvSpPr/>
      </dsp:nvSpPr>
      <dsp:spPr>
        <a:xfrm>
          <a:off x="3898279" y="-150932"/>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DSL 1:1</a:t>
          </a:r>
        </a:p>
      </dsp:txBody>
      <dsp:txXfrm>
        <a:off x="4078107" y="46109"/>
        <a:ext cx="868289" cy="951399"/>
      </dsp:txXfrm>
    </dsp:sp>
    <dsp:sp modelId="{C0CD1391-8923-420B-8992-6345D0BEAB81}">
      <dsp:nvSpPr>
        <dsp:cNvPr id="0" name=""/>
        <dsp:cNvSpPr/>
      </dsp:nvSpPr>
      <dsp:spPr>
        <a:xfrm rot="19102056">
          <a:off x="5171818" y="1567219"/>
          <a:ext cx="592317" cy="20405"/>
        </a:xfrm>
        <a:custGeom>
          <a:avLst/>
          <a:gdLst/>
          <a:ahLst/>
          <a:cxnLst/>
          <a:rect l="0" t="0" r="0" b="0"/>
          <a:pathLst>
            <a:path>
              <a:moveTo>
                <a:pt x="0" y="9505"/>
              </a:moveTo>
              <a:lnTo>
                <a:pt x="563364"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a:off x="5447072" y="1576191"/>
        <a:ext cx="0" cy="0"/>
      </dsp:txXfrm>
    </dsp:sp>
    <dsp:sp modelId="{D8112DCE-FA07-4F41-9C55-46368A3EB2DE}">
      <dsp:nvSpPr>
        <dsp:cNvPr id="0" name=""/>
        <dsp:cNvSpPr/>
      </dsp:nvSpPr>
      <dsp:spPr>
        <a:xfrm>
          <a:off x="5552175" y="284110"/>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Safeguard training children and staff</a:t>
          </a:r>
        </a:p>
      </dsp:txBody>
      <dsp:txXfrm>
        <a:off x="5732003" y="481151"/>
        <a:ext cx="868289" cy="951399"/>
      </dsp:txXfrm>
    </dsp:sp>
    <dsp:sp modelId="{FF02964A-FC5F-490C-9905-73E8366F3B70}">
      <dsp:nvSpPr>
        <dsp:cNvPr id="0" name=""/>
        <dsp:cNvSpPr/>
      </dsp:nvSpPr>
      <dsp:spPr>
        <a:xfrm rot="21177972">
          <a:off x="5812773" y="2226272"/>
          <a:ext cx="600668" cy="20405"/>
        </a:xfrm>
        <a:custGeom>
          <a:avLst/>
          <a:gdLst/>
          <a:ahLst/>
          <a:cxnLst/>
          <a:rect l="0" t="0" r="0" b="0"/>
          <a:pathLst>
            <a:path>
              <a:moveTo>
                <a:pt x="0" y="9505"/>
              </a:moveTo>
              <a:lnTo>
                <a:pt x="586040"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a:off x="6096364" y="2223410"/>
        <a:ext cx="0" cy="0"/>
      </dsp:txXfrm>
    </dsp:sp>
    <dsp:sp modelId="{71E6EA66-622A-45E6-A54A-3A0E3C556C50}">
      <dsp:nvSpPr>
        <dsp:cNvPr id="0" name=""/>
        <dsp:cNvSpPr/>
      </dsp:nvSpPr>
      <dsp:spPr>
        <a:xfrm>
          <a:off x="6407112" y="1508299"/>
          <a:ext cx="1182902" cy="1237849"/>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Parent contact and meeting</a:t>
          </a:r>
        </a:p>
      </dsp:txBody>
      <dsp:txXfrm>
        <a:off x="6580344" y="1689578"/>
        <a:ext cx="836438" cy="875291"/>
      </dsp:txXfrm>
    </dsp:sp>
    <dsp:sp modelId="{5E721592-2D86-4DBC-A47B-5A0D268EF82B}">
      <dsp:nvSpPr>
        <dsp:cNvPr id="0" name=""/>
        <dsp:cNvSpPr/>
      </dsp:nvSpPr>
      <dsp:spPr>
        <a:xfrm rot="1652424">
          <a:off x="5478281" y="3076096"/>
          <a:ext cx="546919" cy="20405"/>
        </a:xfrm>
        <a:custGeom>
          <a:avLst/>
          <a:gdLst/>
          <a:ahLst/>
          <a:cxnLst/>
          <a:rect l="0" t="0" r="0" b="0"/>
          <a:pathLst>
            <a:path>
              <a:moveTo>
                <a:pt x="0" y="9505"/>
              </a:moveTo>
              <a:lnTo>
                <a:pt x="544776"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a:off x="5745939" y="3067853"/>
        <a:ext cx="0" cy="0"/>
      </dsp:txXfrm>
    </dsp:sp>
    <dsp:sp modelId="{52D68DBB-0CFE-41EF-BA96-8B3587AC6B66}">
      <dsp:nvSpPr>
        <dsp:cNvPr id="0" name=""/>
        <dsp:cNvSpPr/>
      </dsp:nvSpPr>
      <dsp:spPr>
        <a:xfrm>
          <a:off x="5934633" y="2829094"/>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Educate parents</a:t>
          </a:r>
        </a:p>
      </dsp:txBody>
      <dsp:txXfrm>
        <a:off x="6114461" y="3026135"/>
        <a:ext cx="868289" cy="951399"/>
      </dsp:txXfrm>
    </dsp:sp>
    <dsp:sp modelId="{4105DF34-0703-454F-A982-8DFFF7ABDA12}">
      <dsp:nvSpPr>
        <dsp:cNvPr id="0" name=""/>
        <dsp:cNvSpPr/>
      </dsp:nvSpPr>
      <dsp:spPr>
        <a:xfrm rot="4089844">
          <a:off x="4679473" y="3394878"/>
          <a:ext cx="424395" cy="20405"/>
        </a:xfrm>
        <a:custGeom>
          <a:avLst/>
          <a:gdLst/>
          <a:ahLst/>
          <a:cxnLst/>
          <a:rect l="0" t="0" r="0" b="0"/>
          <a:pathLst>
            <a:path>
              <a:moveTo>
                <a:pt x="0" y="9505"/>
              </a:moveTo>
              <a:lnTo>
                <a:pt x="569684"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a:off x="4897573" y="3391286"/>
        <a:ext cx="0" cy="0"/>
      </dsp:txXfrm>
    </dsp:sp>
    <dsp:sp modelId="{4A1CFB55-7E8F-4DC7-8116-1D13C423A670}">
      <dsp:nvSpPr>
        <dsp:cNvPr id="0" name=""/>
        <dsp:cNvSpPr/>
      </dsp:nvSpPr>
      <dsp:spPr>
        <a:xfrm>
          <a:off x="4494133" y="3560330"/>
          <a:ext cx="1458624"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Anonymous reporting</a:t>
          </a:r>
        </a:p>
      </dsp:txBody>
      <dsp:txXfrm>
        <a:off x="4707744" y="3757371"/>
        <a:ext cx="1031402" cy="951399"/>
      </dsp:txXfrm>
    </dsp:sp>
    <dsp:sp modelId="{06E8DD9C-836D-46F0-9298-CEBF202B3B6C}">
      <dsp:nvSpPr>
        <dsp:cNvPr id="0" name=""/>
        <dsp:cNvSpPr/>
      </dsp:nvSpPr>
      <dsp:spPr>
        <a:xfrm rot="7094471">
          <a:off x="3710841" y="3412524"/>
          <a:ext cx="523430" cy="20405"/>
        </a:xfrm>
        <a:custGeom>
          <a:avLst/>
          <a:gdLst/>
          <a:ahLst/>
          <a:cxnLst/>
          <a:rect l="0" t="0" r="0" b="0"/>
          <a:pathLst>
            <a:path>
              <a:moveTo>
                <a:pt x="0" y="9505"/>
              </a:moveTo>
              <a:lnTo>
                <a:pt x="569684"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rot="10800000">
        <a:off x="3990276" y="3417391"/>
        <a:ext cx="0" cy="0"/>
      </dsp:txXfrm>
    </dsp:sp>
    <dsp:sp modelId="{8918EA0A-CC52-426B-AE7A-9D64DCD2B3F9}">
      <dsp:nvSpPr>
        <dsp:cNvPr id="0" name=""/>
        <dsp:cNvSpPr/>
      </dsp:nvSpPr>
      <dsp:spPr>
        <a:xfrm>
          <a:off x="2923330" y="3560330"/>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Inform police and MASH</a:t>
          </a:r>
        </a:p>
      </dsp:txBody>
      <dsp:txXfrm>
        <a:off x="3103158" y="3757371"/>
        <a:ext cx="868289" cy="951399"/>
      </dsp:txXfrm>
    </dsp:sp>
    <dsp:sp modelId="{70ABB74F-2B55-464E-B37E-0053AD0F42D0}">
      <dsp:nvSpPr>
        <dsp:cNvPr id="0" name=""/>
        <dsp:cNvSpPr/>
      </dsp:nvSpPr>
      <dsp:spPr>
        <a:xfrm rot="9253500">
          <a:off x="2608680" y="3122362"/>
          <a:ext cx="900038" cy="20405"/>
        </a:xfrm>
        <a:custGeom>
          <a:avLst/>
          <a:gdLst/>
          <a:ahLst/>
          <a:cxnLst/>
          <a:rect l="0" t="0" r="0" b="0"/>
          <a:pathLst>
            <a:path>
              <a:moveTo>
                <a:pt x="0" y="9505"/>
              </a:moveTo>
              <a:lnTo>
                <a:pt x="831464"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rot="10800000">
        <a:off x="3088745" y="3143042"/>
        <a:ext cx="0" cy="0"/>
      </dsp:txXfrm>
    </dsp:sp>
    <dsp:sp modelId="{F1B32319-4CDC-4394-9085-26A9A59B0319}">
      <dsp:nvSpPr>
        <dsp:cNvPr id="0" name=""/>
        <dsp:cNvSpPr/>
      </dsp:nvSpPr>
      <dsp:spPr>
        <a:xfrm>
          <a:off x="1477646" y="2926808"/>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Visibility outside school</a:t>
          </a:r>
        </a:p>
      </dsp:txBody>
      <dsp:txXfrm>
        <a:off x="1657474" y="3123849"/>
        <a:ext cx="868289" cy="951399"/>
      </dsp:txXfrm>
    </dsp:sp>
    <dsp:sp modelId="{8EA36BB1-E59A-48C5-8723-DCF23B44FADC}">
      <dsp:nvSpPr>
        <dsp:cNvPr id="0" name=""/>
        <dsp:cNvSpPr/>
      </dsp:nvSpPr>
      <dsp:spPr>
        <a:xfrm rot="11310696">
          <a:off x="2683983" y="2191799"/>
          <a:ext cx="522538" cy="20405"/>
        </a:xfrm>
        <a:custGeom>
          <a:avLst/>
          <a:gdLst/>
          <a:ahLst/>
          <a:cxnLst/>
          <a:rect l="0" t="0" r="0" b="0"/>
          <a:pathLst>
            <a:path>
              <a:moveTo>
                <a:pt x="0" y="9505"/>
              </a:moveTo>
              <a:lnTo>
                <a:pt x="601534"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rot="10800000">
        <a:off x="2956238" y="2216854"/>
        <a:ext cx="0" cy="0"/>
      </dsp:txXfrm>
    </dsp:sp>
    <dsp:sp modelId="{C16198E3-503A-4BBD-9832-3E5CBA85453B}">
      <dsp:nvSpPr>
        <dsp:cNvPr id="0" name=""/>
        <dsp:cNvSpPr/>
      </dsp:nvSpPr>
      <dsp:spPr>
        <a:xfrm>
          <a:off x="1239385" y="1382979"/>
          <a:ext cx="1456854"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Create safe spaces- build trust</a:t>
          </a:r>
        </a:p>
      </dsp:txBody>
      <dsp:txXfrm>
        <a:off x="1452736" y="1580020"/>
        <a:ext cx="1030152" cy="951399"/>
      </dsp:txXfrm>
    </dsp:sp>
    <dsp:sp modelId="{E6A8C3A4-F913-4813-B98C-326C2F0FB7DC}">
      <dsp:nvSpPr>
        <dsp:cNvPr id="0" name=""/>
        <dsp:cNvSpPr/>
      </dsp:nvSpPr>
      <dsp:spPr>
        <a:xfrm rot="13707048">
          <a:off x="3395252" y="1503639"/>
          <a:ext cx="582519" cy="20405"/>
        </a:xfrm>
        <a:custGeom>
          <a:avLst/>
          <a:gdLst/>
          <a:ahLst/>
          <a:cxnLst/>
          <a:rect l="0" t="0" r="0" b="0"/>
          <a:pathLst>
            <a:path>
              <a:moveTo>
                <a:pt x="0" y="9505"/>
              </a:moveTo>
              <a:lnTo>
                <a:pt x="582730" y="9505"/>
              </a:lnTo>
            </a:path>
          </a:pathLst>
        </a:custGeom>
        <a:noFill/>
        <a:ln w="2540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solidFill>
              <a:sysClr val="windowText" lastClr="000000"/>
            </a:solidFill>
            <a:latin typeface="Calibri"/>
            <a:ea typeface="+mn-ea"/>
            <a:cs typeface="+mn-cs"/>
          </a:endParaRPr>
        </a:p>
      </dsp:txBody>
      <dsp:txXfrm rot="10800000">
        <a:off x="3685272" y="1534399"/>
        <a:ext cx="0" cy="0"/>
      </dsp:txXfrm>
    </dsp:sp>
    <dsp:sp modelId="{FA07BDA7-A912-49F1-9522-993514839D6F}">
      <dsp:nvSpPr>
        <dsp:cNvPr id="0" name=""/>
        <dsp:cNvSpPr/>
      </dsp:nvSpPr>
      <dsp:spPr>
        <a:xfrm>
          <a:off x="2451627" y="140500"/>
          <a:ext cx="1227945" cy="1345481"/>
        </a:xfrm>
        <a:prstGeom prst="ellipse">
          <a:avLst/>
        </a:prstGeom>
        <a:noFill/>
        <a:ln w="254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ysClr val="windowText" lastClr="000000"/>
              </a:solidFill>
              <a:latin typeface="Calibri"/>
              <a:ea typeface="+mn-ea"/>
              <a:cs typeface="+mn-cs"/>
            </a:rPr>
            <a:t>Referrals and external support</a:t>
          </a:r>
        </a:p>
      </dsp:txBody>
      <dsp:txXfrm>
        <a:off x="2631455" y="337541"/>
        <a:ext cx="868289" cy="95139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789F8-0D21-4FA7-BABE-F304DD9CEC45}" type="datetimeFigureOut">
              <a:rPr lang="en-GB" smtClean="0"/>
              <a:t>10/02/2026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D7A47-BB5A-4AEA-B114-500E755BCE60}" type="slidenum">
              <a:rPr lang="en-GB" smtClean="0"/>
              <a:t>‹#›</a:t>
            </a:fld>
            <a:endParaRPr lang="en-GB"/>
          </a:p>
        </p:txBody>
      </p:sp>
    </p:spTree>
    <p:extLst>
      <p:ext uri="{BB962C8B-B14F-4D97-AF65-F5344CB8AC3E}">
        <p14:creationId xmlns:p14="http://schemas.microsoft.com/office/powerpoint/2010/main" val="24064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ottinghamcc-my.sharepoint.com/:w:/r/personal/deborah_somerset_nottinghamcity_gov_uk/Documents/Documents/Personal/Neglect%20Steering%20Group%202025/Educational%20Neglect%20Policy%20FINAL.docx?d=w516549257e574246aa2e0a78e720ae34&amp;csf=1&amp;web=1&amp;e=lDhGe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ur01.safelinks.protection.outlook.com/?url=https%3A%2F%2Fsway.cloud.microsoft%2FrDrjNAXErv9pUT7K%3Fref%3DLink&amp;data=05%7C02%7Cdeborah.somerset%40nottinghamcity.gov.uk%7C565c6938c3354ac8fbb608de380e197c%7Caa3611bd13ac47ac820700fb9ea44ede%7C0%7C0%7C639009830360903217%7CUnknown%7CTWFpbGZsb3d8eyJFbXB0eU1hcGkiOnRydWUsIlYiOiIwLjAuMDAwMCIsIlAiOiJXaW4zMiIsIkFOIjoiTWFpbCIsIldUIjoyfQ%3D%3D%7C0%7C%7C%7C&amp;sdata=bhuZfaZ38M7Lc2qHICnz%2B4%2FwSKTt4zNCcGQb5Avvdls%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01.safelinks.protection.outlook.com/?url=https%3A%2F%2Fsway.cloud.microsoft%2FrDrjNAXErv9pUT7K%3Fref%3DLink&amp;data=05%7C02%7Cdeborah.somerset%40nottinghamcity.gov.uk%7C565c6938c3354ac8fbb608de380e197c%7Caa3611bd13ac47ac820700fb9ea44ede%7C0%7C0%7C639009830360903217%7CUnknown%7CTWFpbGZsb3d8eyJFbXB0eU1hcGkiOnRydWUsIlYiOiIwLjAuMDAwMCIsIlAiOiJXaW4zMiIsIkFOIjoiTWFpbCIsIldUIjoyfQ%3D%3D%7C0%7C%7C%7C&amp;sdata=bhuZfaZ38M7Lc2qHICnz%2B4%2FwSKTt4zNCcGQb5Avvdls%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government/publications/mobile-phones-in-schools/mobile-phones-in-school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wgfl.org.uk/?gad_source=1&amp;gad_campaignid=23141484231&amp;gclid=Cj0KCQiAyvHLBhDlARIsAHxl6xo6v-hinr4gJhDC6IeYdh38uKaPvWJN4S2CUKHJigc99CVDSI-359saAsTAEALw_wcB"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v.uk/government/consultations/establishing-the-child-protection-authority-in-englan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ur01.safelinks.protection.outlook.com/?url=https%3A%2F%2Fforms.office.com%2Fe%2F0deW3Hid7J&amp;data=05%7C02%7CClaire.Maclean%40nottinghamcity.gov.uk%7Cf5775c3d944545ea38ba08de63f763cb%7Caa3611bd13ac47ac820700fb9ea44ede%7C0%7C0%7C639058111339190970%7CUnknown%7CTWFpbGZsb3d8eyJFbXB0eU1hcGkiOnRydWUsIlYiOiIwLjAuMDAwMCIsIlAiOiJXaW4zMiIsIkFOIjoiTWFpbCIsIldUIjoyfQ%3D%3D%7C0%7C%7C%7C&amp;sdata=wdqXrxO%2FwNxE%2BzAf8V5tv6pvv8VLNPfCrQgr7ImriDA%3D&amp;reserved=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Welcome - Alys Finch</a:t>
            </a:r>
            <a:r>
              <a:rPr lang="en-GB" dirty="0">
                <a:effectLst/>
              </a:rPr>
              <a:t> and Claire Maclean</a:t>
            </a:r>
            <a:endParaRPr lang="en-GB" dirty="0"/>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1</a:t>
            </a:fld>
            <a:endParaRPr lang="en-GB"/>
          </a:p>
        </p:txBody>
      </p:sp>
    </p:spTree>
    <p:extLst>
      <p:ext uri="{BB962C8B-B14F-4D97-AF65-F5344CB8AC3E}">
        <p14:creationId xmlns:p14="http://schemas.microsoft.com/office/powerpoint/2010/main" val="409468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4045-856E-AFBE-0932-A18BBA10D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C09A2-C9DE-2019-A7DF-83298364A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D0B32-4944-A1C5-31FE-69181F91FA9E}"/>
              </a:ext>
            </a:extLst>
          </p:cNvPr>
          <p:cNvSpPr>
            <a:spLocks noGrp="1"/>
          </p:cNvSpPr>
          <p:nvPr>
            <p:ph type="body" idx="1"/>
          </p:nvPr>
        </p:nvSpPr>
        <p:spPr/>
        <p:txBody>
          <a:bodyPr/>
          <a:lstStyle/>
          <a:p>
            <a:r>
              <a:rPr kumimoji="0" lang="en-US" sz="1200" b="0" i="0" u="none" strike="noStrike" kern="1200" cap="none" spc="0" normalizeH="0" baseline="0" noProof="0" dirty="0">
                <a:ln>
                  <a:noFill/>
                </a:ln>
                <a:solidFill>
                  <a:srgbClr val="0D0D0D"/>
                </a:solidFill>
                <a:effectLst/>
                <a:uLnTx/>
                <a:uFillTx/>
                <a:latin typeface="Aptos" panose="020B0004020202020204" pitchFamily="34" charset="0"/>
              </a:rPr>
              <a:t>Leaders and practitioners need to develop their capacity to understand and use intersectional approaches to better address the safeguarding needs of Black, Asian and Mixed Heritage children </a:t>
            </a:r>
          </a:p>
          <a:p>
            <a:endParaRPr kumimoji="0" lang="en-US" sz="1200" b="0" i="0" u="none" strike="noStrike" kern="1200" cap="none" spc="0" normalizeH="0" baseline="0" noProof="0" dirty="0">
              <a:ln>
                <a:noFill/>
              </a:ln>
              <a:solidFill>
                <a:srgbClr val="0D0D0D"/>
              </a:solidFill>
              <a:effectLst/>
              <a:uLnTx/>
              <a:uFillTx/>
              <a:latin typeface="Aptos" panose="020B0004020202020204" pitchFamily="34" charset="0"/>
            </a:endParaRPr>
          </a:p>
          <a:p>
            <a:r>
              <a:rPr kumimoji="0" lang="en-US" sz="1200" b="0" i="0" u="none" strike="noStrike" kern="1200" cap="none" spc="0" normalizeH="0" baseline="0" noProof="0" dirty="0">
                <a:ln>
                  <a:noFill/>
                </a:ln>
                <a:solidFill>
                  <a:srgbClr val="0D0D0D"/>
                </a:solidFill>
                <a:effectLst/>
                <a:uLnTx/>
                <a:uFillTx/>
                <a:latin typeface="Aptos" panose="020B0004020202020204" pitchFamily="34" charset="0"/>
              </a:rPr>
              <a:t>The Educational Neglect policy is obviously one for DSL`s to be familiar with.  See the policy here…..</a:t>
            </a:r>
            <a:r>
              <a:rPr lang="en-GB" dirty="0">
                <a:hlinkClick r:id="rId3"/>
              </a:rPr>
              <a:t> Educational Neglect Policy FINAL.docx</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0CFD2152-69F7-179C-5E0F-0FFF38C5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99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AFBEF-4E7B-E9DC-3B91-5FE188A77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E34A7-F6F3-6193-7365-5B1F0BC3C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CD780-2FC7-79BD-1BDB-F6805A5995A1}"/>
              </a:ext>
            </a:extLst>
          </p:cNvPr>
          <p:cNvSpPr>
            <a:spLocks noGrp="1"/>
          </p:cNvSpPr>
          <p:nvPr>
            <p:ph type="body" idx="1"/>
          </p:nvPr>
        </p:nvSpPr>
        <p:spPr/>
        <p:txBody>
          <a:bodyPr/>
          <a:lstStyle/>
          <a:p>
            <a:r>
              <a:rPr lang="en-GB" dirty="0"/>
              <a:t>More information regarding both of these items can be found in our December 2025 NCSCP Partnership Newsletter here……..</a:t>
            </a:r>
            <a:r>
              <a:rPr lang="en-GB" sz="12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 https://sway.cloud.microsoft/rDrjNAXErv9pUT7K?ref=Link</a:t>
            </a:r>
            <a:endParaRPr lang="en-GB" sz="12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endParaRPr lang="en-GB" sz="1200" u="sng" dirty="0">
              <a:solidFill>
                <a:srgbClr val="0000FF"/>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F4313B80-BEA8-DD3F-C853-47103F8898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12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70A1B-A824-CD67-04C1-63018908A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B7E28-101C-9D81-16B7-BFB290EBE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A9137-E291-E694-ED21-7B9A18C279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More information regarding this can be found in our December 2025 NCSCP Partnership Newsletter here……..</a:t>
            </a:r>
            <a:r>
              <a:rPr kumimoji="0" lang="en-GB"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Aptos" panose="020B0004020202020204" pitchFamily="34" charset="0"/>
                <a:hlinkClick r:id="rId3"/>
              </a:rPr>
              <a:t> https://sway.cloud.microsoft/rDrjNAXErv9pUT7K?ref=Link</a:t>
            </a:r>
            <a:endParaRPr kumimoji="0" lang="en-GB"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a:extLst>
              <a:ext uri="{FF2B5EF4-FFF2-40B4-BE49-F238E27FC236}">
                <a16:creationId xmlns:a16="http://schemas.microsoft.com/office/drawing/2014/main" id="{EC3A3B03-7927-2FD6-54A4-1DABC8CA17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78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4606-708C-80C9-C72F-B1796A136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80AC7-4E14-3FC8-43B5-EA92EDE40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AF35A-1A56-B5DF-2A14-88D83B14ABC5}"/>
              </a:ext>
            </a:extLst>
          </p:cNvPr>
          <p:cNvSpPr>
            <a:spLocks noGrp="1"/>
          </p:cNvSpPr>
          <p:nvPr>
            <p:ph type="body" idx="1"/>
          </p:nvPr>
        </p:nvSpPr>
        <p:spPr/>
        <p:txBody>
          <a:bodyPr/>
          <a:lstStyle/>
          <a:p>
            <a:r>
              <a:rPr lang="en-GB" dirty="0"/>
              <a:t>Here is a link to the guidance……</a:t>
            </a:r>
            <a:r>
              <a:rPr lang="en-GB" dirty="0">
                <a:hlinkClick r:id="rId3"/>
              </a:rPr>
              <a:t>Mobile phones in schools - GOV.UK</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6C03B2BB-0F5E-9E39-A2FE-51B19F9B29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3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5CF39-6915-5E33-C696-1F06D7F13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4FEFC-1E30-749E-A5FF-0731BD582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9DE7F-BAF6-41BB-A225-FFDE54F7BC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9DEF6EBA-290A-75DC-9B2A-61A8E3C44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64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0332-B275-C810-52AB-F18B2132B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2C7A4-64A3-16BE-EF5B-C9632EA49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D8D02-100A-9A03-7838-ABDF0F939790}"/>
              </a:ext>
            </a:extLst>
          </p:cNvPr>
          <p:cNvSpPr>
            <a:spLocks noGrp="1"/>
          </p:cNvSpPr>
          <p:nvPr>
            <p:ph type="body" idx="1"/>
          </p:nvPr>
        </p:nvSpPr>
        <p:spPr/>
        <p:txBody>
          <a:bodyPr/>
          <a:lstStyle/>
          <a:p>
            <a:r>
              <a:rPr lang="en-GB" dirty="0"/>
              <a:t>Find more information re SWGfL here……</a:t>
            </a:r>
            <a:r>
              <a:rPr lang="en-GB" dirty="0">
                <a:hlinkClick r:id="rId3"/>
              </a:rPr>
              <a:t>Safety and Security Online | </a:t>
            </a:r>
            <a:r>
              <a:rPr lang="en-GB" dirty="0" err="1">
                <a:hlinkClick r:id="rId3"/>
              </a:rPr>
              <a:t>SWGfL</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BD00379A-4471-36C0-2B94-7FEA6E5516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62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678E-FD9F-61B6-D8D0-1B79B07C2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610F7-73B0-7B47-6AE1-DA8F69B72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E6D79-B9DD-3D07-22FA-E7574385C78E}"/>
              </a:ext>
            </a:extLst>
          </p:cNvPr>
          <p:cNvSpPr>
            <a:spLocks noGrp="1"/>
          </p:cNvSpPr>
          <p:nvPr>
            <p:ph type="body" idx="1"/>
          </p:nvPr>
        </p:nvSpPr>
        <p:spPr/>
        <p:txBody>
          <a:bodyPr/>
          <a:lstStyle/>
          <a:p>
            <a:r>
              <a:rPr lang="en-GB" dirty="0"/>
              <a:t>More information can be found here……</a:t>
            </a:r>
            <a:r>
              <a:rPr lang="en-GB" dirty="0">
                <a:hlinkClick r:id="rId3"/>
              </a:rPr>
              <a:t>Establishing the Child Protection Authority in England - GOV.UK</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A54FC175-052C-6AD5-BC2A-E2B8DF352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355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to give context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17</a:t>
            </a:fld>
            <a:endParaRPr lang="en-GB" dirty="0"/>
          </a:p>
        </p:txBody>
      </p:sp>
    </p:spTree>
    <p:extLst>
      <p:ext uri="{BB962C8B-B14F-4D97-AF65-F5344CB8AC3E}">
        <p14:creationId xmlns:p14="http://schemas.microsoft.com/office/powerpoint/2010/main" val="303431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ea typeface="Calibri"/>
                <a:cs typeface="Calibri"/>
              </a:rPr>
              <a:t>Learning Reviews offer an opportunity to further explore cases that might identify practice and procedural issues across more than one agency that do not meet the threshold for a serious incident notification and Rapid Review.</a:t>
            </a:r>
          </a:p>
          <a:p>
            <a:endParaRPr lang="en-GB" sz="1200" dirty="0">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US" sz="1200" dirty="0">
              <a:latin typeface="Arial"/>
              <a:cs typeface="Arial"/>
            </a:endParaRPr>
          </a:p>
          <a:p>
            <a:pPr algn="l"/>
            <a:endParaRPr lang="en-GB" sz="1200" dirty="0">
              <a:latin typeface="Arial"/>
              <a:ea typeface="Verdana"/>
              <a:cs typeface="Arial"/>
            </a:endParaRPr>
          </a:p>
          <a:p>
            <a:endParaRPr lang="en-GB" dirty="0"/>
          </a:p>
        </p:txBody>
      </p:sp>
      <p:sp>
        <p:nvSpPr>
          <p:cNvPr id="4" name="Slide Number Placeholder 3"/>
          <p:cNvSpPr>
            <a:spLocks noGrp="1"/>
          </p:cNvSpPr>
          <p:nvPr>
            <p:ph type="sldNum" sz="quarter" idx="5"/>
          </p:nvPr>
        </p:nvSpPr>
        <p:spPr/>
        <p:txBody>
          <a:bodyPr/>
          <a:lstStyle/>
          <a:p>
            <a:fld id="{9A944945-FBF4-4B56-A611-39E2F24A0DCC}" type="slidenum">
              <a:rPr lang="en-GB" smtClean="0"/>
              <a:t>18</a:t>
            </a:fld>
            <a:endParaRPr lang="en-GB" dirty="0"/>
          </a:p>
        </p:txBody>
      </p:sp>
    </p:spTree>
    <p:extLst>
      <p:ext uri="{BB962C8B-B14F-4D97-AF65-F5344CB8AC3E}">
        <p14:creationId xmlns:p14="http://schemas.microsoft.com/office/powerpoint/2010/main" val="2199118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AD9A-927E-2D29-7A8F-ADCBF102D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CCBBD-C74F-379E-5D32-D6E171D91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4C74C-A370-2DB4-A40E-41B8DEA971E4}"/>
              </a:ext>
            </a:extLst>
          </p:cNvPr>
          <p:cNvSpPr>
            <a:spLocks noGrp="1"/>
          </p:cNvSpPr>
          <p:nvPr>
            <p:ph type="body" idx="1"/>
          </p:nvPr>
        </p:nvSpPr>
        <p:spPr/>
        <p:txBody>
          <a:bodyPr/>
          <a:lstStyle/>
          <a:p>
            <a:r>
              <a:rPr lang="en-GB" sz="1200" dirty="0">
                <a:latin typeface="Arial"/>
                <a:ea typeface="Calibri"/>
                <a:cs typeface="Calibri"/>
              </a:rPr>
              <a:t>Rapid Reviews offer an opportunity to further explore cases that might identify practice and procedural issues across more than one agency that do not meet the threshold for a serious incident notification and Rapid Review.</a:t>
            </a:r>
          </a:p>
          <a:p>
            <a:endParaRPr lang="en-GB" sz="1200" dirty="0">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US" sz="1200" dirty="0">
              <a:latin typeface="Arial"/>
              <a:cs typeface="Arial"/>
            </a:endParaRPr>
          </a:p>
          <a:p>
            <a:pPr algn="l"/>
            <a:endParaRPr lang="en-GB" sz="1200" dirty="0">
              <a:latin typeface="Arial"/>
              <a:ea typeface="Verdana"/>
              <a:cs typeface="Arial"/>
            </a:endParaRPr>
          </a:p>
          <a:p>
            <a:endParaRPr lang="en-GB" dirty="0"/>
          </a:p>
        </p:txBody>
      </p:sp>
      <p:sp>
        <p:nvSpPr>
          <p:cNvPr id="4" name="Slide Number Placeholder 3">
            <a:extLst>
              <a:ext uri="{FF2B5EF4-FFF2-40B4-BE49-F238E27FC236}">
                <a16:creationId xmlns:a16="http://schemas.microsoft.com/office/drawing/2014/main" id="{5623840C-495B-DCE9-0864-F9F3A9CEDCEE}"/>
              </a:ext>
            </a:extLst>
          </p:cNvPr>
          <p:cNvSpPr>
            <a:spLocks noGrp="1"/>
          </p:cNvSpPr>
          <p:nvPr>
            <p:ph type="sldNum" sz="quarter" idx="5"/>
          </p:nvPr>
        </p:nvSpPr>
        <p:spPr/>
        <p:txBody>
          <a:bodyPr/>
          <a:lstStyle/>
          <a:p>
            <a:fld id="{9A944945-FBF4-4B56-A611-39E2F24A0DCC}" type="slidenum">
              <a:rPr lang="en-GB" smtClean="0"/>
              <a:t>19</a:t>
            </a:fld>
            <a:endParaRPr lang="en-GB" dirty="0"/>
          </a:p>
        </p:txBody>
      </p:sp>
    </p:spTree>
    <p:extLst>
      <p:ext uri="{BB962C8B-B14F-4D97-AF65-F5344CB8AC3E}">
        <p14:creationId xmlns:p14="http://schemas.microsoft.com/office/powerpoint/2010/main" val="135439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Welcome - Alys Finch</a:t>
            </a:r>
            <a:r>
              <a:rPr lang="en-GB" dirty="0">
                <a:effectLst/>
              </a:rPr>
              <a:t> and Claire Maclean</a:t>
            </a:r>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2</a:t>
            </a:fld>
            <a:endParaRPr lang="en-GB"/>
          </a:p>
        </p:txBody>
      </p:sp>
    </p:spTree>
    <p:extLst>
      <p:ext uri="{BB962C8B-B14F-4D97-AF65-F5344CB8AC3E}">
        <p14:creationId xmlns:p14="http://schemas.microsoft.com/office/powerpoint/2010/main" val="365217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5846-C05A-6C63-290E-3FA7B472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E32C4-BFAE-D971-19B5-4EC057401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B8D0E-B9A9-42EE-54FF-D7783AA7D405}"/>
              </a:ext>
            </a:extLst>
          </p:cNvPr>
          <p:cNvSpPr>
            <a:spLocks noGrp="1"/>
          </p:cNvSpPr>
          <p:nvPr>
            <p:ph type="body" idx="1"/>
          </p:nvPr>
        </p:nvSpPr>
        <p:spPr/>
        <p:txBody>
          <a:bodyPr/>
          <a:lstStyle/>
          <a:p>
            <a:r>
              <a:rPr lang="en-GB" sz="1200" dirty="0">
                <a:latin typeface="Arial"/>
                <a:ea typeface="Calibri"/>
                <a:cs typeface="Calibri"/>
              </a:rPr>
              <a:t>Learning Reviews offer an opportunity to further explore cases that might identify practice and procedural issues across more than one agency that do not meet the threshold for a serious incident notification and Rapid Review.</a:t>
            </a:r>
          </a:p>
          <a:p>
            <a:endParaRPr lang="en-GB" sz="1200" dirty="0">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US" sz="1200" dirty="0">
              <a:latin typeface="Arial"/>
              <a:cs typeface="Arial"/>
            </a:endParaRPr>
          </a:p>
          <a:p>
            <a:pPr algn="l"/>
            <a:endParaRPr lang="en-GB" sz="1200" dirty="0">
              <a:latin typeface="Arial"/>
              <a:ea typeface="Verdana"/>
              <a:cs typeface="Arial"/>
            </a:endParaRPr>
          </a:p>
          <a:p>
            <a:endParaRPr lang="en-GB" dirty="0"/>
          </a:p>
        </p:txBody>
      </p:sp>
      <p:sp>
        <p:nvSpPr>
          <p:cNvPr id="4" name="Slide Number Placeholder 3">
            <a:extLst>
              <a:ext uri="{FF2B5EF4-FFF2-40B4-BE49-F238E27FC236}">
                <a16:creationId xmlns:a16="http://schemas.microsoft.com/office/drawing/2014/main" id="{F2A0682A-63B3-8E14-ABE7-E6E924732CFE}"/>
              </a:ext>
            </a:extLst>
          </p:cNvPr>
          <p:cNvSpPr>
            <a:spLocks noGrp="1"/>
          </p:cNvSpPr>
          <p:nvPr>
            <p:ph type="sldNum" sz="quarter" idx="5"/>
          </p:nvPr>
        </p:nvSpPr>
        <p:spPr/>
        <p:txBody>
          <a:bodyPr/>
          <a:lstStyle/>
          <a:p>
            <a:fld id="{9A944945-FBF4-4B56-A611-39E2F24A0DCC}" type="slidenum">
              <a:rPr lang="en-GB" smtClean="0"/>
              <a:t>20</a:t>
            </a:fld>
            <a:endParaRPr lang="en-GB" dirty="0"/>
          </a:p>
        </p:txBody>
      </p:sp>
    </p:spTree>
    <p:extLst>
      <p:ext uri="{BB962C8B-B14F-4D97-AF65-F5344CB8AC3E}">
        <p14:creationId xmlns:p14="http://schemas.microsoft.com/office/powerpoint/2010/main" val="3512707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resources for people to explore should they wish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21</a:t>
            </a:fld>
            <a:endParaRPr lang="en-GB" dirty="0"/>
          </a:p>
        </p:txBody>
      </p:sp>
    </p:spTree>
    <p:extLst>
      <p:ext uri="{BB962C8B-B14F-4D97-AF65-F5344CB8AC3E}">
        <p14:creationId xmlns:p14="http://schemas.microsoft.com/office/powerpoint/2010/main" val="2597818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training offer has been influenced by Rapid Reviews, Learning Reviews, LCSPR`s and requests from colleagues</a:t>
            </a:r>
          </a:p>
          <a:p>
            <a:r>
              <a:rPr lang="en-GB" dirty="0"/>
              <a:t>Internal colleagues can use their learning account to book on.  External colleagues to contact us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p:cNvSpPr>
            <a:spLocks noGrp="1"/>
          </p:cNvSpPr>
          <p:nvPr>
            <p:ph type="sldNum" sz="quarter" idx="5"/>
          </p:nvPr>
        </p:nvSpPr>
        <p:spPr/>
        <p:txBody>
          <a:bodyPr/>
          <a:lstStyle/>
          <a:p>
            <a:fld id="{5EA2319E-44F4-4749-B257-B87001BCAF9E}" type="slidenum">
              <a:rPr lang="en-GB" smtClean="0"/>
              <a:t>22</a:t>
            </a:fld>
            <a:endParaRPr lang="en-GB" dirty="0"/>
          </a:p>
        </p:txBody>
      </p:sp>
    </p:spTree>
    <p:extLst>
      <p:ext uri="{BB962C8B-B14F-4D97-AF65-F5344CB8AC3E}">
        <p14:creationId xmlns:p14="http://schemas.microsoft.com/office/powerpoint/2010/main" val="2527541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NCSCP website will provide lots of vital information for the DSL on partnership policy and procedures documents including escalation process, threshold of need document, LADO threshold and City MASH e-form.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97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92FAB-A08E-4BAC-AB2E-0572476C95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75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timeline begins in 2009, when the government first provided a definition of CSE. The timeline highlights three recurring themes that have not been properly addressed since 2009: • the need to improve system processes around data gathering, information sharing and staff training • the ability to identify risk factors and recognise signs of grooming and exploitation • the need to collect data and information on perpetrators, including on ethnicity and culture. Report makes 12 recommendations.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77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5F41-B7D1-A66E-9FC2-C792201BB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41E19-A82D-11F0-0B0A-2B5333B0F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A151C-BE36-388E-86C6-9AADD0734059}"/>
              </a:ext>
            </a:extLst>
          </p:cNvPr>
          <p:cNvSpPr>
            <a:spLocks noGrp="1"/>
          </p:cNvSpPr>
          <p:nvPr>
            <p:ph type="body" idx="1"/>
          </p:nvPr>
        </p:nvSpPr>
        <p:spPr/>
        <p:txBody>
          <a:bodyPr/>
          <a:lstStyle/>
          <a:p>
            <a:r>
              <a:rPr lang="en-US" dirty="0"/>
              <a:t>The timeline begins in 2009, when the government first provided a definition of CSE. The timeline highlights three recurring themes that have not been properly addressed since 2009: • the need to improve system processes around data gathering, information sharing and staff training • the ability to identify risk factors and recognise signs of grooming and exploitation • the need to collect data and information on perpetrators, including on ethnicity and culture. Report makes 12 recommendations. </a:t>
            </a:r>
            <a:endParaRPr lang="en-GB" dirty="0"/>
          </a:p>
        </p:txBody>
      </p:sp>
      <p:sp>
        <p:nvSpPr>
          <p:cNvPr id="4" name="Slide Number Placeholder 3">
            <a:extLst>
              <a:ext uri="{FF2B5EF4-FFF2-40B4-BE49-F238E27FC236}">
                <a16:creationId xmlns:a16="http://schemas.microsoft.com/office/drawing/2014/main" id="{EF38E288-FE2E-9516-9C6F-252CC20C58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730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Contact us to discuss all things training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r>
              <a:rPr lang="en-GB" dirty="0"/>
              <a:t>Introduce Claire Maclean on next slide</a:t>
            </a:r>
          </a:p>
        </p:txBody>
      </p:sp>
      <p:sp>
        <p:nvSpPr>
          <p:cNvPr id="4" name="Slide Number Placeholder 3"/>
          <p:cNvSpPr>
            <a:spLocks noGrp="1"/>
          </p:cNvSpPr>
          <p:nvPr>
            <p:ph type="sldNum" sz="quarter" idx="5"/>
          </p:nvPr>
        </p:nvSpPr>
        <p:spPr/>
        <p:txBody>
          <a:bodyPr/>
          <a:lstStyle/>
          <a:p>
            <a:fld id="{5EA2319E-44F4-4749-B257-B87001BCAF9E}" type="slidenum">
              <a:rPr lang="en-GB" smtClean="0"/>
              <a:t>27</a:t>
            </a:fld>
            <a:endParaRPr lang="en-GB" dirty="0"/>
          </a:p>
        </p:txBody>
      </p:sp>
    </p:spTree>
    <p:extLst>
      <p:ext uri="{BB962C8B-B14F-4D97-AF65-F5344CB8AC3E}">
        <p14:creationId xmlns:p14="http://schemas.microsoft.com/office/powerpoint/2010/main" val="3702338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Updates – Claire Maclean</a:t>
            </a:r>
          </a:p>
        </p:txBody>
      </p:sp>
      <p:sp>
        <p:nvSpPr>
          <p:cNvPr id="4" name="Slide Number Placeholder 3"/>
          <p:cNvSpPr>
            <a:spLocks noGrp="1"/>
          </p:cNvSpPr>
          <p:nvPr>
            <p:ph type="sldNum" sz="quarter" idx="5"/>
          </p:nvPr>
        </p:nvSpPr>
        <p:spPr/>
        <p:txBody>
          <a:bodyPr/>
          <a:lstStyle/>
          <a:p>
            <a:fld id="{B99D7A47-BB5A-4AEA-B114-500E755BCE60}" type="slidenum">
              <a:rPr lang="en-GB" smtClean="0"/>
              <a:t>28</a:t>
            </a:fld>
            <a:endParaRPr lang="en-GB"/>
          </a:p>
        </p:txBody>
      </p:sp>
    </p:spTree>
    <p:extLst>
      <p:ext uri="{BB962C8B-B14F-4D97-AF65-F5344CB8AC3E}">
        <p14:creationId xmlns:p14="http://schemas.microsoft.com/office/powerpoint/2010/main" val="150537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Nottingham Schools website is where you can find key resources including the Nottingham City template Safeguarding and Child Protection Policy, training programme, DBS letter for all Nottingham City employees to allow access to your setting as well as the DSL Network booking page.</a:t>
            </a:r>
          </a:p>
          <a:p>
            <a:endParaRPr lang="en-GB" dirty="0"/>
          </a:p>
          <a:p>
            <a:r>
              <a:rPr lang="en-GB" dirty="0"/>
              <a:t>The NCSCP website will provide lots of vital information for the DSL on partnership policy and procedures documents including escalation process, threshold of need document, LADO threshold and City MASH e-form.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56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Welcome - Alys Finch</a:t>
            </a:r>
            <a:r>
              <a:rPr lang="en-GB" dirty="0">
                <a:effectLst/>
              </a:rPr>
              <a:t> and Claire Maclean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556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5697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31</a:t>
            </a:fld>
            <a:endParaRPr lang="en-GB"/>
          </a:p>
        </p:txBody>
      </p:sp>
    </p:spTree>
    <p:extLst>
      <p:ext uri="{BB962C8B-B14F-4D97-AF65-F5344CB8AC3E}">
        <p14:creationId xmlns:p14="http://schemas.microsoft.com/office/powerpoint/2010/main" val="2338141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32</a:t>
            </a:fld>
            <a:endParaRPr lang="en-GB"/>
          </a:p>
        </p:txBody>
      </p:sp>
    </p:spTree>
    <p:extLst>
      <p:ext uri="{BB962C8B-B14F-4D97-AF65-F5344CB8AC3E}">
        <p14:creationId xmlns:p14="http://schemas.microsoft.com/office/powerpoint/2010/main" val="2506838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33</a:t>
            </a:fld>
            <a:endParaRPr lang="en-GB"/>
          </a:p>
        </p:txBody>
      </p:sp>
    </p:spTree>
    <p:extLst>
      <p:ext uri="{BB962C8B-B14F-4D97-AF65-F5344CB8AC3E}">
        <p14:creationId xmlns:p14="http://schemas.microsoft.com/office/powerpoint/2010/main" val="2199956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34</a:t>
            </a:fld>
            <a:endParaRPr lang="en-GB"/>
          </a:p>
        </p:txBody>
      </p:sp>
    </p:spTree>
    <p:extLst>
      <p:ext uri="{BB962C8B-B14F-4D97-AF65-F5344CB8AC3E}">
        <p14:creationId xmlns:p14="http://schemas.microsoft.com/office/powerpoint/2010/main" val="3196589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35</a:t>
            </a:fld>
            <a:endParaRPr lang="en-GB"/>
          </a:p>
        </p:txBody>
      </p:sp>
    </p:spTree>
    <p:extLst>
      <p:ext uri="{BB962C8B-B14F-4D97-AF65-F5344CB8AC3E}">
        <p14:creationId xmlns:p14="http://schemas.microsoft.com/office/powerpoint/2010/main" val="1877149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Vaping Name – Fill in form</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https://forms.office.com/pages/responsepage.aspx?id=3LyvUBZJWkS7wVBP0GO2cWTVBSE9KFtNi8OK9Bw1UIlUNjRGSElVSk9WVDI4RVFPTzM4VURSVU1LUC4u&amp;route=shorturl</a:t>
            </a: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Children to complete this before end of day 13</a:t>
            </a:r>
            <a:r>
              <a:rPr lang="en-GB" sz="1200" u="sng" kern="1200" baseline="30000" dirty="0">
                <a:solidFill>
                  <a:schemeClr val="tx1"/>
                </a:solidFill>
                <a:effectLst/>
                <a:latin typeface="+mn-lt"/>
                <a:ea typeface="+mn-ea"/>
                <a:cs typeface="+mn-cs"/>
              </a:rPr>
              <a:t>th</a:t>
            </a:r>
            <a:r>
              <a:rPr lang="en-GB" sz="1200" u="sng" kern="1200" dirty="0">
                <a:solidFill>
                  <a:schemeClr val="tx1"/>
                </a:solidFill>
                <a:effectLst/>
                <a:latin typeface="+mn-lt"/>
                <a:ea typeface="+mn-ea"/>
                <a:cs typeface="+mn-cs"/>
              </a:rPr>
              <a:t> </a:t>
            </a:r>
            <a:r>
              <a:rPr lang="en-GB" sz="1200" u="sng" kern="1200" dirty="0" err="1">
                <a:solidFill>
                  <a:schemeClr val="tx1"/>
                </a:solidFill>
                <a:effectLst/>
                <a:latin typeface="+mn-lt"/>
                <a:ea typeface="+mn-ea"/>
                <a:cs typeface="+mn-cs"/>
              </a:rPr>
              <a:t>feb</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endParaRPr lang="en-GB"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9D7A47-BB5A-4AEA-B114-500E755BCE60}" type="slidenum">
              <a:rPr lang="en-GB" smtClean="0"/>
              <a:t>36</a:t>
            </a:fld>
            <a:endParaRPr lang="en-GB"/>
          </a:p>
        </p:txBody>
      </p:sp>
    </p:spTree>
    <p:extLst>
      <p:ext uri="{BB962C8B-B14F-4D97-AF65-F5344CB8AC3E}">
        <p14:creationId xmlns:p14="http://schemas.microsoft.com/office/powerpoint/2010/main" val="3807343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Updates – Claire Maclean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Sarah Callaghan and Joni Hughes on next slide</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37</a:t>
            </a:fld>
            <a:endParaRPr lang="en-GB"/>
          </a:p>
        </p:txBody>
      </p:sp>
    </p:spTree>
    <p:extLst>
      <p:ext uri="{BB962C8B-B14F-4D97-AF65-F5344CB8AC3E}">
        <p14:creationId xmlns:p14="http://schemas.microsoft.com/office/powerpoint/2010/main" val="3865394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38</a:t>
            </a:fld>
            <a:endParaRPr lang="en-GB"/>
          </a:p>
        </p:txBody>
      </p:sp>
    </p:spTree>
    <p:extLst>
      <p:ext uri="{BB962C8B-B14F-4D97-AF65-F5344CB8AC3E}">
        <p14:creationId xmlns:p14="http://schemas.microsoft.com/office/powerpoint/2010/main" val="45823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FFF9-B26C-4CC2-6F25-9B2874DCE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AFE6-BEAB-CFE4-6C44-0C7391C2C0E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665D3DE-D72A-E40C-91AE-AAD76F84B8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endParaRPr lang="en-GB" dirty="0"/>
          </a:p>
          <a:p>
            <a:endParaRPr lang="en-GB" dirty="0"/>
          </a:p>
        </p:txBody>
      </p:sp>
      <p:sp>
        <p:nvSpPr>
          <p:cNvPr id="4" name="Slide Number Placeholder 3">
            <a:extLst>
              <a:ext uri="{FF2B5EF4-FFF2-40B4-BE49-F238E27FC236}">
                <a16:creationId xmlns:a16="http://schemas.microsoft.com/office/drawing/2014/main" id="{0B92579F-B016-BA97-40C9-9FF308D29A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2B8E-0D09-4C6C-8E38-0980F062AC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65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Welcome - Alys Finch</a:t>
            </a:r>
            <a:r>
              <a:rPr lang="en-GB" dirty="0">
                <a:effectLst/>
              </a:rPr>
              <a:t> and Claire Maclean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Introduce Deborah Somerset on next slide</a:t>
            </a:r>
            <a:endParaRPr lang="en-GB" dirty="0"/>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4</a:t>
            </a:fld>
            <a:endParaRPr lang="en-GB"/>
          </a:p>
        </p:txBody>
      </p:sp>
    </p:spTree>
    <p:extLst>
      <p:ext uri="{BB962C8B-B14F-4D97-AF65-F5344CB8AC3E}">
        <p14:creationId xmlns:p14="http://schemas.microsoft.com/office/powerpoint/2010/main" val="3270635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2B8E-0D09-4C6C-8E38-0980F062AC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913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52CB-0384-1F69-A495-4DBDAEA3C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0799B-D8E3-ED35-9233-3CC49BDF86D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80EA370-94FF-2449-3A9C-38C62DE864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endParaRPr lang="en-GB" dirty="0"/>
          </a:p>
          <a:p>
            <a:endParaRPr lang="en-GB" dirty="0"/>
          </a:p>
        </p:txBody>
      </p:sp>
      <p:sp>
        <p:nvSpPr>
          <p:cNvPr id="4" name="Slide Number Placeholder 3">
            <a:extLst>
              <a:ext uri="{FF2B5EF4-FFF2-40B4-BE49-F238E27FC236}">
                <a16:creationId xmlns:a16="http://schemas.microsoft.com/office/drawing/2014/main" id="{F87BCF30-D473-63C8-0D6E-65EFCA9D05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E2B8E-0D09-4C6C-8E38-0980F062AC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587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endParaRPr lang="en-GB" dirty="0"/>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42</a:t>
            </a:fld>
            <a:endParaRPr lang="en-GB"/>
          </a:p>
        </p:txBody>
      </p:sp>
    </p:spTree>
    <p:extLst>
      <p:ext uri="{BB962C8B-B14F-4D97-AF65-F5344CB8AC3E}">
        <p14:creationId xmlns:p14="http://schemas.microsoft.com/office/powerpoint/2010/main" val="2360868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Sarah Callaghan and Joni Hughes - </a:t>
            </a:r>
            <a:r>
              <a:rPr lang="en-GB" sz="1200" b="0" i="0" u="none" strike="noStrike" kern="1200" dirty="0">
                <a:solidFill>
                  <a:schemeClr val="tx1"/>
                </a:solidFill>
                <a:effectLst/>
                <a:latin typeface="+mn-lt"/>
                <a:ea typeface="+mn-ea"/>
                <a:cs typeface="+mn-cs"/>
              </a:rPr>
              <a:t>Family First Partnership updates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Back to Claire Maclean for the break</a:t>
            </a:r>
            <a:endParaRPr lang="en-GB" dirty="0"/>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43</a:t>
            </a:fld>
            <a:endParaRPr lang="en-GB"/>
          </a:p>
        </p:txBody>
      </p:sp>
    </p:spTree>
    <p:extLst>
      <p:ext uri="{BB962C8B-B14F-4D97-AF65-F5344CB8AC3E}">
        <p14:creationId xmlns:p14="http://schemas.microsoft.com/office/powerpoint/2010/main" val="3380364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Maclean – Break </a:t>
            </a:r>
          </a:p>
          <a:p>
            <a:r>
              <a:rPr lang="en-GB" dirty="0"/>
              <a:t>Introduce Alys Finch on next slide</a:t>
            </a:r>
          </a:p>
        </p:txBody>
      </p:sp>
      <p:sp>
        <p:nvSpPr>
          <p:cNvPr id="4" name="Slide Number Placeholder 3"/>
          <p:cNvSpPr>
            <a:spLocks noGrp="1"/>
          </p:cNvSpPr>
          <p:nvPr>
            <p:ph type="sldNum" sz="quarter" idx="5"/>
          </p:nvPr>
        </p:nvSpPr>
        <p:spPr/>
        <p:txBody>
          <a:bodyPr/>
          <a:lstStyle/>
          <a:p>
            <a:fld id="{B99D7A47-BB5A-4AEA-B114-500E755BCE60}" type="slidenum">
              <a:rPr lang="en-GB" smtClean="0"/>
              <a:t>44</a:t>
            </a:fld>
            <a:endParaRPr lang="en-GB"/>
          </a:p>
        </p:txBody>
      </p:sp>
    </p:spTree>
    <p:extLst>
      <p:ext uri="{BB962C8B-B14F-4D97-AF65-F5344CB8AC3E}">
        <p14:creationId xmlns:p14="http://schemas.microsoft.com/office/powerpoint/2010/main" val="2431933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Alys Finch – Governance and safeguarding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355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456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8087-1CAB-F6F0-D1F1-DEFD5AD4A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2C2A1-DF9A-2764-7638-583C11BFA4C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860468-013D-05C0-3F96-6FF2830D01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a:extLst>
              <a:ext uri="{FF2B5EF4-FFF2-40B4-BE49-F238E27FC236}">
                <a16:creationId xmlns:a16="http://schemas.microsoft.com/office/drawing/2014/main" id="{6105019B-7612-F501-AAEE-FB88B52A09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651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78FC-CBF4-6A97-1217-23B26A7AC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E7968-7E0B-F197-8AB5-37DC2C64431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06B2C3-8A6A-8B1B-5806-160A26DFBE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a:extLst>
              <a:ext uri="{FF2B5EF4-FFF2-40B4-BE49-F238E27FC236}">
                <a16:creationId xmlns:a16="http://schemas.microsoft.com/office/drawing/2014/main" id="{AAD32741-DFA3-C999-9A06-1D62236AE2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444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0675-8B56-96A1-67AD-25F07720E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E343E-8EFC-02AC-5424-429BBAC68C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4C4F49-E2A1-85A5-7CE0-A5341DC2D6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a:extLst>
              <a:ext uri="{FF2B5EF4-FFF2-40B4-BE49-F238E27FC236}">
                <a16:creationId xmlns:a16="http://schemas.microsoft.com/office/drawing/2014/main" id="{BA6DD697-11FA-95D6-AC0B-94AAAD40D3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2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National Updates – Deborah Somerset</a:t>
            </a:r>
          </a:p>
          <a:p>
            <a:r>
              <a:rPr lang="en-GB" dirty="0"/>
              <a:t>JM</a:t>
            </a:r>
          </a:p>
        </p:txBody>
      </p:sp>
      <p:sp>
        <p:nvSpPr>
          <p:cNvPr id="4" name="Slide Number Placeholder 3"/>
          <p:cNvSpPr>
            <a:spLocks noGrp="1"/>
          </p:cNvSpPr>
          <p:nvPr>
            <p:ph type="sldNum" sz="quarter" idx="10"/>
          </p:nvPr>
        </p:nvSpPr>
        <p:spPr/>
        <p:txBody>
          <a:bodyPr/>
          <a:lstStyle/>
          <a:p>
            <a:fld id="{5EA2319E-44F4-4749-B257-B87001BCAF9E}" type="slidenum">
              <a:rPr lang="en-GB" smtClean="0"/>
              <a:t>5</a:t>
            </a:fld>
            <a:endParaRPr lang="en-GB" dirty="0"/>
          </a:p>
        </p:txBody>
      </p:sp>
    </p:spTree>
    <p:extLst>
      <p:ext uri="{BB962C8B-B14F-4D97-AF65-F5344CB8AC3E}">
        <p14:creationId xmlns:p14="http://schemas.microsoft.com/office/powerpoint/2010/main" val="2986925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50</a:t>
            </a:fld>
            <a:endParaRPr lang="en-GB"/>
          </a:p>
        </p:txBody>
      </p:sp>
    </p:spTree>
    <p:extLst>
      <p:ext uri="{BB962C8B-B14F-4D97-AF65-F5344CB8AC3E}">
        <p14:creationId xmlns:p14="http://schemas.microsoft.com/office/powerpoint/2010/main" val="3025452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51</a:t>
            </a:fld>
            <a:endParaRPr lang="en-GB"/>
          </a:p>
        </p:txBody>
      </p:sp>
    </p:spTree>
    <p:extLst>
      <p:ext uri="{BB962C8B-B14F-4D97-AF65-F5344CB8AC3E}">
        <p14:creationId xmlns:p14="http://schemas.microsoft.com/office/powerpoint/2010/main" val="27814929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F252-477E-B81F-6CA4-313C9B1F4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FA72D-F79E-D7BF-E2BA-3EE671258E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2B4AE2F-1550-D096-402B-259F873FCF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pPr marL="0" indent="0">
              <a:buNone/>
            </a:pPr>
            <a:endParaRPr lang="en-GB" dirty="0"/>
          </a:p>
        </p:txBody>
      </p:sp>
      <p:sp>
        <p:nvSpPr>
          <p:cNvPr id="4" name="Slide Number Placeholder 3">
            <a:extLst>
              <a:ext uri="{FF2B5EF4-FFF2-40B4-BE49-F238E27FC236}">
                <a16:creationId xmlns:a16="http://schemas.microsoft.com/office/drawing/2014/main" id="{E5D24B11-1051-607F-5036-46DC46DF54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994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53</a:t>
            </a:fld>
            <a:endParaRPr lang="en-GB"/>
          </a:p>
        </p:txBody>
      </p:sp>
    </p:spTree>
    <p:extLst>
      <p:ext uri="{BB962C8B-B14F-4D97-AF65-F5344CB8AC3E}">
        <p14:creationId xmlns:p14="http://schemas.microsoft.com/office/powerpoint/2010/main" val="226690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54</a:t>
            </a:fld>
            <a:endParaRPr lang="en-GB"/>
          </a:p>
        </p:txBody>
      </p:sp>
    </p:spTree>
    <p:extLst>
      <p:ext uri="{BB962C8B-B14F-4D97-AF65-F5344CB8AC3E}">
        <p14:creationId xmlns:p14="http://schemas.microsoft.com/office/powerpoint/2010/main" val="3640501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55</a:t>
            </a:fld>
            <a:endParaRPr lang="en-GB"/>
          </a:p>
        </p:txBody>
      </p:sp>
    </p:spTree>
    <p:extLst>
      <p:ext uri="{BB962C8B-B14F-4D97-AF65-F5344CB8AC3E}">
        <p14:creationId xmlns:p14="http://schemas.microsoft.com/office/powerpoint/2010/main" val="3572328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37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0EC4-9267-222E-0160-E07EE204E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AAC0B-232B-0030-E0B8-83181F488F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7F4B5C-7C58-C894-AD60-BF57C0F836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endParaRPr lang="en-GB" dirty="0"/>
          </a:p>
        </p:txBody>
      </p:sp>
      <p:sp>
        <p:nvSpPr>
          <p:cNvPr id="4" name="Slide Number Placeholder 3">
            <a:extLst>
              <a:ext uri="{FF2B5EF4-FFF2-40B4-BE49-F238E27FC236}">
                <a16:creationId xmlns:a16="http://schemas.microsoft.com/office/drawing/2014/main" id="{9832D94A-4CB4-044F-1B93-FB9E623285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764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9FBA-4F79-4D0C-2EB1-52F5BA23D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23566-14CC-B462-30AD-4C2C750A270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D52A9D4-E926-9D9B-8A00-83ED5802A4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Alys Finch – Governance and safeguarding</a:t>
            </a:r>
          </a:p>
          <a:p>
            <a:r>
              <a:rPr lang="en-GB" dirty="0"/>
              <a:t>Introduce Sonia Burton and Kirsty Davison on next slide</a:t>
            </a:r>
          </a:p>
        </p:txBody>
      </p:sp>
      <p:sp>
        <p:nvSpPr>
          <p:cNvPr id="4" name="Slide Number Placeholder 3">
            <a:extLst>
              <a:ext uri="{FF2B5EF4-FFF2-40B4-BE49-F238E27FC236}">
                <a16:creationId xmlns:a16="http://schemas.microsoft.com/office/drawing/2014/main" id="{6AB81536-4648-0728-C0B6-04C8A484A8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776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Sonia Burton and Kirsty Davison – Exploitation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4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6EE2-64C4-DABF-FDD1-7B0C29030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9D90E-6C22-5576-AC82-01503B7A2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EECAC-1D5E-9343-CCEF-EDC48E65052D}"/>
              </a:ext>
            </a:extLst>
          </p:cNvPr>
          <p:cNvSpPr>
            <a:spLocks noGrp="1"/>
          </p:cNvSpPr>
          <p:nvPr>
            <p:ph type="body" idx="1"/>
          </p:nvPr>
        </p:nvSpPr>
        <p:spPr/>
        <p:txBody>
          <a:bodyPr/>
          <a:lstStyle/>
          <a:p>
            <a:r>
              <a:rPr lang="en-GB" dirty="0"/>
              <a:t>The Continuum of Need is an interim model until end of March 2026.  These next few slides are only a snapshot.  More information can be found here  </a:t>
            </a:r>
          </a:p>
          <a:p>
            <a:endParaRPr lang="en-GB" dirty="0"/>
          </a:p>
          <a:p>
            <a:r>
              <a:rPr lang="en-GB" dirty="0"/>
              <a:t>file:///C:/Users/desome/OneDrive%20-%20Nottingham%20City%20Council/Documents/Personal/Continuum%20of%20Need/interim-continuum-of-need-ncscp%20(4).pdf</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3C927A85-4BAE-F922-16B5-60A738CE63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579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38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44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9E2E-A488-0FB1-D70C-0562ACE79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84B40-96FF-0BC2-6C4D-35DBB64E56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8A1F965-3232-E6D6-0C7B-7A66DAB1DB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B827B1BB-75E3-0AA2-4D53-DB512B365F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719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417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06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2FC3-11BF-638B-8451-58FD2DC1F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0D3EF-93ED-D35A-A5B9-D42979F6B3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FEECBB5-2C8B-872D-E2ED-4B00F07291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5C5F0FAF-5588-8F23-2B74-417BF13B20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8201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945A9-73E0-A30A-1B60-22FABD40F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D4710-B2BC-B263-6364-D014504E8D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8A5BD5A-FCEE-A3AF-03CB-6656E5639F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457B1324-AEDE-DC4A-F357-29999477E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49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B914-E464-8600-388D-A4055D9BF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42A65-C4E6-69C5-E183-4A863E5A45B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93D1E7-0656-E84F-0787-9A33404074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8F368C26-CC03-BA41-932B-5DF07F097F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1881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64DA9-BC10-FFF8-3881-D32ADA757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CD74D-2A0B-C03C-88C6-88CB5AD347F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DFF14D6-6199-32F8-F083-9FECC73206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DE8A0640-66AF-C2F3-CFA8-BF02F7E638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9386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2071-B53C-C600-B1AF-2071E9339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54936-441B-DC77-6DC9-C8EE9E9384D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7F53E50-ADC3-B5E0-FF78-DFDDA35D90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FB12ACF9-FB3C-B5B5-9AAB-FC2D2A324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46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906A-DE68-9EE8-3F66-AD51BBCB4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D5A69-7CB4-D661-909D-CA2155AD1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DF69F-CB75-E625-D436-AC77ADAA01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0330C03C-ED65-97E6-CF2D-A0577CF59D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555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A321-9C5F-413F-3F57-B7F5396B8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2FFA2-F2BE-A1A6-7DEB-F9AB9F2FC1A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6E20498-047A-1960-8B19-464D0E7603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EE6160A2-1621-AC84-C7DF-FC00BDB116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795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2D77-89CE-7730-4040-9A2D8196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C2E7A-00A6-352B-B089-5A7CFE72EF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2B71B46-1E85-6F32-29C0-8EF98BE68C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a:extLst>
              <a:ext uri="{FF2B5EF4-FFF2-40B4-BE49-F238E27FC236}">
                <a16:creationId xmlns:a16="http://schemas.microsoft.com/office/drawing/2014/main" id="{FFD527C1-9B9F-03A2-FAEA-8280A6F046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79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536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961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74</a:t>
            </a:fld>
            <a:endParaRPr lang="en-GB"/>
          </a:p>
        </p:txBody>
      </p:sp>
    </p:spTree>
    <p:extLst>
      <p:ext uri="{BB962C8B-B14F-4D97-AF65-F5344CB8AC3E}">
        <p14:creationId xmlns:p14="http://schemas.microsoft.com/office/powerpoint/2010/main" val="1513225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329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Sonia Burton and Kirsty Davison – Exploitation</a:t>
            </a:r>
          </a:p>
          <a:p>
            <a:r>
              <a:rPr lang="en-GB" dirty="0"/>
              <a:t>Introduce Claire Maclean on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3F96D-E37B-412B-87E2-E07E6347AA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92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Maclean – DSL Experience</a:t>
            </a:r>
          </a:p>
        </p:txBody>
      </p:sp>
      <p:sp>
        <p:nvSpPr>
          <p:cNvPr id="4" name="Slide Number Placeholder 3"/>
          <p:cNvSpPr>
            <a:spLocks noGrp="1"/>
          </p:cNvSpPr>
          <p:nvPr>
            <p:ph type="sldNum" sz="quarter" idx="5"/>
          </p:nvPr>
        </p:nvSpPr>
        <p:spPr/>
        <p:txBody>
          <a:bodyPr/>
          <a:lstStyle/>
          <a:p>
            <a:fld id="{B99D7A47-BB5A-4AEA-B114-500E755BCE60}" type="slidenum">
              <a:rPr lang="en-GB" smtClean="0"/>
              <a:t>77</a:t>
            </a:fld>
            <a:endParaRPr lang="en-GB"/>
          </a:p>
        </p:txBody>
      </p:sp>
    </p:spTree>
    <p:extLst>
      <p:ext uri="{BB962C8B-B14F-4D97-AF65-F5344CB8AC3E}">
        <p14:creationId xmlns:p14="http://schemas.microsoft.com/office/powerpoint/2010/main" val="6427219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Claire Maclean – DSL Experience</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78</a:t>
            </a:fld>
            <a:endParaRPr lang="en-GB"/>
          </a:p>
        </p:txBody>
      </p:sp>
    </p:spTree>
    <p:extLst>
      <p:ext uri="{BB962C8B-B14F-4D97-AF65-F5344CB8AC3E}">
        <p14:creationId xmlns:p14="http://schemas.microsoft.com/office/powerpoint/2010/main" val="2462324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Claire Maclean – DSL Experience</a:t>
            </a:r>
          </a:p>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79</a:t>
            </a:fld>
            <a:endParaRPr lang="en-GB"/>
          </a:p>
        </p:txBody>
      </p:sp>
    </p:spTree>
    <p:extLst>
      <p:ext uri="{BB962C8B-B14F-4D97-AF65-F5344CB8AC3E}">
        <p14:creationId xmlns:p14="http://schemas.microsoft.com/office/powerpoint/2010/main" val="631131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EBAFC-131B-4B65-89E3-ACA3BCC18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DB2DC-D8BC-3927-9A6F-05F4CF0FA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FB751-A805-D950-C1F5-F258E0DEC7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endParaRPr lang="en-GB" dirty="0"/>
          </a:p>
        </p:txBody>
      </p:sp>
      <p:sp>
        <p:nvSpPr>
          <p:cNvPr id="4" name="Slide Number Placeholder 3">
            <a:extLst>
              <a:ext uri="{FF2B5EF4-FFF2-40B4-BE49-F238E27FC236}">
                <a16:creationId xmlns:a16="http://schemas.microsoft.com/office/drawing/2014/main" id="{9F58146D-52CB-8B88-B10D-89BB8BFE0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337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9D7A47-BB5A-4AEA-B114-500E755BCE60}" type="slidenum">
              <a:rPr lang="en-GB" smtClean="0"/>
              <a:t>80</a:t>
            </a:fld>
            <a:endParaRPr lang="en-GB"/>
          </a:p>
        </p:txBody>
      </p:sp>
    </p:spTree>
    <p:extLst>
      <p:ext uri="{BB962C8B-B14F-4D97-AF65-F5344CB8AC3E}">
        <p14:creationId xmlns:p14="http://schemas.microsoft.com/office/powerpoint/2010/main" val="15030368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Claire Maclean – Feedback</a:t>
            </a:r>
          </a:p>
        </p:txBody>
      </p:sp>
      <p:sp>
        <p:nvSpPr>
          <p:cNvPr id="4" name="Slide Number Placeholder 3"/>
          <p:cNvSpPr>
            <a:spLocks noGrp="1"/>
          </p:cNvSpPr>
          <p:nvPr>
            <p:ph type="sldNum" sz="quarter" idx="5"/>
          </p:nvPr>
        </p:nvSpPr>
        <p:spPr/>
        <p:txBody>
          <a:bodyPr/>
          <a:lstStyle/>
          <a:p>
            <a:fld id="{B99D7A47-BB5A-4AEA-B114-500E755BCE60}" type="slidenum">
              <a:rPr lang="en-GB" smtClean="0"/>
              <a:t>81</a:t>
            </a:fld>
            <a:endParaRPr lang="en-GB"/>
          </a:p>
        </p:txBody>
      </p:sp>
    </p:spTree>
    <p:extLst>
      <p:ext uri="{BB962C8B-B14F-4D97-AF65-F5344CB8AC3E}">
        <p14:creationId xmlns:p14="http://schemas.microsoft.com/office/powerpoint/2010/main" val="146915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latest figures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Updates – Deborah Somerset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2319E-44F4-4749-B257-B87001BCAF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47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1DDF-9D1F-1A32-7928-63D54AE4C1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C4349DC-AC8E-5C74-15FF-87C2DFA88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E74660-7717-54BA-850D-665E86277437}"/>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EF3F8270-E03F-EF31-A214-AB03922B9C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C4804F-82F2-0E1D-3885-AB0B1FCD7044}"/>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310130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36F3-C392-44E4-21F2-DE4A75EB0E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F22D397-7BAB-E8E6-EFD4-8410A0B919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457805-3BC8-1235-EA00-CF80EB9CA259}"/>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A50369C8-389A-5730-A0AA-118FD805A6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14B67-8494-2CD2-B57B-EE84E343FB13}"/>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11219571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een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tx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2" name="Picture 1" descr="A group of people with their children&#10;&#10;AI-generated content may be incorrect.">
            <a:extLst>
              <a:ext uri="{FF2B5EF4-FFF2-40B4-BE49-F238E27FC236}">
                <a16:creationId xmlns:a16="http://schemas.microsoft.com/office/drawing/2014/main" id="{E6227DAD-3978-D4B0-2A24-EC0C230E259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3" name="Rectangle 2">
            <a:extLst>
              <a:ext uri="{FF2B5EF4-FFF2-40B4-BE49-F238E27FC236}">
                <a16:creationId xmlns:a16="http://schemas.microsoft.com/office/drawing/2014/main" id="{4308AE8B-C5FA-3400-509C-2EBA6E0E9493}"/>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705411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ild Green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tx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5" name="Picture 4" descr="Icon&#10;&#10;Description automatically generated">
            <a:extLst>
              <a:ext uri="{FF2B5EF4-FFF2-40B4-BE49-F238E27FC236}">
                <a16:creationId xmlns:a16="http://schemas.microsoft.com/office/drawing/2014/main" id="{6BAC9099-57C1-42D7-93D6-CFA133F45A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4869" y="871212"/>
            <a:ext cx="1905099" cy="4076910"/>
          </a:xfrm>
          <a:prstGeom prst="rect">
            <a:avLst/>
          </a:prstGeom>
        </p:spPr>
      </p:pic>
      <p:sp>
        <p:nvSpPr>
          <p:cNvPr id="2" name="Rectangle 1">
            <a:extLst>
              <a:ext uri="{FF2B5EF4-FFF2-40B4-BE49-F238E27FC236}">
                <a16:creationId xmlns:a16="http://schemas.microsoft.com/office/drawing/2014/main" id="{893AE4D2-F9FD-89BE-4FF2-936F212BA003}"/>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6826674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 Blu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2" name="Picture 1" descr="A group of people with their children&#10;&#10;AI-generated content may be incorrect.">
            <a:extLst>
              <a:ext uri="{FF2B5EF4-FFF2-40B4-BE49-F238E27FC236}">
                <a16:creationId xmlns:a16="http://schemas.microsoft.com/office/drawing/2014/main" id="{2A95EAD8-B72D-310F-794B-07F7DF96FA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3" name="Rectangle 2">
            <a:extLst>
              <a:ext uri="{FF2B5EF4-FFF2-40B4-BE49-F238E27FC236}">
                <a16:creationId xmlns:a16="http://schemas.microsoft.com/office/drawing/2014/main" id="{96CE308B-95A1-6223-0B5B-F518DA615EA3}"/>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526173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ild Dark Blu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3" name="Picture 2" descr="A picture containing text, seat&#10;&#10;Description automatically generated">
            <a:extLst>
              <a:ext uri="{FF2B5EF4-FFF2-40B4-BE49-F238E27FC236}">
                <a16:creationId xmlns:a16="http://schemas.microsoft.com/office/drawing/2014/main" id="{243F43B3-C493-464B-838B-D7578B4DB4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491" y="1502731"/>
            <a:ext cx="2475819" cy="2921363"/>
          </a:xfrm>
          <a:prstGeom prst="rect">
            <a:avLst/>
          </a:prstGeom>
        </p:spPr>
      </p:pic>
      <p:sp>
        <p:nvSpPr>
          <p:cNvPr id="2" name="Rectangle 1">
            <a:extLst>
              <a:ext uri="{FF2B5EF4-FFF2-40B4-BE49-F238E27FC236}">
                <a16:creationId xmlns:a16="http://schemas.microsoft.com/office/drawing/2014/main" id="{DF225273-A9B9-3B21-8C06-EE0418DF604B}"/>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6017991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2" name="Picture 1" descr="A group of people with their children&#10;&#10;AI-generated content may be incorrect.">
            <a:extLst>
              <a:ext uri="{FF2B5EF4-FFF2-40B4-BE49-F238E27FC236}">
                <a16:creationId xmlns:a16="http://schemas.microsoft.com/office/drawing/2014/main" id="{4ACA5C36-4043-F5CB-1160-25ED4776949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3" name="Rectangle 2">
            <a:extLst>
              <a:ext uri="{FF2B5EF4-FFF2-40B4-BE49-F238E27FC236}">
                <a16:creationId xmlns:a16="http://schemas.microsoft.com/office/drawing/2014/main" id="{B4480F8D-72ED-A005-ED91-7C368C8A1CE0}"/>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156831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ild Red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6" name="Picture 5" descr="A group of cartoon kids&#10;&#10;AI-generated content may be incorrect.">
            <a:extLst>
              <a:ext uri="{FF2B5EF4-FFF2-40B4-BE49-F238E27FC236}">
                <a16:creationId xmlns:a16="http://schemas.microsoft.com/office/drawing/2014/main" id="{D9A7D6C7-14A7-68A8-7EA9-385F0B973ED6}"/>
              </a:ext>
            </a:extLst>
          </p:cNvPr>
          <p:cNvPicPr>
            <a:picLocks noChangeAspect="1"/>
          </p:cNvPicPr>
          <p:nvPr userDrawn="1"/>
        </p:nvPicPr>
        <p:blipFill>
          <a:blip r:embed="rId3">
            <a:extLst>
              <a:ext uri="{28A0092B-C50C-407E-A947-70E740481C1C}">
                <a14:useLocalDpi xmlns:a14="http://schemas.microsoft.com/office/drawing/2010/main" val="0"/>
              </a:ext>
            </a:extLst>
          </a:blip>
          <a:srcRect t="17424" r="68640" b="19954"/>
          <a:stretch/>
        </p:blipFill>
        <p:spPr>
          <a:xfrm>
            <a:off x="242922" y="871214"/>
            <a:ext cx="3823385" cy="4294677"/>
          </a:xfrm>
          <a:prstGeom prst="rect">
            <a:avLst/>
          </a:prstGeom>
        </p:spPr>
      </p:pic>
      <p:sp>
        <p:nvSpPr>
          <p:cNvPr id="5" name="Rectangle 4">
            <a:extLst>
              <a:ext uri="{FF2B5EF4-FFF2-40B4-BE49-F238E27FC236}">
                <a16:creationId xmlns:a16="http://schemas.microsoft.com/office/drawing/2014/main" id="{14E9ED90-F56F-8FD1-4CED-4E093B4C3D73}"/>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8728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2" name="Picture 1" descr="A group of people with their children&#10;&#10;AI-generated content may be incorrect.">
            <a:extLst>
              <a:ext uri="{FF2B5EF4-FFF2-40B4-BE49-F238E27FC236}">
                <a16:creationId xmlns:a16="http://schemas.microsoft.com/office/drawing/2014/main" id="{33E96CFD-5387-59B1-6DA5-DB9B9D8BB39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3" name="Rectangle 2">
            <a:extLst>
              <a:ext uri="{FF2B5EF4-FFF2-40B4-BE49-F238E27FC236}">
                <a16:creationId xmlns:a16="http://schemas.microsoft.com/office/drawing/2014/main" id="{15DEC25C-7867-B99A-832B-EDE8D00596A5}"/>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6526316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ild Orang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4" name="Picture 3" descr="A group of cartoon people&#10;&#10;AI-generated content may be incorrect.">
            <a:extLst>
              <a:ext uri="{FF2B5EF4-FFF2-40B4-BE49-F238E27FC236}">
                <a16:creationId xmlns:a16="http://schemas.microsoft.com/office/drawing/2014/main" id="{E80C7561-0D28-4576-E70F-DC7D9A762D7A}"/>
              </a:ext>
            </a:extLst>
          </p:cNvPr>
          <p:cNvPicPr>
            <a:picLocks noChangeAspect="1"/>
          </p:cNvPicPr>
          <p:nvPr userDrawn="1"/>
        </p:nvPicPr>
        <p:blipFill>
          <a:blip r:embed="rId3">
            <a:extLst>
              <a:ext uri="{28A0092B-C50C-407E-A947-70E740481C1C}">
                <a14:useLocalDpi xmlns:a14="http://schemas.microsoft.com/office/drawing/2010/main" val="0"/>
              </a:ext>
            </a:extLst>
          </a:blip>
          <a:srcRect l="72215" t="14160" r="8269" b="14564"/>
          <a:stretch/>
        </p:blipFill>
        <p:spPr>
          <a:xfrm>
            <a:off x="1080938" y="553102"/>
            <a:ext cx="2379407" cy="4888190"/>
          </a:xfrm>
          <a:prstGeom prst="rect">
            <a:avLst/>
          </a:prstGeom>
        </p:spPr>
      </p:pic>
      <p:sp>
        <p:nvSpPr>
          <p:cNvPr id="5" name="Rectangle 4">
            <a:extLst>
              <a:ext uri="{FF2B5EF4-FFF2-40B4-BE49-F238E27FC236}">
                <a16:creationId xmlns:a16="http://schemas.microsoft.com/office/drawing/2014/main" id="{99EF689E-0E6B-88CC-429B-2E150C7654CA}"/>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385178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nk Bar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accent1"/>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23911109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u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accent2"/>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50572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7C5DA8-7993-4C00-D3EC-C868A1C2154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68F4B18-A88F-BC44-5C86-7FF21964632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90A2AB2-EC8A-0F58-FCF3-094D29D7E253}"/>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EA922B29-5820-EEF7-7D10-F95B4BFCE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BBF61-9B77-45A9-6EC6-129C4FD19C90}"/>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16328661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een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tx1"/>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39751249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Blu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accent4"/>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4144864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accent3"/>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35608153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1" y="0"/>
            <a:ext cx="268291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341457" y="152400"/>
            <a:ext cx="6013503" cy="508314"/>
          </a:xfrm>
          <a:solidFill>
            <a:schemeClr val="tx2"/>
          </a:solidFill>
          <a:ln w="38100">
            <a:solidFill>
              <a:schemeClr val="accent5"/>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20360944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arrow Pink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2" y="0"/>
            <a:ext cx="69272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accent1"/>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32569081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arrow Blu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a:off x="2" y="0"/>
            <a:ext cx="6927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accent2"/>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6060158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Narrow Green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5F632-3D1A-4621-9FA9-CEAB0511FCA8}"/>
              </a:ext>
            </a:extLst>
          </p:cNvPr>
          <p:cNvSpPr/>
          <p:nvPr userDrawn="1"/>
        </p:nvSpPr>
        <p:spPr>
          <a:xfrm>
            <a:off x="2" y="0"/>
            <a:ext cx="6927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tx1"/>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1336766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arrow Dark Blue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5F632-3D1A-4621-9FA9-CEAB0511FCA8}"/>
              </a:ext>
            </a:extLst>
          </p:cNvPr>
          <p:cNvSpPr/>
          <p:nvPr userDrawn="1"/>
        </p:nvSpPr>
        <p:spPr>
          <a:xfrm>
            <a:off x="2" y="0"/>
            <a:ext cx="69272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accent4"/>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3622701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arrow Red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5F632-3D1A-4621-9FA9-CEAB0511FCA8}"/>
              </a:ext>
            </a:extLst>
          </p:cNvPr>
          <p:cNvSpPr/>
          <p:nvPr userDrawn="1"/>
        </p:nvSpPr>
        <p:spPr>
          <a:xfrm>
            <a:off x="2" y="0"/>
            <a:ext cx="692727"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accent3"/>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1774031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arrow Orange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15F632-3D1A-4621-9FA9-CEAB0511FCA8}"/>
              </a:ext>
            </a:extLst>
          </p:cNvPr>
          <p:cNvSpPr/>
          <p:nvPr userDrawn="1"/>
        </p:nvSpPr>
        <p:spPr>
          <a:xfrm>
            <a:off x="2" y="0"/>
            <a:ext cx="692727" cy="68580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82499" y="87746"/>
            <a:ext cx="4221647" cy="508314"/>
          </a:xfrm>
          <a:solidFill>
            <a:schemeClr val="tx2"/>
          </a:solidFill>
          <a:ln w="38100">
            <a:solidFill>
              <a:schemeClr val="accent5"/>
            </a:solidFill>
          </a:ln>
        </p:spPr>
        <p:txBody>
          <a:bodyPr anchor="ctr">
            <a:noAutofit/>
          </a:bodyPr>
          <a:lstStyle>
            <a:lvl1pPr algn="ctr">
              <a:defRPr sz="2100">
                <a:solidFill>
                  <a:schemeClr val="bg1"/>
                </a:solidFill>
              </a:defRPr>
            </a:lvl1pPr>
          </a:lstStyle>
          <a:p>
            <a:r>
              <a:rPr lang="en-GB"/>
              <a:t>Title</a:t>
            </a:r>
          </a:p>
        </p:txBody>
      </p:sp>
    </p:spTree>
    <p:extLst>
      <p:ext uri="{BB962C8B-B14F-4D97-AF65-F5344CB8AC3E}">
        <p14:creationId xmlns:p14="http://schemas.microsoft.com/office/powerpoint/2010/main" val="207468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pic>
        <p:nvPicPr>
          <p:cNvPr id="344" name="Picture 343"/>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42488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F06F-2030-4799-9E84-3E77CC2B7400}"/>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502707CB-F895-4040-A4DA-BA9AA77ED39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Tree>
    <p:extLst>
      <p:ext uri="{BB962C8B-B14F-4D97-AF65-F5344CB8AC3E}">
        <p14:creationId xmlns:p14="http://schemas.microsoft.com/office/powerpoint/2010/main" val="1310655619"/>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Grey Line Any Colou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hasCustomPrompt="1"/>
          </p:nvPr>
        </p:nvSpPr>
        <p:spPr>
          <a:xfrm>
            <a:off x="155575" y="152403"/>
            <a:ext cx="11880851" cy="1168399"/>
          </a:xfrm>
        </p:spPr>
        <p:txBody>
          <a:bodyPr>
            <a:normAutofit/>
          </a:bodyPr>
          <a:lstStyle>
            <a:lvl1pPr>
              <a:defRPr sz="3300">
                <a:solidFill>
                  <a:schemeClr val="accent2"/>
                </a:solidFill>
              </a:defRPr>
            </a:lvl1pPr>
          </a:lstStyle>
          <a:p>
            <a:r>
              <a:rPr lang="en-GB"/>
              <a:t>Click to edit – any colour text</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130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Pink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871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lue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6419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Green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529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Dark Blue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0609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Red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04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Orange Line Gr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D488-FEB9-42D3-9372-96619E8D2AE2}"/>
              </a:ext>
            </a:extLst>
          </p:cNvPr>
          <p:cNvSpPr>
            <a:spLocks noGrp="1"/>
          </p:cNvSpPr>
          <p:nvPr>
            <p:ph type="title"/>
          </p:nvPr>
        </p:nvSpPr>
        <p:spPr>
          <a:xfrm>
            <a:off x="155575" y="152403"/>
            <a:ext cx="11880851" cy="1168399"/>
          </a:xfrm>
        </p:spPr>
        <p:txBody>
          <a:bodyPr>
            <a:normAutofit/>
          </a:bodyPr>
          <a:lstStyle>
            <a:lvl1pPr>
              <a:defRPr sz="3300"/>
            </a:lvl1pPr>
          </a:lstStyle>
          <a:p>
            <a:r>
              <a:rPr lang="en-GB"/>
              <a:t>Click to edit Master title style</a:t>
            </a:r>
          </a:p>
        </p:txBody>
      </p:sp>
      <p:sp>
        <p:nvSpPr>
          <p:cNvPr id="3" name="Content Placeholder 2">
            <a:extLst>
              <a:ext uri="{FF2B5EF4-FFF2-40B4-BE49-F238E27FC236}">
                <a16:creationId xmlns:a16="http://schemas.microsoft.com/office/drawing/2014/main" id="{D61B51BA-6EF7-4A60-B0E8-DFFDADBBA013}"/>
              </a:ext>
            </a:extLst>
          </p:cNvPr>
          <p:cNvSpPr>
            <a:spLocks noGrp="1"/>
          </p:cNvSpPr>
          <p:nvPr>
            <p:ph idx="1"/>
          </p:nvPr>
        </p:nvSpPr>
        <p:spPr/>
        <p:txBody>
          <a:bodyPr/>
          <a:lstStyle>
            <a:lvl1pPr marL="0" indent="0">
              <a:buNone/>
              <a:defRPr>
                <a:solidFill>
                  <a:schemeClr val="bg1"/>
                </a:solidFill>
              </a:defRPr>
            </a:lvl1pPr>
            <a:lvl2pPr marL="342900" indent="0">
              <a:buNone/>
              <a:defRPr>
                <a:solidFill>
                  <a:schemeClr val="bg1"/>
                </a:solidFill>
              </a:defRPr>
            </a:lvl2pPr>
            <a:lvl3pPr marL="497681" indent="0">
              <a:buNone/>
              <a:defRPr>
                <a:solidFill>
                  <a:schemeClr val="bg1"/>
                </a:solidFill>
              </a:defRPr>
            </a:lvl3pPr>
            <a:lvl4pPr marL="702469" indent="0">
              <a:buNone/>
              <a:defRPr>
                <a:solidFill>
                  <a:schemeClr val="bg1"/>
                </a:solidFill>
              </a:defRPr>
            </a:lvl4pPr>
            <a:lvl5pPr marL="873919"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343171E8-C730-4D47-9D59-509E5D24A0F3}"/>
              </a:ext>
            </a:extLst>
          </p:cNvPr>
          <p:cNvCxnSpPr>
            <a:cxnSpLocks/>
          </p:cNvCxnSpPr>
          <p:nvPr userDrawn="1"/>
        </p:nvCxnSpPr>
        <p:spPr>
          <a:xfrm>
            <a:off x="155575" y="1320800"/>
            <a:ext cx="11880851" cy="2063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0786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sual Grey Line Any Colou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7CCC-F5CB-476D-8EDE-1E38F821B6F5}"/>
              </a:ext>
            </a:extLst>
          </p:cNvPr>
          <p:cNvSpPr>
            <a:spLocks noGrp="1"/>
          </p:cNvSpPr>
          <p:nvPr>
            <p:ph type="title"/>
          </p:nvPr>
        </p:nvSpPr>
        <p:spPr>
          <a:xfrm>
            <a:off x="155575" y="193967"/>
            <a:ext cx="11880851" cy="1168399"/>
          </a:xfrm>
        </p:spPr>
        <p:txBody>
          <a:bodyPr>
            <a:noAutofit/>
          </a:bodyPr>
          <a:lstStyle>
            <a:lvl1pPr>
              <a:defRPr sz="3300">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C55EA4A4-3462-48AF-B4C6-4E15FD8D335A}"/>
              </a:ext>
            </a:extLst>
          </p:cNvPr>
          <p:cNvSpPr>
            <a:spLocks noGrp="1"/>
          </p:cNvSpPr>
          <p:nvPr>
            <p:ph type="body" sz="quarter" idx="10"/>
          </p:nvPr>
        </p:nvSpPr>
        <p:spPr>
          <a:xfrm>
            <a:off x="155575" y="1628777"/>
            <a:ext cx="11880851"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7">
            <a:extLst>
              <a:ext uri="{FF2B5EF4-FFF2-40B4-BE49-F238E27FC236}">
                <a16:creationId xmlns:a16="http://schemas.microsoft.com/office/drawing/2014/main" id="{C1B909A7-0E21-4A8A-AAC8-E2C00837E50D}"/>
              </a:ext>
            </a:extLst>
          </p:cNvPr>
          <p:cNvSpPr/>
          <p:nvPr userDrawn="1"/>
        </p:nvSpPr>
        <p:spPr>
          <a:xfrm>
            <a:off x="439003" y="1475834"/>
            <a:ext cx="11313995" cy="45719"/>
          </a:xfrm>
          <a:custGeom>
            <a:avLst/>
            <a:gdLst>
              <a:gd name="csX0" fmla="*/ 0 w 11313995"/>
              <a:gd name="csY0" fmla="*/ 0 h 45719"/>
              <a:gd name="csX1" fmla="*/ 11313995 w 11313995"/>
              <a:gd name="csY1" fmla="*/ 0 h 45719"/>
              <a:gd name="csX2" fmla="*/ 11313995 w 11313995"/>
              <a:gd name="csY2" fmla="*/ 45719 h 45719"/>
              <a:gd name="csX3" fmla="*/ 0 w 11313995"/>
              <a:gd name="csY3" fmla="*/ 45719 h 45719"/>
              <a:gd name="csX4" fmla="*/ 0 w 11313995"/>
              <a:gd name="csY4" fmla="*/ 0 h 45719"/>
            </a:gdLst>
            <a:ahLst/>
            <a:cxnLst>
              <a:cxn ang="0">
                <a:pos x="csX0" y="csY0"/>
              </a:cxn>
              <a:cxn ang="0">
                <a:pos x="csX1" y="csY1"/>
              </a:cxn>
              <a:cxn ang="0">
                <a:pos x="csX2" y="csY2"/>
              </a:cxn>
              <a:cxn ang="0">
                <a:pos x="csX3" y="csY3"/>
              </a:cxn>
              <a:cxn ang="0">
                <a:pos x="csX4" y="csY4"/>
              </a:cxn>
            </a:cxnLst>
            <a:rect l="l" t="t" r="r" b="b"/>
            <a:pathLst>
              <a:path w="11313995" h="45719" fill="none" extrusionOk="0">
                <a:moveTo>
                  <a:pt x="0" y="0"/>
                </a:moveTo>
                <a:cubicBezTo>
                  <a:pt x="3998977" y="-33775"/>
                  <a:pt x="9981765" y="138873"/>
                  <a:pt x="11313995" y="0"/>
                </a:cubicBezTo>
                <a:cubicBezTo>
                  <a:pt x="11317460" y="15044"/>
                  <a:pt x="11313168" y="40978"/>
                  <a:pt x="11313995" y="45719"/>
                </a:cubicBezTo>
                <a:cubicBezTo>
                  <a:pt x="7678528" y="-91611"/>
                  <a:pt x="1917528" y="-92137"/>
                  <a:pt x="0" y="45719"/>
                </a:cubicBezTo>
                <a:cubicBezTo>
                  <a:pt x="-1960" y="40709"/>
                  <a:pt x="3394" y="11881"/>
                  <a:pt x="0" y="0"/>
                </a:cubicBezTo>
                <a:close/>
              </a:path>
              <a:path w="11313995" h="45719" stroke="0" extrusionOk="0">
                <a:moveTo>
                  <a:pt x="0" y="0"/>
                </a:moveTo>
                <a:cubicBezTo>
                  <a:pt x="2189205" y="-101487"/>
                  <a:pt x="5960489" y="-162162"/>
                  <a:pt x="11313995" y="0"/>
                </a:cubicBezTo>
                <a:cubicBezTo>
                  <a:pt x="11309970" y="10312"/>
                  <a:pt x="11310015" y="38097"/>
                  <a:pt x="11313995" y="45719"/>
                </a:cubicBezTo>
                <a:cubicBezTo>
                  <a:pt x="8787952" y="95784"/>
                  <a:pt x="2666104" y="-112730"/>
                  <a:pt x="0" y="45719"/>
                </a:cubicBezTo>
                <a:cubicBezTo>
                  <a:pt x="2198" y="40843"/>
                  <a:pt x="-1078" y="8036"/>
                  <a:pt x="0" y="0"/>
                </a:cubicBezTo>
                <a:close/>
              </a:path>
            </a:pathLst>
          </a:custGeom>
          <a:solidFill>
            <a:schemeClr val="bg1"/>
          </a:solidFill>
          <a:ln w="76200">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734808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ild Casual Grey Line Any Colou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47CCC-F5CB-476D-8EDE-1E38F821B6F5}"/>
              </a:ext>
            </a:extLst>
          </p:cNvPr>
          <p:cNvSpPr>
            <a:spLocks noGrp="1"/>
          </p:cNvSpPr>
          <p:nvPr>
            <p:ph type="title"/>
          </p:nvPr>
        </p:nvSpPr>
        <p:spPr>
          <a:xfrm>
            <a:off x="155575" y="193967"/>
            <a:ext cx="11880851" cy="1168399"/>
          </a:xfrm>
        </p:spPr>
        <p:txBody>
          <a:bodyPr>
            <a:noAutofit/>
          </a:bodyPr>
          <a:lstStyle>
            <a:lvl1pPr>
              <a:defRPr sz="3300">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C55EA4A4-3462-48AF-B4C6-4E15FD8D335A}"/>
              </a:ext>
            </a:extLst>
          </p:cNvPr>
          <p:cNvSpPr>
            <a:spLocks noGrp="1"/>
          </p:cNvSpPr>
          <p:nvPr>
            <p:ph type="body" sz="quarter" idx="10"/>
          </p:nvPr>
        </p:nvSpPr>
        <p:spPr>
          <a:xfrm>
            <a:off x="155575" y="1628777"/>
            <a:ext cx="11880851"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7">
            <a:extLst>
              <a:ext uri="{FF2B5EF4-FFF2-40B4-BE49-F238E27FC236}">
                <a16:creationId xmlns:a16="http://schemas.microsoft.com/office/drawing/2014/main" id="{C1B909A7-0E21-4A8A-AAC8-E2C00837E50D}"/>
              </a:ext>
            </a:extLst>
          </p:cNvPr>
          <p:cNvSpPr/>
          <p:nvPr userDrawn="1"/>
        </p:nvSpPr>
        <p:spPr>
          <a:xfrm>
            <a:off x="439003" y="1475834"/>
            <a:ext cx="11313995" cy="45719"/>
          </a:xfrm>
          <a:custGeom>
            <a:avLst/>
            <a:gdLst>
              <a:gd name="csX0" fmla="*/ 0 w 11313995"/>
              <a:gd name="csY0" fmla="*/ 0 h 45719"/>
              <a:gd name="csX1" fmla="*/ 11313995 w 11313995"/>
              <a:gd name="csY1" fmla="*/ 0 h 45719"/>
              <a:gd name="csX2" fmla="*/ 11313995 w 11313995"/>
              <a:gd name="csY2" fmla="*/ 45719 h 45719"/>
              <a:gd name="csX3" fmla="*/ 0 w 11313995"/>
              <a:gd name="csY3" fmla="*/ 45719 h 45719"/>
              <a:gd name="csX4" fmla="*/ 0 w 11313995"/>
              <a:gd name="csY4" fmla="*/ 0 h 45719"/>
            </a:gdLst>
            <a:ahLst/>
            <a:cxnLst>
              <a:cxn ang="0">
                <a:pos x="csX0" y="csY0"/>
              </a:cxn>
              <a:cxn ang="0">
                <a:pos x="csX1" y="csY1"/>
              </a:cxn>
              <a:cxn ang="0">
                <a:pos x="csX2" y="csY2"/>
              </a:cxn>
              <a:cxn ang="0">
                <a:pos x="csX3" y="csY3"/>
              </a:cxn>
              <a:cxn ang="0">
                <a:pos x="csX4" y="csY4"/>
              </a:cxn>
            </a:cxnLst>
            <a:rect l="l" t="t" r="r" b="b"/>
            <a:pathLst>
              <a:path w="11313995" h="45719" fill="none" extrusionOk="0">
                <a:moveTo>
                  <a:pt x="0" y="0"/>
                </a:moveTo>
                <a:cubicBezTo>
                  <a:pt x="3998977" y="-33775"/>
                  <a:pt x="9981765" y="138873"/>
                  <a:pt x="11313995" y="0"/>
                </a:cubicBezTo>
                <a:cubicBezTo>
                  <a:pt x="11317460" y="15044"/>
                  <a:pt x="11313168" y="40978"/>
                  <a:pt x="11313995" y="45719"/>
                </a:cubicBezTo>
                <a:cubicBezTo>
                  <a:pt x="7678528" y="-91611"/>
                  <a:pt x="1917528" y="-92137"/>
                  <a:pt x="0" y="45719"/>
                </a:cubicBezTo>
                <a:cubicBezTo>
                  <a:pt x="-1960" y="40709"/>
                  <a:pt x="3394" y="11881"/>
                  <a:pt x="0" y="0"/>
                </a:cubicBezTo>
                <a:close/>
              </a:path>
              <a:path w="11313995" h="45719" stroke="0" extrusionOk="0">
                <a:moveTo>
                  <a:pt x="0" y="0"/>
                </a:moveTo>
                <a:cubicBezTo>
                  <a:pt x="2189205" y="-101487"/>
                  <a:pt x="5960489" y="-162162"/>
                  <a:pt x="11313995" y="0"/>
                </a:cubicBezTo>
                <a:cubicBezTo>
                  <a:pt x="11309970" y="10312"/>
                  <a:pt x="11310015" y="38097"/>
                  <a:pt x="11313995" y="45719"/>
                </a:cubicBezTo>
                <a:cubicBezTo>
                  <a:pt x="8787952" y="95784"/>
                  <a:pt x="2666104" y="-112730"/>
                  <a:pt x="0" y="45719"/>
                </a:cubicBezTo>
                <a:cubicBezTo>
                  <a:pt x="2198" y="40843"/>
                  <a:pt x="-1078" y="8036"/>
                  <a:pt x="0" y="0"/>
                </a:cubicBezTo>
                <a:close/>
              </a:path>
            </a:pathLst>
          </a:custGeom>
          <a:solidFill>
            <a:schemeClr val="bg1"/>
          </a:solidFill>
          <a:ln w="76200">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descr="Icon&#10;&#10;Description automatically generated">
            <a:extLst>
              <a:ext uri="{FF2B5EF4-FFF2-40B4-BE49-F238E27FC236}">
                <a16:creationId xmlns:a16="http://schemas.microsoft.com/office/drawing/2014/main" id="{1D967AE6-9364-475B-B18B-CBE1F52D73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7938" y="295565"/>
            <a:ext cx="1200583" cy="1802017"/>
          </a:xfrm>
          <a:prstGeom prst="rect">
            <a:avLst/>
          </a:prstGeom>
        </p:spPr>
      </p:pic>
    </p:spTree>
    <p:extLst>
      <p:ext uri="{BB962C8B-B14F-4D97-AF65-F5344CB8AC3E}">
        <p14:creationId xmlns:p14="http://schemas.microsoft.com/office/powerpoint/2010/main" val="995152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rrow Logo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762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Grey Line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hasCustomPrompt="1"/>
          </p:nvPr>
        </p:nvSpPr>
        <p:spPr/>
        <p:txBody>
          <a:bodyPr/>
          <a:lstStyle>
            <a:lvl1pPr>
              <a:defRPr/>
            </a:lvl1pPr>
          </a:lstStyle>
          <a:p>
            <a:r>
              <a:rPr lang="en-GB"/>
              <a:t>Click to edit choose any colour text</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130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ntent Pink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0050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9911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Green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009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Dark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00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Red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2032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Orang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80CD-33DB-4B40-A58E-3713F0A2E8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DB3E56-6746-48FB-8EE8-8D1C2C8F22A7}"/>
              </a:ext>
            </a:extLst>
          </p:cNvPr>
          <p:cNvSpPr>
            <a:spLocks noGrp="1"/>
          </p:cNvSpPr>
          <p:nvPr>
            <p:ph sz="half" idx="1"/>
          </p:nvPr>
        </p:nvSpPr>
        <p:spPr>
          <a:xfrm>
            <a:off x="155577" y="1628776"/>
            <a:ext cx="5864225"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A795171-BC6E-432C-9A73-1EC05377090B}"/>
              </a:ext>
            </a:extLst>
          </p:cNvPr>
          <p:cNvSpPr>
            <a:spLocks noGrp="1"/>
          </p:cNvSpPr>
          <p:nvPr>
            <p:ph sz="half" idx="2"/>
          </p:nvPr>
        </p:nvSpPr>
        <p:spPr>
          <a:xfrm>
            <a:off x="6172201" y="1628774"/>
            <a:ext cx="5864225" cy="47529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FD7CDE47-FE30-4481-90AC-D095E5C947A5}"/>
              </a:ext>
            </a:extLst>
          </p:cNvPr>
          <p:cNvCxnSpPr>
            <a:cxnSpLocks/>
          </p:cNvCxnSpPr>
          <p:nvPr userDrawn="1"/>
        </p:nvCxnSpPr>
        <p:spPr>
          <a:xfrm>
            <a:off x="155575" y="1320800"/>
            <a:ext cx="11880851" cy="2063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8379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2850-8A6B-4345-A54E-03456E56D7F4}"/>
              </a:ext>
            </a:extLst>
          </p:cNvPr>
          <p:cNvSpPr>
            <a:spLocks noGrp="1"/>
          </p:cNvSpPr>
          <p:nvPr>
            <p:ph type="title"/>
          </p:nvPr>
        </p:nvSpPr>
        <p:spPr>
          <a:xfrm>
            <a:off x="155575" y="157307"/>
            <a:ext cx="11880851" cy="118413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2333A58-FC7F-48B4-BB98-BC1675B2ADC1}"/>
              </a:ext>
            </a:extLst>
          </p:cNvPr>
          <p:cNvSpPr>
            <a:spLocks noGrp="1"/>
          </p:cNvSpPr>
          <p:nvPr>
            <p:ph type="body" idx="1" hasCustomPrompt="1"/>
          </p:nvPr>
        </p:nvSpPr>
        <p:spPr>
          <a:xfrm>
            <a:off x="160914" y="1642849"/>
            <a:ext cx="5836663" cy="8239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 any colour</a:t>
            </a:r>
          </a:p>
        </p:txBody>
      </p:sp>
      <p:sp>
        <p:nvSpPr>
          <p:cNvPr id="4" name="Content Placeholder 3">
            <a:extLst>
              <a:ext uri="{FF2B5EF4-FFF2-40B4-BE49-F238E27FC236}">
                <a16:creationId xmlns:a16="http://schemas.microsoft.com/office/drawing/2014/main" id="{5827289B-A472-47C4-8740-772736865425}"/>
              </a:ext>
            </a:extLst>
          </p:cNvPr>
          <p:cNvSpPr>
            <a:spLocks noGrp="1"/>
          </p:cNvSpPr>
          <p:nvPr>
            <p:ph sz="half" idx="2"/>
          </p:nvPr>
        </p:nvSpPr>
        <p:spPr>
          <a:xfrm>
            <a:off x="155576" y="2505075"/>
            <a:ext cx="5842000"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CE6481C-5613-46DC-AE8D-963CD1E1AFFA}"/>
              </a:ext>
            </a:extLst>
          </p:cNvPr>
          <p:cNvSpPr>
            <a:spLocks noGrp="1"/>
          </p:cNvSpPr>
          <p:nvPr>
            <p:ph type="body" sz="quarter" idx="3" hasCustomPrompt="1"/>
          </p:nvPr>
        </p:nvSpPr>
        <p:spPr>
          <a:xfrm>
            <a:off x="6172200" y="1628775"/>
            <a:ext cx="5836661" cy="837986"/>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 any colour</a:t>
            </a:r>
          </a:p>
        </p:txBody>
      </p:sp>
      <p:sp>
        <p:nvSpPr>
          <p:cNvPr id="6" name="Content Placeholder 5">
            <a:extLst>
              <a:ext uri="{FF2B5EF4-FFF2-40B4-BE49-F238E27FC236}">
                <a16:creationId xmlns:a16="http://schemas.microsoft.com/office/drawing/2014/main" id="{BFDC223F-8680-4397-BF82-319A9B11E578}"/>
              </a:ext>
            </a:extLst>
          </p:cNvPr>
          <p:cNvSpPr>
            <a:spLocks noGrp="1"/>
          </p:cNvSpPr>
          <p:nvPr>
            <p:ph sz="quarter" idx="4"/>
          </p:nvPr>
        </p:nvSpPr>
        <p:spPr>
          <a:xfrm>
            <a:off x="6172200" y="2505075"/>
            <a:ext cx="5842000"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Rectangle 10">
            <a:extLst>
              <a:ext uri="{FF2B5EF4-FFF2-40B4-BE49-F238E27FC236}">
                <a16:creationId xmlns:a16="http://schemas.microsoft.com/office/drawing/2014/main" id="{D9962015-0689-4ED0-A39C-805ACC58A78B}"/>
              </a:ext>
            </a:extLst>
          </p:cNvPr>
          <p:cNvSpPr/>
          <p:nvPr userDrawn="1"/>
        </p:nvSpPr>
        <p:spPr>
          <a:xfrm>
            <a:off x="439003" y="1475834"/>
            <a:ext cx="11313995" cy="45719"/>
          </a:xfrm>
          <a:custGeom>
            <a:avLst/>
            <a:gdLst>
              <a:gd name="csX0" fmla="*/ 0 w 11313995"/>
              <a:gd name="csY0" fmla="*/ 0 h 45719"/>
              <a:gd name="csX1" fmla="*/ 11313995 w 11313995"/>
              <a:gd name="csY1" fmla="*/ 0 h 45719"/>
              <a:gd name="csX2" fmla="*/ 11313995 w 11313995"/>
              <a:gd name="csY2" fmla="*/ 45719 h 45719"/>
              <a:gd name="csX3" fmla="*/ 0 w 11313995"/>
              <a:gd name="csY3" fmla="*/ 45719 h 45719"/>
              <a:gd name="csX4" fmla="*/ 0 w 11313995"/>
              <a:gd name="csY4" fmla="*/ 0 h 45719"/>
            </a:gdLst>
            <a:ahLst/>
            <a:cxnLst>
              <a:cxn ang="0">
                <a:pos x="csX0" y="csY0"/>
              </a:cxn>
              <a:cxn ang="0">
                <a:pos x="csX1" y="csY1"/>
              </a:cxn>
              <a:cxn ang="0">
                <a:pos x="csX2" y="csY2"/>
              </a:cxn>
              <a:cxn ang="0">
                <a:pos x="csX3" y="csY3"/>
              </a:cxn>
              <a:cxn ang="0">
                <a:pos x="csX4" y="csY4"/>
              </a:cxn>
            </a:cxnLst>
            <a:rect l="l" t="t" r="r" b="b"/>
            <a:pathLst>
              <a:path w="11313995" h="45719" fill="none" extrusionOk="0">
                <a:moveTo>
                  <a:pt x="0" y="0"/>
                </a:moveTo>
                <a:cubicBezTo>
                  <a:pt x="3998977" y="-33775"/>
                  <a:pt x="9981765" y="138873"/>
                  <a:pt x="11313995" y="0"/>
                </a:cubicBezTo>
                <a:cubicBezTo>
                  <a:pt x="11317460" y="15044"/>
                  <a:pt x="11313168" y="40978"/>
                  <a:pt x="11313995" y="45719"/>
                </a:cubicBezTo>
                <a:cubicBezTo>
                  <a:pt x="7678528" y="-91611"/>
                  <a:pt x="1917528" y="-92137"/>
                  <a:pt x="0" y="45719"/>
                </a:cubicBezTo>
                <a:cubicBezTo>
                  <a:pt x="-1960" y="40709"/>
                  <a:pt x="3394" y="11881"/>
                  <a:pt x="0" y="0"/>
                </a:cubicBezTo>
                <a:close/>
              </a:path>
              <a:path w="11313995" h="45719" stroke="0" extrusionOk="0">
                <a:moveTo>
                  <a:pt x="0" y="0"/>
                </a:moveTo>
                <a:cubicBezTo>
                  <a:pt x="2189205" y="-101487"/>
                  <a:pt x="5960489" y="-162162"/>
                  <a:pt x="11313995" y="0"/>
                </a:cubicBezTo>
                <a:cubicBezTo>
                  <a:pt x="11309970" y="10312"/>
                  <a:pt x="11310015" y="38097"/>
                  <a:pt x="11313995" y="45719"/>
                </a:cubicBezTo>
                <a:cubicBezTo>
                  <a:pt x="8787952" y="95784"/>
                  <a:pt x="2666104" y="-112730"/>
                  <a:pt x="0" y="45719"/>
                </a:cubicBezTo>
                <a:cubicBezTo>
                  <a:pt x="2198" y="40843"/>
                  <a:pt x="-1078" y="8036"/>
                  <a:pt x="0" y="0"/>
                </a:cubicBezTo>
                <a:close/>
              </a:path>
            </a:pathLst>
          </a:custGeom>
          <a:solidFill>
            <a:schemeClr val="bg1"/>
          </a:solidFill>
          <a:ln w="76200">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967769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867C-B5EA-4536-9C08-A71113A467DA}"/>
              </a:ext>
            </a:extLst>
          </p:cNvPr>
          <p:cNvSpPr>
            <a:spLocks noGrp="1"/>
          </p:cNvSpPr>
          <p:nvPr>
            <p:ph type="title"/>
          </p:nvPr>
        </p:nvSpPr>
        <p:spPr>
          <a:xfrm>
            <a:off x="623453" y="476252"/>
            <a:ext cx="4148571" cy="1603375"/>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0F72E42E-2185-41F7-954E-19D272A362C9}"/>
              </a:ext>
            </a:extLst>
          </p:cNvPr>
          <p:cNvSpPr>
            <a:spLocks noGrp="1"/>
          </p:cNvSpPr>
          <p:nvPr>
            <p:ph idx="1"/>
          </p:nvPr>
        </p:nvSpPr>
        <p:spPr>
          <a:xfrm>
            <a:off x="5183188" y="748145"/>
            <a:ext cx="6172200" cy="5633606"/>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D50A06F-D900-4ADD-92A9-FF282243E4A8}"/>
              </a:ext>
            </a:extLst>
          </p:cNvPr>
          <p:cNvSpPr>
            <a:spLocks noGrp="1"/>
          </p:cNvSpPr>
          <p:nvPr>
            <p:ph type="body" sz="half" idx="2"/>
          </p:nvPr>
        </p:nvSpPr>
        <p:spPr>
          <a:xfrm>
            <a:off x="623455" y="2119747"/>
            <a:ext cx="4148571" cy="4262005"/>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38750727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5F7B-3810-4B8C-A69C-C51C96AD6BF4}"/>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F084B52A-42FE-4A9D-B22A-E51F99B95E2B}"/>
              </a:ext>
            </a:extLst>
          </p:cNvPr>
          <p:cNvSpPr>
            <a:spLocks noGrp="1"/>
          </p:cNvSpPr>
          <p:nvPr>
            <p:ph type="pic" idx="1"/>
          </p:nvPr>
        </p:nvSpPr>
        <p:spPr>
          <a:xfrm>
            <a:off x="5183188" y="987427"/>
            <a:ext cx="6172200" cy="4873625"/>
          </a:xfrm>
        </p:spPr>
        <p:txBody>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a:extLst>
              <a:ext uri="{FF2B5EF4-FFF2-40B4-BE49-F238E27FC236}">
                <a16:creationId xmlns:a16="http://schemas.microsoft.com/office/drawing/2014/main" id="{54E9158A-66B9-4DA2-AB51-8B08087CB14D}"/>
              </a:ext>
            </a:extLst>
          </p:cNvPr>
          <p:cNvSpPr>
            <a:spLocks noGrp="1"/>
          </p:cNvSpPr>
          <p:nvPr>
            <p:ph type="body" sz="half" idx="2"/>
          </p:nvPr>
        </p:nvSpPr>
        <p:spPr>
          <a:xfrm>
            <a:off x="839788" y="2057400"/>
            <a:ext cx="3932237" cy="3811588"/>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83525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 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8510"/>
            <a:ext cx="6013502" cy="508314"/>
          </a:xfrm>
          <a:prstGeom prst="rect">
            <a:avLst/>
          </a:prstGeom>
          <a:solidFill>
            <a:schemeClr val="bg2"/>
          </a:solidFill>
          <a:ln w="38100">
            <a:solidFill>
              <a:schemeClr val="bg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D4378807-17CF-4C14-9FB3-DCD52C2DE15A}"/>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1F10CDEE-A1DA-433F-807A-39865A1E4C3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948467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699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11C7-69AE-41E8-A84C-0421EF56D3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A3DE321-78E5-4CC6-BED0-1B8D03C421A0}"/>
              </a:ext>
            </a:extLst>
          </p:cNvPr>
          <p:cNvSpPr>
            <a:spLocks noGrp="1"/>
          </p:cNvSpPr>
          <p:nvPr>
            <p:ph type="dt" sz="half" idx="10"/>
          </p:nvPr>
        </p:nvSpPr>
        <p:spPr/>
        <p:txBody>
          <a:bodyPr/>
          <a:lstStyle/>
          <a:p>
            <a:fld id="{743FE6FE-6C31-45CE-AD57-0EA592A44528}" type="datetimeFigureOut">
              <a:rPr lang="en-GB" smtClean="0"/>
              <a:t>10/02/2026</a:t>
            </a:fld>
            <a:endParaRPr lang="en-GB"/>
          </a:p>
        </p:txBody>
      </p:sp>
      <p:sp>
        <p:nvSpPr>
          <p:cNvPr id="4" name="Footer Placeholder 3">
            <a:extLst>
              <a:ext uri="{FF2B5EF4-FFF2-40B4-BE49-F238E27FC236}">
                <a16:creationId xmlns:a16="http://schemas.microsoft.com/office/drawing/2014/main" id="{E06B68E0-37F5-4A3B-AE93-26BDB007DD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B76873-1D86-4ED6-8249-4646C76CF2D9}"/>
              </a:ext>
            </a:extLst>
          </p:cNvPr>
          <p:cNvSpPr>
            <a:spLocks noGrp="1"/>
          </p:cNvSpPr>
          <p:nvPr>
            <p:ph type="sldNum" sz="quarter" idx="12"/>
          </p:nvPr>
        </p:nvSpPr>
        <p:spPr/>
        <p:txBody>
          <a:bodyPr/>
          <a:lstStyle/>
          <a:p>
            <a:fld id="{04AEF9B8-0299-4378-BAF3-0E638F6EFB1C}" type="slidenum">
              <a:rPr lang="en-GB" smtClean="0"/>
              <a:t>‹#›</a:t>
            </a:fld>
            <a:endParaRPr lang="en-GB"/>
          </a:p>
        </p:txBody>
      </p:sp>
    </p:spTree>
    <p:extLst>
      <p:ext uri="{BB962C8B-B14F-4D97-AF65-F5344CB8AC3E}">
        <p14:creationId xmlns:p14="http://schemas.microsoft.com/office/powerpoint/2010/main" val="36821794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E1E5-594F-48A1-AC83-CEAD7A3A5D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4C9A44E-0B1F-4BA4-A014-CD2E37C9D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EC28649-0395-467D-8E05-E7D59483E001}"/>
              </a:ext>
            </a:extLst>
          </p:cNvPr>
          <p:cNvSpPr>
            <a:spLocks noGrp="1"/>
          </p:cNvSpPr>
          <p:nvPr>
            <p:ph type="dt" sz="half" idx="10"/>
          </p:nvPr>
        </p:nvSpPr>
        <p:spPr/>
        <p:txBody>
          <a:bodyPr/>
          <a:lstStyle/>
          <a:p>
            <a:fld id="{B8529EE7-4D35-4520-86B3-4BBFBDE832BA}" type="datetimeFigureOut">
              <a:rPr lang="en-GB" smtClean="0"/>
              <a:t>10/02/2026</a:t>
            </a:fld>
            <a:endParaRPr lang="en-GB"/>
          </a:p>
        </p:txBody>
      </p:sp>
      <p:sp>
        <p:nvSpPr>
          <p:cNvPr id="5" name="Footer Placeholder 4">
            <a:extLst>
              <a:ext uri="{FF2B5EF4-FFF2-40B4-BE49-F238E27FC236}">
                <a16:creationId xmlns:a16="http://schemas.microsoft.com/office/drawing/2014/main" id="{51AA4DDF-7941-428E-8595-E0885965F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74EEED-F4B3-4C0B-BF6E-2CAB052CBB17}"/>
              </a:ext>
            </a:extLst>
          </p:cNvPr>
          <p:cNvSpPr>
            <a:spLocks noGrp="1"/>
          </p:cNvSpPr>
          <p:nvPr>
            <p:ph type="sldNum" sz="quarter" idx="12"/>
          </p:nvPr>
        </p:nvSpPr>
        <p:spPr/>
        <p:txBody>
          <a:bodyPr/>
          <a:lstStyle/>
          <a:p>
            <a:fld id="{FD02972B-E365-4596-A8ED-696E1C4F5EAD}" type="slidenum">
              <a:rPr lang="en-GB" smtClean="0"/>
              <a:t>‹#›</a:t>
            </a:fld>
            <a:endParaRPr lang="en-GB"/>
          </a:p>
        </p:txBody>
      </p:sp>
    </p:spTree>
    <p:extLst>
      <p:ext uri="{BB962C8B-B14F-4D97-AF65-F5344CB8AC3E}">
        <p14:creationId xmlns:p14="http://schemas.microsoft.com/office/powerpoint/2010/main" val="33062059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4F37-CB87-41FC-8C22-C844F3BBE9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7CE168-04DE-47D2-BB75-2DC2A126E5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F72945-F487-4DD5-9CFA-9878E065D772}"/>
              </a:ext>
            </a:extLst>
          </p:cNvPr>
          <p:cNvSpPr>
            <a:spLocks noGrp="1"/>
          </p:cNvSpPr>
          <p:nvPr>
            <p:ph type="dt" sz="half" idx="10"/>
          </p:nvPr>
        </p:nvSpPr>
        <p:spPr/>
        <p:txBody>
          <a:bodyPr/>
          <a:lstStyle/>
          <a:p>
            <a:fld id="{B8529EE7-4D35-4520-86B3-4BBFBDE832BA}" type="datetimeFigureOut">
              <a:rPr lang="en-GB" smtClean="0"/>
              <a:t>10/02/2026</a:t>
            </a:fld>
            <a:endParaRPr lang="en-GB"/>
          </a:p>
        </p:txBody>
      </p:sp>
      <p:sp>
        <p:nvSpPr>
          <p:cNvPr id="5" name="Footer Placeholder 4">
            <a:extLst>
              <a:ext uri="{FF2B5EF4-FFF2-40B4-BE49-F238E27FC236}">
                <a16:creationId xmlns:a16="http://schemas.microsoft.com/office/drawing/2014/main" id="{2B234DB4-AB82-4601-B476-DC93C33FF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A553-68C2-4B13-A842-541BEAFA5DFE}"/>
              </a:ext>
            </a:extLst>
          </p:cNvPr>
          <p:cNvSpPr>
            <a:spLocks noGrp="1"/>
          </p:cNvSpPr>
          <p:nvPr>
            <p:ph type="sldNum" sz="quarter" idx="12"/>
          </p:nvPr>
        </p:nvSpPr>
        <p:spPr/>
        <p:txBody>
          <a:bodyPr/>
          <a:lstStyle/>
          <a:p>
            <a:fld id="{FD02972B-E365-4596-A8ED-696E1C4F5EAD}" type="slidenum">
              <a:rPr lang="en-GB" smtClean="0"/>
              <a:t>‹#›</a:t>
            </a:fld>
            <a:endParaRPr lang="en-GB"/>
          </a:p>
        </p:txBody>
      </p:sp>
    </p:spTree>
    <p:extLst>
      <p:ext uri="{BB962C8B-B14F-4D97-AF65-F5344CB8AC3E}">
        <p14:creationId xmlns:p14="http://schemas.microsoft.com/office/powerpoint/2010/main" val="9114273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E442-CF2E-4201-81BF-45284986874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48E0AA-4A26-4EC7-BAF4-71E465D3BE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442A63-492E-430F-8614-3E2D7AE3F6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B0893A6-2881-4E66-B699-83023BE5608B}"/>
              </a:ext>
            </a:extLst>
          </p:cNvPr>
          <p:cNvSpPr>
            <a:spLocks noGrp="1"/>
          </p:cNvSpPr>
          <p:nvPr>
            <p:ph type="dt" sz="half" idx="10"/>
          </p:nvPr>
        </p:nvSpPr>
        <p:spPr/>
        <p:txBody>
          <a:bodyPr/>
          <a:lstStyle/>
          <a:p>
            <a:fld id="{B8529EE7-4D35-4520-86B3-4BBFBDE832BA}" type="datetimeFigureOut">
              <a:rPr lang="en-GB" smtClean="0"/>
              <a:t>10/02/2026</a:t>
            </a:fld>
            <a:endParaRPr lang="en-GB"/>
          </a:p>
        </p:txBody>
      </p:sp>
      <p:sp>
        <p:nvSpPr>
          <p:cNvPr id="6" name="Footer Placeholder 5">
            <a:extLst>
              <a:ext uri="{FF2B5EF4-FFF2-40B4-BE49-F238E27FC236}">
                <a16:creationId xmlns:a16="http://schemas.microsoft.com/office/drawing/2014/main" id="{86AD4B1C-9955-4487-ABCC-F2795A76D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5838B0-AFCE-4B16-A2C0-7E7F02C2E397}"/>
              </a:ext>
            </a:extLst>
          </p:cNvPr>
          <p:cNvSpPr>
            <a:spLocks noGrp="1"/>
          </p:cNvSpPr>
          <p:nvPr>
            <p:ph type="sldNum" sz="quarter" idx="12"/>
          </p:nvPr>
        </p:nvSpPr>
        <p:spPr/>
        <p:txBody>
          <a:bodyPr/>
          <a:lstStyle/>
          <a:p>
            <a:fld id="{FD02972B-E365-4596-A8ED-696E1C4F5EAD}" type="slidenum">
              <a:rPr lang="en-GB" smtClean="0"/>
              <a:t>‹#›</a:t>
            </a:fld>
            <a:endParaRPr lang="en-GB"/>
          </a:p>
        </p:txBody>
      </p:sp>
    </p:spTree>
    <p:extLst>
      <p:ext uri="{BB962C8B-B14F-4D97-AF65-F5344CB8AC3E}">
        <p14:creationId xmlns:p14="http://schemas.microsoft.com/office/powerpoint/2010/main" val="2424731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3960"/>
            <a:ext cx="6013502" cy="508314"/>
          </a:xfrm>
          <a:prstGeom prst="rect">
            <a:avLst/>
          </a:prstGeom>
          <a:solidFill>
            <a:schemeClr val="accent1"/>
          </a:solidFill>
          <a:ln w="38100">
            <a:solidFill>
              <a:schemeClr val="accent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0B15AA9D-91D2-4E36-A1C4-24E26DE0089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CB9F8A40-766D-4D2D-B9A6-72B2868F0585}"/>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5395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 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97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anges Title Pag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3"/>
            <a:ext cx="9144000" cy="1168399"/>
          </a:xfrm>
          <a:prstGeom prst="rect">
            <a:avLst/>
          </a:prstGeom>
        </p:spPr>
        <p:txBody>
          <a:bodyPr>
            <a:noAutofit/>
          </a:bodyPr>
          <a:lstStyle>
            <a:lvl1pPr algn="ctr">
              <a:defRPr sz="5400">
                <a:solidFill>
                  <a:schemeClr val="tx1"/>
                </a:solidFill>
              </a:defRPr>
            </a:lvl1pPr>
          </a:lstStyle>
          <a:p>
            <a:r>
              <a:rPr lang="en-GB"/>
              <a:t>Title</a:t>
            </a:r>
          </a:p>
        </p:txBody>
      </p:sp>
      <p:graphicFrame>
        <p:nvGraphicFramePr>
          <p:cNvPr id="2" name="Table 3">
            <a:extLst>
              <a:ext uri="{FF2B5EF4-FFF2-40B4-BE49-F238E27FC236}">
                <a16:creationId xmlns:a16="http://schemas.microsoft.com/office/drawing/2014/main" id="{96C67DBC-064C-421D-A52B-6FF337C8A633}"/>
              </a:ext>
            </a:extLst>
          </p:cNvPr>
          <p:cNvGraphicFramePr>
            <a:graphicFrameLocks noGrp="1"/>
          </p:cNvGraphicFramePr>
          <p:nvPr userDrawn="1">
            <p:extLst>
              <p:ext uri="{D42A27DB-BD31-4B8C-83A1-F6EECF244321}">
                <p14:modId xmlns:p14="http://schemas.microsoft.com/office/powerpoint/2010/main" val="4098619158"/>
              </p:ext>
            </p:extLst>
          </p:nvPr>
        </p:nvGraphicFramePr>
        <p:xfrm>
          <a:off x="0" y="0"/>
          <a:ext cx="2796476" cy="6858000"/>
        </p:xfrm>
        <a:graphic>
          <a:graphicData uri="http://schemas.openxmlformats.org/drawingml/2006/table">
            <a:tbl>
              <a:tblPr firstRow="1" bandRow="1">
                <a:tableStyleId>{5C22544A-7EE6-4342-B048-85BDC9FD1C3A}</a:tableStyleId>
              </a:tblPr>
              <a:tblGrid>
                <a:gridCol w="2796476">
                  <a:extLst>
                    <a:ext uri="{9D8B030D-6E8A-4147-A177-3AD203B41FA5}">
                      <a16:colId xmlns:a16="http://schemas.microsoft.com/office/drawing/2014/main" val="314611803"/>
                    </a:ext>
                  </a:extLst>
                </a:gridCol>
              </a:tblGrid>
              <a:tr h="1714500">
                <a:tc>
                  <a:txBody>
                    <a:bodyPr/>
                    <a:lstStyle/>
                    <a:p>
                      <a:endParaRPr lang="en-GB" dirty="0"/>
                    </a:p>
                  </a:txBody>
                  <a:tcP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53751803"/>
                  </a:ext>
                </a:extLst>
              </a:tr>
              <a:tr h="1714500">
                <a:tc>
                  <a:txBody>
                    <a:bodyPr/>
                    <a:lstStyle/>
                    <a:p>
                      <a:endParaRPr lang="en-GB"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65383156"/>
                  </a:ext>
                </a:extLst>
              </a:tr>
              <a:tr h="1714500">
                <a:tc>
                  <a:txBody>
                    <a:bodyPr/>
                    <a:lstStyle/>
                    <a:p>
                      <a:endParaRPr lang="en-GB"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45879426"/>
                  </a:ext>
                </a:extLst>
              </a:tr>
              <a:tr h="1714500">
                <a:tc>
                  <a:txBody>
                    <a:bodyPr/>
                    <a:lstStyle/>
                    <a:p>
                      <a:endParaRPr lang="en-GB"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58443215"/>
                  </a:ext>
                </a:extLst>
              </a:tr>
            </a:tbl>
          </a:graphicData>
        </a:graphic>
      </p:graphicFrame>
    </p:spTree>
    <p:extLst>
      <p:ext uri="{BB962C8B-B14F-4D97-AF65-F5344CB8AC3E}">
        <p14:creationId xmlns:p14="http://schemas.microsoft.com/office/powerpoint/2010/main" val="36969271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C5D581-5668-4A9E-9CE3-E8A751A3FB34}"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220697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5D581-5668-4A9E-9CE3-E8A751A3FB34}"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286596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9B3E-B976-A5EF-FF6A-2E5B11878D3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31FBC1-0568-F85E-9EAC-AF468E1A7E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92656E0-AA1A-B390-A579-822E50D66831}"/>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91B2E7A0-6CE0-E60C-9F4B-9390423ABD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0BE5C2-CE26-C430-825E-AF9D58300686}"/>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242164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C5D581-5668-4A9E-9CE3-E8A751A3FB34}"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1123735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C5D581-5668-4A9E-9CE3-E8A751A3FB34}"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3386779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C5D581-5668-4A9E-9CE3-E8A751A3FB34}" type="datetimeFigureOut">
              <a:rPr lang="en-GB" smtClean="0"/>
              <a:t>10/02/2026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407599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C5D581-5668-4A9E-9CE3-E8A751A3FB34}" type="datetimeFigureOut">
              <a:rPr lang="en-GB" smtClean="0"/>
              <a:t>10/02/2026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3113457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5D581-5668-4A9E-9CE3-E8A751A3FB34}" type="datetimeFigureOut">
              <a:rPr lang="en-GB" smtClean="0"/>
              <a:t>10/02/2026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2978192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C5D581-5668-4A9E-9CE3-E8A751A3FB34}"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866098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C5D581-5668-4A9E-9CE3-E8A751A3FB34}"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4212957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5D581-5668-4A9E-9CE3-E8A751A3FB34}"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3926397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5D581-5668-4A9E-9CE3-E8A751A3FB34}"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063414-5C08-4047-9737-86922B63FCFF}" type="slidenum">
              <a:rPr lang="en-GB" smtClean="0"/>
              <a:t>‹#›</a:t>
            </a:fld>
            <a:endParaRPr lang="en-GB"/>
          </a:p>
        </p:txBody>
      </p:sp>
    </p:spTree>
    <p:extLst>
      <p:ext uri="{BB962C8B-B14F-4D97-AF65-F5344CB8AC3E}">
        <p14:creationId xmlns:p14="http://schemas.microsoft.com/office/powerpoint/2010/main" val="1432087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pic>
        <p:nvPicPr>
          <p:cNvPr id="344" name="Picture 343"/>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3112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BE3B-7416-3562-B9F6-77D00C8DA8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4DE09FC-45FD-F639-2093-B999465F47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47B2DB-7816-D648-6810-F7E059EEDEA7}"/>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A41A8476-6E96-AF4F-FDE3-799929167B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D115A5-F2A8-512D-CC0D-20543393E5FC}"/>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1696715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77394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11C7-69AE-41E8-A84C-0421EF56D3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A3DE321-78E5-4CC6-BED0-1B8D03C421A0}"/>
              </a:ext>
            </a:extLst>
          </p:cNvPr>
          <p:cNvSpPr>
            <a:spLocks noGrp="1"/>
          </p:cNvSpPr>
          <p:nvPr>
            <p:ph type="dt" sz="half" idx="10"/>
          </p:nvPr>
        </p:nvSpPr>
        <p:spPr/>
        <p:txBody>
          <a:bodyPr/>
          <a:lstStyle/>
          <a:p>
            <a:fld id="{743FE6FE-6C31-45CE-AD57-0EA592A44528}" type="datetimeFigureOut">
              <a:rPr lang="en-GB" smtClean="0"/>
              <a:t>10/02/2026</a:t>
            </a:fld>
            <a:endParaRPr lang="en-GB"/>
          </a:p>
        </p:txBody>
      </p:sp>
      <p:sp>
        <p:nvSpPr>
          <p:cNvPr id="4" name="Footer Placeholder 3">
            <a:extLst>
              <a:ext uri="{FF2B5EF4-FFF2-40B4-BE49-F238E27FC236}">
                <a16:creationId xmlns:a16="http://schemas.microsoft.com/office/drawing/2014/main" id="{E06B68E0-37F5-4A3B-AE93-26BDB007DD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B76873-1D86-4ED6-8249-4646C76CF2D9}"/>
              </a:ext>
            </a:extLst>
          </p:cNvPr>
          <p:cNvSpPr>
            <a:spLocks noGrp="1"/>
          </p:cNvSpPr>
          <p:nvPr>
            <p:ph type="sldNum" sz="quarter" idx="12"/>
          </p:nvPr>
        </p:nvSpPr>
        <p:spPr/>
        <p:txBody>
          <a:bodyPr/>
          <a:lstStyle/>
          <a:p>
            <a:fld id="{04AEF9B8-0299-4378-BAF3-0E638F6EFB1C}" type="slidenum">
              <a:rPr lang="en-GB" smtClean="0"/>
              <a:t>‹#›</a:t>
            </a:fld>
            <a:endParaRPr lang="en-GB"/>
          </a:p>
        </p:txBody>
      </p:sp>
    </p:spTree>
    <p:extLst>
      <p:ext uri="{BB962C8B-B14F-4D97-AF65-F5344CB8AC3E}">
        <p14:creationId xmlns:p14="http://schemas.microsoft.com/office/powerpoint/2010/main" val="281109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E1E5-594F-48A1-AC83-CEAD7A3A5D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4C9A44E-0B1F-4BA4-A014-CD2E37C9D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EC28649-0395-467D-8E05-E7D59483E001}"/>
              </a:ext>
            </a:extLst>
          </p:cNvPr>
          <p:cNvSpPr>
            <a:spLocks noGrp="1"/>
          </p:cNvSpPr>
          <p:nvPr>
            <p:ph type="dt" sz="half" idx="10"/>
          </p:nvPr>
        </p:nvSpPr>
        <p:spPr/>
        <p:txBody>
          <a:bodyPr/>
          <a:lstStyle/>
          <a:p>
            <a:fld id="{B8529EE7-4D35-4520-86B3-4BBFBDE832BA}" type="datetimeFigureOut">
              <a:rPr lang="en-GB" smtClean="0"/>
              <a:t>10/02/2026</a:t>
            </a:fld>
            <a:endParaRPr lang="en-GB"/>
          </a:p>
        </p:txBody>
      </p:sp>
      <p:sp>
        <p:nvSpPr>
          <p:cNvPr id="5" name="Footer Placeholder 4">
            <a:extLst>
              <a:ext uri="{FF2B5EF4-FFF2-40B4-BE49-F238E27FC236}">
                <a16:creationId xmlns:a16="http://schemas.microsoft.com/office/drawing/2014/main" id="{51AA4DDF-7941-428E-8595-E0885965F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74EEED-F4B3-4C0B-BF6E-2CAB052CBB17}"/>
              </a:ext>
            </a:extLst>
          </p:cNvPr>
          <p:cNvSpPr>
            <a:spLocks noGrp="1"/>
          </p:cNvSpPr>
          <p:nvPr>
            <p:ph type="sldNum" sz="quarter" idx="12"/>
          </p:nvPr>
        </p:nvSpPr>
        <p:spPr/>
        <p:txBody>
          <a:bodyPr/>
          <a:lstStyle/>
          <a:p>
            <a:fld id="{FD02972B-E365-4596-A8ED-696E1C4F5EAD}" type="slidenum">
              <a:rPr lang="en-GB" smtClean="0"/>
              <a:t>‹#›</a:t>
            </a:fld>
            <a:endParaRPr lang="en-GB"/>
          </a:p>
        </p:txBody>
      </p:sp>
    </p:spTree>
    <p:extLst>
      <p:ext uri="{BB962C8B-B14F-4D97-AF65-F5344CB8AC3E}">
        <p14:creationId xmlns:p14="http://schemas.microsoft.com/office/powerpoint/2010/main" val="160202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4F37-CB87-41FC-8C22-C844F3BBE9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57CE168-04DE-47D2-BB75-2DC2A126E5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F72945-F487-4DD5-9CFA-9878E065D772}"/>
              </a:ext>
            </a:extLst>
          </p:cNvPr>
          <p:cNvSpPr>
            <a:spLocks noGrp="1"/>
          </p:cNvSpPr>
          <p:nvPr>
            <p:ph type="dt" sz="half" idx="10"/>
          </p:nvPr>
        </p:nvSpPr>
        <p:spPr/>
        <p:txBody>
          <a:bodyPr/>
          <a:lstStyle/>
          <a:p>
            <a:fld id="{B8529EE7-4D35-4520-86B3-4BBFBDE832BA}" type="datetimeFigureOut">
              <a:rPr lang="en-GB" smtClean="0"/>
              <a:t>10/02/2026</a:t>
            </a:fld>
            <a:endParaRPr lang="en-GB"/>
          </a:p>
        </p:txBody>
      </p:sp>
      <p:sp>
        <p:nvSpPr>
          <p:cNvPr id="5" name="Footer Placeholder 4">
            <a:extLst>
              <a:ext uri="{FF2B5EF4-FFF2-40B4-BE49-F238E27FC236}">
                <a16:creationId xmlns:a16="http://schemas.microsoft.com/office/drawing/2014/main" id="{2B234DB4-AB82-4601-B476-DC93C33FF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A553-68C2-4B13-A842-541BEAFA5DFE}"/>
              </a:ext>
            </a:extLst>
          </p:cNvPr>
          <p:cNvSpPr>
            <a:spLocks noGrp="1"/>
          </p:cNvSpPr>
          <p:nvPr>
            <p:ph type="sldNum" sz="quarter" idx="12"/>
          </p:nvPr>
        </p:nvSpPr>
        <p:spPr/>
        <p:txBody>
          <a:bodyPr/>
          <a:lstStyle/>
          <a:p>
            <a:fld id="{FD02972B-E365-4596-A8ED-696E1C4F5EAD}" type="slidenum">
              <a:rPr lang="en-GB" smtClean="0"/>
              <a:t>‹#›</a:t>
            </a:fld>
            <a:endParaRPr lang="en-GB"/>
          </a:p>
        </p:txBody>
      </p:sp>
    </p:spTree>
    <p:extLst>
      <p:ext uri="{BB962C8B-B14F-4D97-AF65-F5344CB8AC3E}">
        <p14:creationId xmlns:p14="http://schemas.microsoft.com/office/powerpoint/2010/main" val="3163516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r Logo Orange Title Page">
    <p:bg>
      <p:bgRef idx="1001">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3"/>
            <a:ext cx="9144000" cy="1168399"/>
          </a:xfrm>
          <a:prstGeom prst="rect">
            <a:avLst/>
          </a:prstGeom>
        </p:spPr>
        <p:txBody>
          <a:bodyPr>
            <a:noAutofit/>
          </a:bodyPr>
          <a:lstStyle>
            <a:lvl1pPr algn="ctr">
              <a:defRPr sz="5400">
                <a:solidFill>
                  <a:schemeClr val="tx1"/>
                </a:solidFill>
              </a:defRPr>
            </a:lvl1pPr>
          </a:lstStyle>
          <a:p>
            <a:r>
              <a:rPr lang="en-GB"/>
              <a:t>Title</a:t>
            </a:r>
          </a:p>
        </p:txBody>
      </p:sp>
      <p:sp>
        <p:nvSpPr>
          <p:cNvPr id="2" name="Rectangle 1">
            <a:extLst>
              <a:ext uri="{FF2B5EF4-FFF2-40B4-BE49-F238E27FC236}">
                <a16:creationId xmlns:a16="http://schemas.microsoft.com/office/drawing/2014/main" id="{CE9122DB-1EDC-4915-9112-1DB20EF87DFA}"/>
              </a:ext>
            </a:extLst>
          </p:cNvPr>
          <p:cNvSpPr/>
          <p:nvPr userDrawn="1"/>
        </p:nvSpPr>
        <p:spPr>
          <a:xfrm>
            <a:off x="0" y="0"/>
            <a:ext cx="2666082"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8157996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lid Logo Orange Title P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630261-6543-4D72-9FB9-5F03454171C3}"/>
              </a:ext>
            </a:extLst>
          </p:cNvPr>
          <p:cNvSpPr/>
          <p:nvPr userDrawn="1"/>
        </p:nvSpPr>
        <p:spPr>
          <a:xfrm>
            <a:off x="10929668" y="77637"/>
            <a:ext cx="1158815" cy="164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3981691" y="2069325"/>
            <a:ext cx="6773565" cy="894214"/>
          </a:xfrm>
          <a:prstGeom prst="rect">
            <a:avLst/>
          </a:prstGeom>
          <a:ln w="38100">
            <a:noFill/>
          </a:ln>
        </p:spPr>
        <p:txBody>
          <a:bodyPr anchor="ctr">
            <a:noAutofit/>
          </a:bodyPr>
          <a:lstStyle>
            <a:lvl1pPr algn="ctr">
              <a:defRPr sz="5400">
                <a:solidFill>
                  <a:schemeClr val="bg1"/>
                </a:solidFill>
              </a:defRPr>
            </a:lvl1pPr>
          </a:lstStyle>
          <a:p>
            <a:r>
              <a:rPr lang="en-GB"/>
              <a:t>Title</a:t>
            </a:r>
          </a:p>
        </p:txBody>
      </p:sp>
      <p:sp>
        <p:nvSpPr>
          <p:cNvPr id="5" name="Text Placeholder 4">
            <a:extLst>
              <a:ext uri="{FF2B5EF4-FFF2-40B4-BE49-F238E27FC236}">
                <a16:creationId xmlns:a16="http://schemas.microsoft.com/office/drawing/2014/main" id="{67AD9454-71F1-46BF-996B-3BE27C001BDA}"/>
              </a:ext>
            </a:extLst>
          </p:cNvPr>
          <p:cNvSpPr>
            <a:spLocks noGrp="1"/>
          </p:cNvSpPr>
          <p:nvPr>
            <p:ph type="body" sz="quarter" idx="10" hasCustomPrompt="1"/>
          </p:nvPr>
        </p:nvSpPr>
        <p:spPr>
          <a:xfrm>
            <a:off x="5159375" y="3429001"/>
            <a:ext cx="4585126" cy="665328"/>
          </a:xfrm>
          <a:prstGeom prst="rect">
            <a:avLst/>
          </a:prstGeom>
          <a:ln w="38100">
            <a:noFill/>
          </a:ln>
        </p:spPr>
        <p:txBody>
          <a:bodyPr anchor="ctr">
            <a:noAutofit/>
          </a:bodyPr>
          <a:lstStyle>
            <a:lvl1pPr marL="0" indent="0" algn="ctr">
              <a:buNone/>
              <a:defRPr sz="3200">
                <a:solidFill>
                  <a:schemeClr val="bg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GB"/>
              <a:t>Presenter Name</a:t>
            </a:r>
          </a:p>
        </p:txBody>
      </p:sp>
      <p:graphicFrame>
        <p:nvGraphicFramePr>
          <p:cNvPr id="6" name="Table 3">
            <a:extLst>
              <a:ext uri="{FF2B5EF4-FFF2-40B4-BE49-F238E27FC236}">
                <a16:creationId xmlns:a16="http://schemas.microsoft.com/office/drawing/2014/main" id="{7771BB80-1EC9-41BD-AC01-0E2C26CFD92E}"/>
              </a:ext>
            </a:extLst>
          </p:cNvPr>
          <p:cNvGraphicFramePr>
            <a:graphicFrameLocks noGrp="1"/>
          </p:cNvGraphicFramePr>
          <p:nvPr userDrawn="1">
            <p:extLst>
              <p:ext uri="{D42A27DB-BD31-4B8C-83A1-F6EECF244321}">
                <p14:modId xmlns:p14="http://schemas.microsoft.com/office/powerpoint/2010/main" val="4213529350"/>
              </p:ext>
            </p:extLst>
          </p:nvPr>
        </p:nvGraphicFramePr>
        <p:xfrm>
          <a:off x="0" y="0"/>
          <a:ext cx="2677417" cy="6858000"/>
        </p:xfrm>
        <a:graphic>
          <a:graphicData uri="http://schemas.openxmlformats.org/drawingml/2006/table">
            <a:tbl>
              <a:tblPr firstRow="1" bandRow="1">
                <a:tableStyleId>{5C22544A-7EE6-4342-B048-85BDC9FD1C3A}</a:tableStyleId>
              </a:tblPr>
              <a:tblGrid>
                <a:gridCol w="2677417">
                  <a:extLst>
                    <a:ext uri="{9D8B030D-6E8A-4147-A177-3AD203B41FA5}">
                      <a16:colId xmlns:a16="http://schemas.microsoft.com/office/drawing/2014/main" val="606438238"/>
                    </a:ext>
                  </a:extLst>
                </a:gridCol>
              </a:tblGrid>
              <a:tr h="17145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6749130"/>
                  </a:ext>
                </a:extLst>
              </a:tr>
              <a:tr h="17145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7737971"/>
                  </a:ext>
                </a:extLst>
              </a:tr>
              <a:tr h="17145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4888189"/>
                  </a:ext>
                </a:extLst>
              </a:tr>
              <a:tr h="171450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993193"/>
                  </a:ext>
                </a:extLst>
              </a:tr>
            </a:tbl>
          </a:graphicData>
        </a:graphic>
      </p:graphicFrame>
      <p:pic>
        <p:nvPicPr>
          <p:cNvPr id="4" name="Picture 3" descr="A logo for a safeguarding company&#10;&#10;Description automatically generated">
            <a:extLst>
              <a:ext uri="{FF2B5EF4-FFF2-40B4-BE49-F238E27FC236}">
                <a16:creationId xmlns:a16="http://schemas.microsoft.com/office/drawing/2014/main" id="{E27D2AF8-4992-484F-B174-4C8B3422F0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8281" y="145903"/>
            <a:ext cx="901587" cy="1511111"/>
          </a:xfrm>
          <a:prstGeom prst="rect">
            <a:avLst/>
          </a:prstGeom>
        </p:spPr>
      </p:pic>
    </p:spTree>
    <p:extLst>
      <p:ext uri="{BB962C8B-B14F-4D97-AF65-F5344CB8AC3E}">
        <p14:creationId xmlns:p14="http://schemas.microsoft.com/office/powerpoint/2010/main" val="159629221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bg2"/>
          </a:solidFill>
          <a:ln>
            <a:solidFill>
              <a:schemeClr val="bg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bg2"/>
                </a:solidFill>
              </a:defRPr>
            </a:lvl1pPr>
          </a:lstStyle>
          <a:p>
            <a:pPr lvl="0"/>
            <a:r>
              <a:rPr lang="en-GB"/>
              <a:t>Slide Title</a:t>
            </a:r>
          </a:p>
        </p:txBody>
      </p:sp>
      <p:pic>
        <p:nvPicPr>
          <p:cNvPr id="8" name="Picture 7" descr="Kids playing and drawing on the eart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95115" y="1521434"/>
            <a:ext cx="4780869" cy="3211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8539498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accent5"/>
          </a:solidFill>
          <a:ln>
            <a:solidFill>
              <a:schemeClr val="accent5"/>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accent5"/>
                </a:solidFill>
              </a:defRPr>
            </a:lvl1pPr>
          </a:lstStyle>
          <a:p>
            <a:pPr lvl="0"/>
            <a:r>
              <a:rPr lang="en-GB"/>
              <a:t>Slide Title</a:t>
            </a:r>
          </a:p>
        </p:txBody>
      </p:sp>
      <p:pic>
        <p:nvPicPr>
          <p:cNvPr id="8" name="Picture 7" descr="Hands forming circle">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38450" y="1417917"/>
            <a:ext cx="4390683" cy="3211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7255894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Orange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tx2"/>
                </a:solidFill>
              </a:defRPr>
            </a:lvl1pPr>
          </a:lstStyle>
          <a:p>
            <a:pPr lvl="0"/>
            <a:r>
              <a:rPr lang="en-GB"/>
              <a:t>Slide Title</a:t>
            </a:r>
          </a:p>
        </p:txBody>
      </p:sp>
      <p:pic>
        <p:nvPicPr>
          <p:cNvPr id="8" name="Picture 7" descr="Paper chain people and their shadows">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612368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accent2"/>
          </a:solidFill>
          <a:ln>
            <a:solidFill>
              <a:schemeClr val="accent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accent2"/>
                </a:solidFill>
              </a:defRPr>
            </a:lvl1pPr>
          </a:lstStyle>
          <a:p>
            <a:pPr lvl="0"/>
            <a:r>
              <a:rPr lang="en-GB"/>
              <a:t>Slide Title</a:t>
            </a:r>
          </a:p>
        </p:txBody>
      </p:sp>
      <p:pic>
        <p:nvPicPr>
          <p:cNvPr id="8" name="Picture 7" descr="Child sitting on a couc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66391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059E-EE92-89ED-97A6-8CFDFCF7FF4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17477E-27DD-6CB5-CCEF-BB6B0AE9E51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1147096-17C4-3133-F792-98E6D0A6AC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1396DED-17D9-5283-94F4-526A506CBB17}"/>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6" name="Footer Placeholder 5">
            <a:extLst>
              <a:ext uri="{FF2B5EF4-FFF2-40B4-BE49-F238E27FC236}">
                <a16:creationId xmlns:a16="http://schemas.microsoft.com/office/drawing/2014/main" id="{C643508B-CAFF-2871-08AE-7AE431C29F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B62692-D27D-85A3-EA85-F9C7E62BFBAB}"/>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3318792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Divider">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7"/>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1"/>
          </a:solidFill>
          <a:ln>
            <a:solidFill>
              <a:schemeClr val="tx1"/>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3" y="1638660"/>
            <a:ext cx="4162425" cy="3275013"/>
          </a:xfrm>
          <a:prstGeom prst="rect">
            <a:avLst/>
          </a:prstGeom>
        </p:spPr>
        <p:txBody>
          <a:bodyPr>
            <a:normAutofit/>
          </a:bodyPr>
          <a:lstStyle>
            <a:lvl1pPr marL="0" indent="0">
              <a:buNone/>
              <a:defRPr sz="11500">
                <a:solidFill>
                  <a:schemeClr val="tx1"/>
                </a:solidFill>
              </a:defRPr>
            </a:lvl1pPr>
          </a:lstStyle>
          <a:p>
            <a:pPr lvl="0"/>
            <a:r>
              <a:rPr lang="en-GB"/>
              <a:t>Slide Title</a:t>
            </a:r>
          </a:p>
        </p:txBody>
      </p:sp>
      <p:pic>
        <p:nvPicPr>
          <p:cNvPr id="8" name="Picture 7" descr="Child sitting on a couch">
            <a:extLst>
              <a:ext uri="{FF2B5EF4-FFF2-40B4-BE49-F238E27FC236}">
                <a16:creationId xmlns:a16="http://schemas.microsoft.com/office/drawing/2014/main" id="{2AD24BDB-A1E3-47A3-A611-8EC0EE7B9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3357" y="1429874"/>
            <a:ext cx="4780869" cy="3187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1885125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bg2"/>
          </a:solidFill>
          <a:ln w="38100">
            <a:solidFill>
              <a:schemeClr val="bg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216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accent1"/>
          </a:solidFill>
          <a:ln w="38100">
            <a:solidFill>
              <a:schemeClr val="accent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7475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Orang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tx2"/>
          </a:solidFill>
          <a:ln w="38100">
            <a:solidFill>
              <a:schemeClr val="tx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20279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accent2"/>
          </a:solidFill>
          <a:ln w="38100">
            <a:solidFill>
              <a:schemeClr val="accent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44628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y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022279" y="134353"/>
            <a:ext cx="6013502" cy="508314"/>
          </a:xfrm>
          <a:prstGeom prst="rect">
            <a:avLst/>
          </a:prstGeom>
          <a:solidFill>
            <a:schemeClr val="tx1"/>
          </a:solidFill>
          <a:ln w="38100">
            <a:solidFill>
              <a:schemeClr val="tx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2473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rrow Logo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141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arrow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71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rrow Dark Orang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582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rrow Red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48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C923-D1AC-F87E-862F-F0C9DDB837F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F0E0FEA-0696-4CC4-4301-371C5308A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E59AABA-9854-2CBF-E6EE-A8C5EDDA85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17911E1-60AD-D95E-0839-90C7A71FB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3324AC-4E8C-3B59-8F80-FE69EDDDB7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422CA00-C5A0-110F-BD2B-8F7770D91673}"/>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8" name="Footer Placeholder 7">
            <a:extLst>
              <a:ext uri="{FF2B5EF4-FFF2-40B4-BE49-F238E27FC236}">
                <a16:creationId xmlns:a16="http://schemas.microsoft.com/office/drawing/2014/main" id="{B171ADAB-B758-4544-D298-33C2C67995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EDBBF3-7326-745C-D5E0-E6683A889E16}"/>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2778663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arrow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888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 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8510"/>
            <a:ext cx="6013502" cy="508314"/>
          </a:xfrm>
          <a:prstGeom prst="rect">
            <a:avLst/>
          </a:prstGeom>
          <a:solidFill>
            <a:schemeClr val="bg2"/>
          </a:solidFill>
          <a:ln w="38100">
            <a:solidFill>
              <a:schemeClr val="bg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D4378807-17CF-4C14-9FB3-DCD52C2DE15A}"/>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1F10CDEE-A1DA-433F-807A-39865A1E4C3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43681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3960"/>
            <a:ext cx="6013502" cy="508314"/>
          </a:xfrm>
          <a:prstGeom prst="rect">
            <a:avLst/>
          </a:prstGeom>
          <a:solidFill>
            <a:schemeClr val="accent1"/>
          </a:solidFill>
          <a:ln w="38100">
            <a:solidFill>
              <a:schemeClr val="accent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0B15AA9D-91D2-4E36-A1C4-24E26DE0089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CB9F8A40-766D-4D2D-B9A6-72B2868F0585}"/>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1159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Orange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92396"/>
            <a:ext cx="6013502" cy="508314"/>
          </a:xfrm>
          <a:prstGeom prst="rect">
            <a:avLst/>
          </a:prstGeom>
          <a:solidFill>
            <a:schemeClr val="tx2"/>
          </a:solidFill>
          <a:ln w="38100">
            <a:solidFill>
              <a:schemeClr val="tx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F50DFFAE-318B-42AB-B0A2-57C03E92C414}"/>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3484287F-BE81-4D48-8CCF-CDC444648787}"/>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93324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1115682" y="388510"/>
            <a:ext cx="6013502" cy="508314"/>
          </a:xfrm>
          <a:prstGeom prst="rect">
            <a:avLst/>
          </a:prstGeom>
          <a:solidFill>
            <a:schemeClr val="accent2"/>
          </a:solidFill>
          <a:ln w="38100">
            <a:solidFill>
              <a:schemeClr val="accent2"/>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D6BD3ECA-3041-45C1-A188-57F42B06EC62}"/>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B5B7D4A8-6082-4534-B2F1-4348081CB45B}"/>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02827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y Bubbles Double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976918" y="392396"/>
            <a:ext cx="6013502" cy="508314"/>
          </a:xfrm>
          <a:prstGeom prst="rect">
            <a:avLst/>
          </a:prstGeom>
          <a:solidFill>
            <a:schemeClr val="tx1"/>
          </a:solidFill>
          <a:ln w="38100">
            <a:solidFill>
              <a:schemeClr val="tx1"/>
            </a:solidFill>
          </a:ln>
        </p:spPr>
        <p:txBody>
          <a:bodyPr anchor="ctr">
            <a:noAutofit/>
          </a:bodyPr>
          <a:lstStyle>
            <a:lvl1pPr algn="ctr">
              <a:defRPr sz="2800">
                <a:solidFill>
                  <a:schemeClr val="bg1"/>
                </a:solidFill>
              </a:defRPr>
            </a:lvl1pPr>
          </a:lstStyle>
          <a:p>
            <a:r>
              <a:rPr lang="en-GB"/>
              <a:t>Title</a:t>
            </a:r>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36478" y="1215282"/>
            <a:ext cx="640440" cy="6404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2">
            <a:extLst>
              <a:ext uri="{FF2B5EF4-FFF2-40B4-BE49-F238E27FC236}">
                <a16:creationId xmlns:a16="http://schemas.microsoft.com/office/drawing/2014/main" id="{D70296B7-B1ED-4F82-B9CE-AC66E5F3DE1B}"/>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863CBE37-ECD6-4288-8742-EC71272D940B}"/>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6822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0897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0593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 Orange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80781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8099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4B00-4D38-6AF0-21D0-3FC363DB3B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D7385B3-0AD1-5176-65F9-718920933C4A}"/>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4" name="Footer Placeholder 3">
            <a:extLst>
              <a:ext uri="{FF2B5EF4-FFF2-40B4-BE49-F238E27FC236}">
                <a16:creationId xmlns:a16="http://schemas.microsoft.com/office/drawing/2014/main" id="{080955FB-AC02-F43A-D7D3-DE4F1D36BE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E9EA6D-EFD3-915A-D355-1E7124E8F170}"/>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271860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Bar Doub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6ED5-C5C9-45C9-AEE8-4A70FA8BBB99}"/>
              </a:ext>
            </a:extLst>
          </p:cNvPr>
          <p:cNvSpPr/>
          <p:nvPr userDrawn="1"/>
        </p:nvSpPr>
        <p:spPr>
          <a:xfrm rot="5400000">
            <a:off x="5908800" y="574800"/>
            <a:ext cx="3744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7">
            <a:extLst>
              <a:ext uri="{FF2B5EF4-FFF2-40B4-BE49-F238E27FC236}">
                <a16:creationId xmlns:a16="http://schemas.microsoft.com/office/drawing/2014/main" id="{B02496D2-A6F2-4B5B-8CF2-7BC3B1DED22E}"/>
              </a:ext>
            </a:extLst>
          </p:cNvPr>
          <p:cNvSpPr>
            <a:spLocks noGrp="1"/>
          </p:cNvSpPr>
          <p:nvPr>
            <p:ph type="title" hasCustomPrompt="1"/>
          </p:nvPr>
        </p:nvSpPr>
        <p:spPr>
          <a:xfrm>
            <a:off x="250166" y="251648"/>
            <a:ext cx="10765766" cy="508314"/>
          </a:xfrm>
          <a:prstGeom prst="rect">
            <a:avLst/>
          </a:prstGeom>
          <a:noFill/>
          <a:ln w="38100">
            <a:noFill/>
          </a:ln>
        </p:spPr>
        <p:txBody>
          <a:bodyPr anchor="ctr">
            <a:noAutofit/>
          </a:bodyPr>
          <a:lstStyle>
            <a:lvl1pPr algn="l">
              <a:defRPr sz="2800">
                <a:solidFill>
                  <a:schemeClr val="tx1"/>
                </a:solidFill>
              </a:defRPr>
            </a:lvl1pPr>
          </a:lstStyle>
          <a:p>
            <a:r>
              <a:rPr lang="en-GB"/>
              <a:t>Title</a:t>
            </a:r>
          </a:p>
        </p:txBody>
      </p:sp>
      <p:cxnSp>
        <p:nvCxnSpPr>
          <p:cNvPr id="4" name="Straight Connector 3">
            <a:extLst>
              <a:ext uri="{FF2B5EF4-FFF2-40B4-BE49-F238E27FC236}">
                <a16:creationId xmlns:a16="http://schemas.microsoft.com/office/drawing/2014/main" id="{B2DCC083-FF31-414C-A934-7EC4D2602C3F}"/>
              </a:ext>
            </a:extLst>
          </p:cNvPr>
          <p:cNvCxnSpPr/>
          <p:nvPr userDrawn="1"/>
        </p:nvCxnSpPr>
        <p:spPr>
          <a:xfrm flipH="1">
            <a:off x="250166" y="1000664"/>
            <a:ext cx="107657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8A7E97-C739-4A8E-9E15-B2AB792A7618}"/>
              </a:ext>
            </a:extLst>
          </p:cNvPr>
          <p:cNvSpPr>
            <a:spLocks noGrp="1"/>
          </p:cNvSpPr>
          <p:nvPr>
            <p:ph sz="half" idx="1"/>
          </p:nvPr>
        </p:nvSpPr>
        <p:spPr>
          <a:xfrm>
            <a:off x="838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D6E7EDBD-C33A-481C-AF90-F4B857B95059}"/>
              </a:ext>
            </a:extLst>
          </p:cNvPr>
          <p:cNvSpPr>
            <a:spLocks noGrp="1"/>
          </p:cNvSpPr>
          <p:nvPr>
            <p:ph sz="half" idx="2"/>
          </p:nvPr>
        </p:nvSpPr>
        <p:spPr>
          <a:xfrm>
            <a:off x="6172200" y="176847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38884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Bubbl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7E95503-3E16-4DB2-BC91-959262FE8F67}"/>
              </a:ext>
            </a:extLst>
          </p:cNvPr>
          <p:cNvSpPr/>
          <p:nvPr userDrawn="1"/>
        </p:nvSpPr>
        <p:spPr>
          <a:xfrm>
            <a:off x="-348628" y="1211193"/>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DAA32234-4441-42A2-A562-F972DA8D7DC7}"/>
              </a:ext>
            </a:extLst>
          </p:cNvPr>
          <p:cNvSpPr/>
          <p:nvPr userDrawn="1"/>
        </p:nvSpPr>
        <p:spPr>
          <a:xfrm>
            <a:off x="-668499" y="-362310"/>
            <a:ext cx="2009955" cy="20099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8A08A085-DB00-4CC3-BA4B-1F9A85177CD7}"/>
              </a:ext>
            </a:extLst>
          </p:cNvPr>
          <p:cNvSpPr/>
          <p:nvPr userDrawn="1"/>
        </p:nvSpPr>
        <p:spPr>
          <a:xfrm>
            <a:off x="-209515" y="892274"/>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AB61758-9531-41E9-80C8-B70AD159E46B}"/>
              </a:ext>
            </a:extLst>
          </p:cNvPr>
          <p:cNvSpPr/>
          <p:nvPr userDrawn="1"/>
        </p:nvSpPr>
        <p:spPr>
          <a:xfrm>
            <a:off x="365699" y="1224406"/>
            <a:ext cx="640440" cy="640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A50416E0-EF71-4704-A313-E500251B73F4}"/>
              </a:ext>
            </a:extLst>
          </p:cNvPr>
          <p:cNvSpPr/>
          <p:nvPr userDrawn="1"/>
        </p:nvSpPr>
        <p:spPr>
          <a:xfrm>
            <a:off x="11067691" y="103517"/>
            <a:ext cx="1000664" cy="165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logo for a safeguarding company&#10;&#10;Description automatically generated">
            <a:extLst>
              <a:ext uri="{FF2B5EF4-FFF2-40B4-BE49-F238E27FC236}">
                <a16:creationId xmlns:a16="http://schemas.microsoft.com/office/drawing/2014/main" id="{51C096E8-2DD2-4449-BD05-37E4F3773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1327" y="1304210"/>
            <a:ext cx="1438432" cy="2410894"/>
          </a:xfrm>
          <a:prstGeom prst="rect">
            <a:avLst/>
          </a:prstGeom>
        </p:spPr>
      </p:pic>
      <p:sp>
        <p:nvSpPr>
          <p:cNvPr id="10" name="Oval 9">
            <a:extLst>
              <a:ext uri="{FF2B5EF4-FFF2-40B4-BE49-F238E27FC236}">
                <a16:creationId xmlns:a16="http://schemas.microsoft.com/office/drawing/2014/main" id="{5A2066EC-2DF6-4F98-B6FC-5AF217DFD950}"/>
              </a:ext>
            </a:extLst>
          </p:cNvPr>
          <p:cNvSpPr/>
          <p:nvPr userDrawn="1"/>
        </p:nvSpPr>
        <p:spPr>
          <a:xfrm>
            <a:off x="2584748" y="-1206609"/>
            <a:ext cx="2413217" cy="24132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59B29F64-DF5D-43E8-BCD2-E49B2F79EB40}"/>
              </a:ext>
            </a:extLst>
          </p:cNvPr>
          <p:cNvSpPr/>
          <p:nvPr userDrawn="1"/>
        </p:nvSpPr>
        <p:spPr>
          <a:xfrm>
            <a:off x="2268448" y="263980"/>
            <a:ext cx="866213" cy="8662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B5C57105-3153-4463-9B30-4102E0281ED9}"/>
              </a:ext>
            </a:extLst>
          </p:cNvPr>
          <p:cNvSpPr/>
          <p:nvPr userDrawn="1"/>
        </p:nvSpPr>
        <p:spPr>
          <a:xfrm>
            <a:off x="2233546" y="-278500"/>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8296BE1E-550C-49AD-9135-73BB5E39973F}"/>
              </a:ext>
            </a:extLst>
          </p:cNvPr>
          <p:cNvSpPr/>
          <p:nvPr userDrawn="1"/>
        </p:nvSpPr>
        <p:spPr>
          <a:xfrm>
            <a:off x="656698" y="-956177"/>
            <a:ext cx="2009955" cy="20099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597CAE4D-F92B-4687-A053-EB41E9B62F49}"/>
              </a:ext>
            </a:extLst>
          </p:cNvPr>
          <p:cNvSpPr/>
          <p:nvPr userDrawn="1"/>
        </p:nvSpPr>
        <p:spPr>
          <a:xfrm>
            <a:off x="903090" y="574842"/>
            <a:ext cx="640440" cy="640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C4783604-EFCE-4271-8A24-32756CE49C5A}"/>
              </a:ext>
            </a:extLst>
          </p:cNvPr>
          <p:cNvSpPr/>
          <p:nvPr userDrawn="1"/>
        </p:nvSpPr>
        <p:spPr>
          <a:xfrm>
            <a:off x="4582901" y="461095"/>
            <a:ext cx="479810" cy="4798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CE60654-E916-4E6E-BB09-E9F5E246DCE3}"/>
              </a:ext>
            </a:extLst>
          </p:cNvPr>
          <p:cNvSpPr/>
          <p:nvPr userDrawn="1"/>
        </p:nvSpPr>
        <p:spPr>
          <a:xfrm>
            <a:off x="4564858" y="-362310"/>
            <a:ext cx="866213" cy="866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1462BF23-A030-4455-A507-3DD03FF35E87}"/>
              </a:ext>
            </a:extLst>
          </p:cNvPr>
          <p:cNvSpPr/>
          <p:nvPr userDrawn="1"/>
        </p:nvSpPr>
        <p:spPr>
          <a:xfrm>
            <a:off x="-1179469" y="1754004"/>
            <a:ext cx="2156387" cy="21563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46F97FA7-9050-42B3-A64E-FF814B4D2C9D}"/>
              </a:ext>
            </a:extLst>
          </p:cNvPr>
          <p:cNvSpPr/>
          <p:nvPr userDrawn="1"/>
        </p:nvSpPr>
        <p:spPr>
          <a:xfrm>
            <a:off x="4783453" y="103517"/>
            <a:ext cx="604374" cy="60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AE03845-9F12-4D1D-AAC3-A8F121B9AF96}"/>
              </a:ext>
            </a:extLst>
          </p:cNvPr>
          <p:cNvSpPr txBox="1"/>
          <p:nvPr userDrawn="1"/>
        </p:nvSpPr>
        <p:spPr>
          <a:xfrm>
            <a:off x="3791356" y="2116065"/>
            <a:ext cx="7617124" cy="3046988"/>
          </a:xfrm>
          <a:prstGeom prst="rect">
            <a:avLst/>
          </a:prstGeom>
          <a:noFill/>
        </p:spPr>
        <p:txBody>
          <a:bodyPr wrap="square" rtlCol="0" anchor="ctr">
            <a:spAutoFit/>
          </a:bodyPr>
          <a:lstStyle/>
          <a:p>
            <a:pPr algn="ctr"/>
            <a:r>
              <a:rPr lang="en-GB" sz="9600" dirty="0"/>
              <a:t>Any Questions?</a:t>
            </a:r>
          </a:p>
        </p:txBody>
      </p:sp>
    </p:spTree>
    <p:extLst>
      <p:ext uri="{BB962C8B-B14F-4D97-AF65-F5344CB8AC3E}">
        <p14:creationId xmlns:p14="http://schemas.microsoft.com/office/powerpoint/2010/main" val="1114977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Solid Orang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0416E0-EF71-4704-A313-E500251B73F4}"/>
              </a:ext>
            </a:extLst>
          </p:cNvPr>
          <p:cNvSpPr/>
          <p:nvPr userDrawn="1"/>
        </p:nvSpPr>
        <p:spPr>
          <a:xfrm>
            <a:off x="11067691" y="103517"/>
            <a:ext cx="1000664" cy="1654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logo for a safeguarding company&#10;&#10;Description automatically generated">
            <a:extLst>
              <a:ext uri="{FF2B5EF4-FFF2-40B4-BE49-F238E27FC236}">
                <a16:creationId xmlns:a16="http://schemas.microsoft.com/office/drawing/2014/main" id="{51C096E8-2DD2-4449-BD05-37E4F3773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3478" y="188221"/>
            <a:ext cx="874491" cy="1465696"/>
          </a:xfrm>
          <a:prstGeom prst="rect">
            <a:avLst/>
          </a:prstGeom>
        </p:spPr>
      </p:pic>
      <p:sp>
        <p:nvSpPr>
          <p:cNvPr id="20" name="TextBox 19">
            <a:extLst>
              <a:ext uri="{FF2B5EF4-FFF2-40B4-BE49-F238E27FC236}">
                <a16:creationId xmlns:a16="http://schemas.microsoft.com/office/drawing/2014/main" id="{5AE03845-9F12-4D1D-AAC3-A8F121B9AF96}"/>
              </a:ext>
            </a:extLst>
          </p:cNvPr>
          <p:cNvSpPr txBox="1"/>
          <p:nvPr userDrawn="1"/>
        </p:nvSpPr>
        <p:spPr>
          <a:xfrm>
            <a:off x="2287438" y="1905506"/>
            <a:ext cx="7617124" cy="3046988"/>
          </a:xfrm>
          <a:prstGeom prst="rect">
            <a:avLst/>
          </a:prstGeom>
          <a:noFill/>
        </p:spPr>
        <p:txBody>
          <a:bodyPr wrap="square" rtlCol="0" anchor="ctr">
            <a:spAutoFit/>
          </a:bodyPr>
          <a:lstStyle/>
          <a:p>
            <a:pPr algn="ctr"/>
            <a:r>
              <a:rPr lang="en-GB" sz="9600" dirty="0">
                <a:solidFill>
                  <a:schemeClr val="bg1"/>
                </a:solidFill>
              </a:rPr>
              <a:t>Any Questions?</a:t>
            </a:r>
          </a:p>
        </p:txBody>
      </p:sp>
    </p:spTree>
    <p:extLst>
      <p:ext uri="{BB962C8B-B14F-4D97-AF65-F5344CB8AC3E}">
        <p14:creationId xmlns:p14="http://schemas.microsoft.com/office/powerpoint/2010/main" val="2498798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Orange Ombre">
    <p:bg>
      <p:bgPr>
        <a:gradFill rotWithShape="1">
          <a:gsLst>
            <a:gs pos="100000">
              <a:schemeClr val="bg2"/>
            </a:gs>
            <a:gs pos="0">
              <a:schemeClr val="bg1">
                <a:tint val="93000"/>
                <a:satMod val="150000"/>
                <a:shade val="98000"/>
                <a:lumMod val="102000"/>
              </a:schemeClr>
            </a:gs>
            <a:gs pos="56000">
              <a:schemeClr val="bg1">
                <a:tint val="98000"/>
                <a:satMod val="130000"/>
                <a:shade val="90000"/>
                <a:lumMod val="103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AE6CED-2CD6-41A1-9CC7-73F5CF22D27C}"/>
              </a:ext>
            </a:extLst>
          </p:cNvPr>
          <p:cNvSpPr txBox="1"/>
          <p:nvPr userDrawn="1"/>
        </p:nvSpPr>
        <p:spPr>
          <a:xfrm>
            <a:off x="2287438" y="1465559"/>
            <a:ext cx="7617124" cy="3046988"/>
          </a:xfrm>
          <a:prstGeom prst="rect">
            <a:avLst/>
          </a:prstGeom>
          <a:noFill/>
        </p:spPr>
        <p:txBody>
          <a:bodyPr wrap="square" rtlCol="0" anchor="ctr">
            <a:spAutoFit/>
          </a:bodyPr>
          <a:lstStyle/>
          <a:p>
            <a:pPr algn="ctr"/>
            <a:r>
              <a:rPr lang="en-GB" sz="9600" dirty="0"/>
              <a:t>Any Questions?</a:t>
            </a:r>
          </a:p>
        </p:txBody>
      </p:sp>
    </p:spTree>
    <p:extLst>
      <p:ext uri="{BB962C8B-B14F-4D97-AF65-F5344CB8AC3E}">
        <p14:creationId xmlns:p14="http://schemas.microsoft.com/office/powerpoint/2010/main" val="4093170772"/>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79262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C2A1B-70FD-4351-A2AD-1EB2D88E3E80}" type="datetimeFigureOut">
              <a:rPr lang="en-GB" smtClean="0"/>
              <a:t>10/02/2026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F61F31-DBC2-44A0-8701-CE13354867B1}" type="slidenum">
              <a:rPr lang="en-GB" smtClean="0"/>
              <a:t>‹#›</a:t>
            </a:fld>
            <a:endParaRPr lang="en-GB" dirty="0"/>
          </a:p>
        </p:txBody>
      </p:sp>
    </p:spTree>
    <p:extLst>
      <p:ext uri="{BB962C8B-B14F-4D97-AF65-F5344CB8AC3E}">
        <p14:creationId xmlns:p14="http://schemas.microsoft.com/office/powerpoint/2010/main" val="122738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295" name="Group 294">
            <a:extLst>
              <a:ext uri="{FF2B5EF4-FFF2-40B4-BE49-F238E27FC236}">
                <a16:creationId xmlns:a16="http://schemas.microsoft.com/office/drawing/2014/main" id="{8ADAE399-79A6-420F-84F4-05D3786D911E}"/>
              </a:ext>
            </a:extLst>
          </p:cNvPr>
          <p:cNvGrpSpPr/>
          <p:nvPr userDrawn="1"/>
        </p:nvGrpSpPr>
        <p:grpSpPr>
          <a:xfrm>
            <a:off x="271603" y="5661816"/>
            <a:ext cx="736578" cy="875829"/>
            <a:chOff x="258270" y="5212128"/>
            <a:chExt cx="1114770" cy="1325518"/>
          </a:xfrm>
        </p:grpSpPr>
        <p:grpSp>
          <p:nvGrpSpPr>
            <p:cNvPr id="296" name="Google Shape;428;p34">
              <a:extLst>
                <a:ext uri="{FF2B5EF4-FFF2-40B4-BE49-F238E27FC236}">
                  <a16:creationId xmlns:a16="http://schemas.microsoft.com/office/drawing/2014/main" id="{F4994928-FAFD-48B6-8747-F90B81F96045}"/>
                </a:ext>
              </a:extLst>
            </p:cNvPr>
            <p:cNvGrpSpPr/>
            <p:nvPr userDrawn="1"/>
          </p:nvGrpSpPr>
          <p:grpSpPr>
            <a:xfrm>
              <a:off x="866609" y="5948450"/>
              <a:ext cx="370620" cy="570901"/>
              <a:chOff x="5283050" y="4042750"/>
              <a:chExt cx="399000" cy="595950"/>
            </a:xfrm>
          </p:grpSpPr>
          <p:sp>
            <p:nvSpPr>
              <p:cNvPr id="336" name="Google Shape;429;p34">
                <a:extLst>
                  <a:ext uri="{FF2B5EF4-FFF2-40B4-BE49-F238E27FC236}">
                    <a16:creationId xmlns:a16="http://schemas.microsoft.com/office/drawing/2014/main" id="{09E05D6A-782A-4BDD-B9B0-5AA29943D73B}"/>
                  </a:ext>
                </a:extLst>
              </p:cNvPr>
              <p:cNvSpPr/>
              <p:nvPr/>
            </p:nvSpPr>
            <p:spPr>
              <a:xfrm>
                <a:off x="5283050" y="4042750"/>
                <a:ext cx="399000" cy="344900"/>
              </a:xfrm>
              <a:custGeom>
                <a:avLst/>
                <a:gdLst/>
                <a:ahLst/>
                <a:cxnLst/>
                <a:rect l="l" t="t" r="r" b="b"/>
                <a:pathLst>
                  <a:path w="15960" h="13796" extrusionOk="0">
                    <a:moveTo>
                      <a:pt x="8041" y="0"/>
                    </a:moveTo>
                    <a:cubicBezTo>
                      <a:pt x="6475" y="0"/>
                      <a:pt x="4915" y="432"/>
                      <a:pt x="3622" y="1312"/>
                    </a:cubicBezTo>
                    <a:cubicBezTo>
                      <a:pt x="1300" y="2891"/>
                      <a:pt x="0" y="5920"/>
                      <a:pt x="633" y="8656"/>
                    </a:cubicBezTo>
                    <a:cubicBezTo>
                      <a:pt x="1259" y="11376"/>
                      <a:pt x="3849" y="13561"/>
                      <a:pt x="6636" y="13561"/>
                    </a:cubicBezTo>
                    <a:cubicBezTo>
                      <a:pt x="6655" y="13561"/>
                      <a:pt x="6675" y="13561"/>
                      <a:pt x="6694" y="13560"/>
                    </a:cubicBezTo>
                    <a:lnTo>
                      <a:pt x="4984" y="12908"/>
                    </a:lnTo>
                    <a:lnTo>
                      <a:pt x="4984" y="12908"/>
                    </a:lnTo>
                    <a:cubicBezTo>
                      <a:pt x="6366" y="13418"/>
                      <a:pt x="7864" y="13796"/>
                      <a:pt x="9308" y="13796"/>
                    </a:cubicBezTo>
                    <a:cubicBezTo>
                      <a:pt x="10436" y="13796"/>
                      <a:pt x="11532" y="13565"/>
                      <a:pt x="12514" y="12987"/>
                    </a:cubicBezTo>
                    <a:cubicBezTo>
                      <a:pt x="15162" y="11426"/>
                      <a:pt x="15960" y="7754"/>
                      <a:pt x="15026" y="4822"/>
                    </a:cubicBezTo>
                    <a:cubicBezTo>
                      <a:pt x="14664" y="3680"/>
                      <a:pt x="14071" y="2588"/>
                      <a:pt x="13175" y="1793"/>
                    </a:cubicBezTo>
                    <a:cubicBezTo>
                      <a:pt x="12722" y="1389"/>
                      <a:pt x="12202" y="1071"/>
                      <a:pt x="11655" y="809"/>
                    </a:cubicBezTo>
                    <a:cubicBezTo>
                      <a:pt x="10533" y="273"/>
                      <a:pt x="9285" y="0"/>
                      <a:pt x="8041" y="0"/>
                    </a:cubicBezTo>
                    <a:close/>
                  </a:path>
                </a:pathLst>
              </a:custGeom>
              <a:solidFill>
                <a:srgbClr val="F9B2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 name="Google Shape;430;p34">
                <a:extLst>
                  <a:ext uri="{FF2B5EF4-FFF2-40B4-BE49-F238E27FC236}">
                    <a16:creationId xmlns:a16="http://schemas.microsoft.com/office/drawing/2014/main" id="{7E39A15E-C3E3-4922-933A-A06F199F5B18}"/>
                  </a:ext>
                </a:extLst>
              </p:cNvPr>
              <p:cNvSpPr/>
              <p:nvPr/>
            </p:nvSpPr>
            <p:spPr>
              <a:xfrm>
                <a:off x="5478275" y="4137575"/>
                <a:ext cx="15450" cy="501125"/>
              </a:xfrm>
              <a:custGeom>
                <a:avLst/>
                <a:gdLst/>
                <a:ahLst/>
                <a:cxnLst/>
                <a:rect l="l" t="t" r="r" b="b"/>
                <a:pathLst>
                  <a:path w="618" h="20045" extrusionOk="0">
                    <a:moveTo>
                      <a:pt x="154" y="1"/>
                    </a:moveTo>
                    <a:cubicBezTo>
                      <a:pt x="98" y="1"/>
                      <a:pt x="42" y="39"/>
                      <a:pt x="38" y="115"/>
                    </a:cubicBezTo>
                    <a:lnTo>
                      <a:pt x="38" y="117"/>
                    </a:lnTo>
                    <a:cubicBezTo>
                      <a:pt x="1" y="763"/>
                      <a:pt x="16" y="1418"/>
                      <a:pt x="14" y="2063"/>
                    </a:cubicBezTo>
                    <a:cubicBezTo>
                      <a:pt x="12" y="2705"/>
                      <a:pt x="18" y="3344"/>
                      <a:pt x="20" y="3985"/>
                    </a:cubicBezTo>
                    <a:cubicBezTo>
                      <a:pt x="25" y="5274"/>
                      <a:pt x="40" y="6561"/>
                      <a:pt x="53" y="7850"/>
                    </a:cubicBezTo>
                    <a:lnTo>
                      <a:pt x="130" y="15559"/>
                    </a:lnTo>
                    <a:cubicBezTo>
                      <a:pt x="137" y="16277"/>
                      <a:pt x="146" y="16997"/>
                      <a:pt x="152" y="17717"/>
                    </a:cubicBezTo>
                    <a:cubicBezTo>
                      <a:pt x="154" y="18073"/>
                      <a:pt x="159" y="18429"/>
                      <a:pt x="159" y="18785"/>
                    </a:cubicBezTo>
                    <a:cubicBezTo>
                      <a:pt x="159" y="19158"/>
                      <a:pt x="143" y="19531"/>
                      <a:pt x="198" y="19903"/>
                    </a:cubicBezTo>
                    <a:cubicBezTo>
                      <a:pt x="210" y="19989"/>
                      <a:pt x="308" y="20045"/>
                      <a:pt x="390" y="20045"/>
                    </a:cubicBezTo>
                    <a:cubicBezTo>
                      <a:pt x="397" y="20045"/>
                      <a:pt x="404" y="20044"/>
                      <a:pt x="411" y="20043"/>
                    </a:cubicBezTo>
                    <a:cubicBezTo>
                      <a:pt x="515" y="20028"/>
                      <a:pt x="567" y="19949"/>
                      <a:pt x="580" y="19850"/>
                    </a:cubicBezTo>
                    <a:cubicBezTo>
                      <a:pt x="618" y="19531"/>
                      <a:pt x="596" y="19211"/>
                      <a:pt x="589" y="18890"/>
                    </a:cubicBezTo>
                    <a:cubicBezTo>
                      <a:pt x="583" y="18567"/>
                      <a:pt x="576" y="18249"/>
                      <a:pt x="572" y="17928"/>
                    </a:cubicBezTo>
                    <a:cubicBezTo>
                      <a:pt x="563" y="17287"/>
                      <a:pt x="554" y="16648"/>
                      <a:pt x="545" y="16009"/>
                    </a:cubicBezTo>
                    <a:lnTo>
                      <a:pt x="495" y="12141"/>
                    </a:lnTo>
                    <a:cubicBezTo>
                      <a:pt x="460" y="9574"/>
                      <a:pt x="442" y="7005"/>
                      <a:pt x="392" y="4435"/>
                    </a:cubicBezTo>
                    <a:cubicBezTo>
                      <a:pt x="376" y="3724"/>
                      <a:pt x="363" y="3012"/>
                      <a:pt x="348" y="2303"/>
                    </a:cubicBezTo>
                    <a:cubicBezTo>
                      <a:pt x="334" y="1576"/>
                      <a:pt x="334" y="840"/>
                      <a:pt x="275" y="115"/>
                    </a:cubicBezTo>
                    <a:cubicBezTo>
                      <a:pt x="269" y="39"/>
                      <a:pt x="211" y="1"/>
                      <a:pt x="154"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8" name="Google Shape;431;p34">
                <a:extLst>
                  <a:ext uri="{FF2B5EF4-FFF2-40B4-BE49-F238E27FC236}">
                    <a16:creationId xmlns:a16="http://schemas.microsoft.com/office/drawing/2014/main" id="{801DDB1E-D90A-414E-97D2-896F62FE7701}"/>
                  </a:ext>
                </a:extLst>
              </p:cNvPr>
              <p:cNvSpPr/>
              <p:nvPr/>
            </p:nvSpPr>
            <p:spPr>
              <a:xfrm>
                <a:off x="5390175" y="4217750"/>
                <a:ext cx="220175" cy="141200"/>
              </a:xfrm>
              <a:custGeom>
                <a:avLst/>
                <a:gdLst/>
                <a:ahLst/>
                <a:cxnLst/>
                <a:rect l="l" t="t" r="r" b="b"/>
                <a:pathLst>
                  <a:path w="8807" h="5648" extrusionOk="0">
                    <a:moveTo>
                      <a:pt x="8503" y="0"/>
                    </a:moveTo>
                    <a:cubicBezTo>
                      <a:pt x="8453" y="0"/>
                      <a:pt x="8404" y="19"/>
                      <a:pt x="8365" y="62"/>
                    </a:cubicBezTo>
                    <a:cubicBezTo>
                      <a:pt x="8062" y="394"/>
                      <a:pt x="7790" y="756"/>
                      <a:pt x="7506" y="1103"/>
                    </a:cubicBezTo>
                    <a:lnTo>
                      <a:pt x="6654" y="2148"/>
                    </a:lnTo>
                    <a:lnTo>
                      <a:pt x="4950" y="4241"/>
                    </a:lnTo>
                    <a:cubicBezTo>
                      <a:pt x="4708" y="4538"/>
                      <a:pt x="4482" y="4885"/>
                      <a:pt x="4162" y="5102"/>
                    </a:cubicBezTo>
                    <a:cubicBezTo>
                      <a:pt x="4055" y="5177"/>
                      <a:pt x="3922" y="5253"/>
                      <a:pt x="3787" y="5253"/>
                    </a:cubicBezTo>
                    <a:cubicBezTo>
                      <a:pt x="3775" y="5253"/>
                      <a:pt x="3763" y="5253"/>
                      <a:pt x="3751" y="5251"/>
                    </a:cubicBezTo>
                    <a:cubicBezTo>
                      <a:pt x="3588" y="5234"/>
                      <a:pt x="3498" y="5093"/>
                      <a:pt x="3417" y="4968"/>
                    </a:cubicBezTo>
                    <a:cubicBezTo>
                      <a:pt x="2916" y="4202"/>
                      <a:pt x="2422" y="3433"/>
                      <a:pt x="1919" y="2669"/>
                    </a:cubicBezTo>
                    <a:cubicBezTo>
                      <a:pt x="1361" y="1812"/>
                      <a:pt x="817" y="943"/>
                      <a:pt x="200" y="128"/>
                    </a:cubicBezTo>
                    <a:cubicBezTo>
                      <a:pt x="178" y="99"/>
                      <a:pt x="148" y="87"/>
                      <a:pt x="120" y="87"/>
                    </a:cubicBezTo>
                    <a:cubicBezTo>
                      <a:pt x="58" y="87"/>
                      <a:pt x="1" y="146"/>
                      <a:pt x="42" y="220"/>
                    </a:cubicBezTo>
                    <a:lnTo>
                      <a:pt x="42" y="222"/>
                    </a:lnTo>
                    <a:cubicBezTo>
                      <a:pt x="492" y="1068"/>
                      <a:pt x="1017" y="1872"/>
                      <a:pt x="1524" y="2684"/>
                    </a:cubicBezTo>
                    <a:cubicBezTo>
                      <a:pt x="2031" y="3497"/>
                      <a:pt x="2541" y="4309"/>
                      <a:pt x="3055" y="5120"/>
                    </a:cubicBezTo>
                    <a:cubicBezTo>
                      <a:pt x="3158" y="5284"/>
                      <a:pt x="3266" y="5458"/>
                      <a:pt x="3441" y="5557"/>
                    </a:cubicBezTo>
                    <a:cubicBezTo>
                      <a:pt x="3551" y="5617"/>
                      <a:pt x="3673" y="5648"/>
                      <a:pt x="3796" y="5648"/>
                    </a:cubicBezTo>
                    <a:cubicBezTo>
                      <a:pt x="3848" y="5648"/>
                      <a:pt x="3901" y="5642"/>
                      <a:pt x="3953" y="5631"/>
                    </a:cubicBezTo>
                    <a:cubicBezTo>
                      <a:pt x="4309" y="5563"/>
                      <a:pt x="4621" y="5284"/>
                      <a:pt x="4851" y="5016"/>
                    </a:cubicBezTo>
                    <a:cubicBezTo>
                      <a:pt x="5468" y="4298"/>
                      <a:pt x="6055" y="3554"/>
                      <a:pt x="6656" y="2820"/>
                    </a:cubicBezTo>
                    <a:lnTo>
                      <a:pt x="7664" y="1595"/>
                    </a:lnTo>
                    <a:cubicBezTo>
                      <a:pt x="8009" y="1173"/>
                      <a:pt x="8378" y="760"/>
                      <a:pt x="8699" y="319"/>
                    </a:cubicBezTo>
                    <a:cubicBezTo>
                      <a:pt x="8806" y="172"/>
                      <a:pt x="8653" y="0"/>
                      <a:pt x="850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9" name="Google Shape;432;p34">
                <a:extLst>
                  <a:ext uri="{FF2B5EF4-FFF2-40B4-BE49-F238E27FC236}">
                    <a16:creationId xmlns:a16="http://schemas.microsoft.com/office/drawing/2014/main" id="{89B29032-D864-40DD-A2B4-B433A7389737}"/>
                  </a:ext>
                </a:extLst>
              </p:cNvPr>
              <p:cNvSpPr/>
              <p:nvPr/>
            </p:nvSpPr>
            <p:spPr>
              <a:xfrm>
                <a:off x="5430325" y="4165850"/>
                <a:ext cx="85525" cy="68950"/>
              </a:xfrm>
              <a:custGeom>
                <a:avLst/>
                <a:gdLst/>
                <a:ahLst/>
                <a:cxnLst/>
                <a:rect l="l" t="t" r="r" b="b"/>
                <a:pathLst>
                  <a:path w="3421" h="2758" extrusionOk="0">
                    <a:moveTo>
                      <a:pt x="107" y="1"/>
                    </a:moveTo>
                    <a:cubicBezTo>
                      <a:pt x="51" y="1"/>
                      <a:pt x="0" y="59"/>
                      <a:pt x="37" y="120"/>
                    </a:cubicBezTo>
                    <a:lnTo>
                      <a:pt x="37" y="122"/>
                    </a:lnTo>
                    <a:cubicBezTo>
                      <a:pt x="72" y="183"/>
                      <a:pt x="91" y="247"/>
                      <a:pt x="129" y="306"/>
                    </a:cubicBezTo>
                    <a:cubicBezTo>
                      <a:pt x="166" y="366"/>
                      <a:pt x="208" y="418"/>
                      <a:pt x="245" y="475"/>
                    </a:cubicBezTo>
                    <a:cubicBezTo>
                      <a:pt x="313" y="576"/>
                      <a:pt x="379" y="675"/>
                      <a:pt x="452" y="772"/>
                    </a:cubicBezTo>
                    <a:cubicBezTo>
                      <a:pt x="608" y="981"/>
                      <a:pt x="763" y="1187"/>
                      <a:pt x="919" y="1393"/>
                    </a:cubicBezTo>
                    <a:cubicBezTo>
                      <a:pt x="1229" y="1811"/>
                      <a:pt x="1523" y="2237"/>
                      <a:pt x="1831" y="2654"/>
                    </a:cubicBezTo>
                    <a:cubicBezTo>
                      <a:pt x="1874" y="2713"/>
                      <a:pt x="1950" y="2757"/>
                      <a:pt x="2024" y="2757"/>
                    </a:cubicBezTo>
                    <a:cubicBezTo>
                      <a:pt x="2072" y="2757"/>
                      <a:pt x="2118" y="2739"/>
                      <a:pt x="2154" y="2696"/>
                    </a:cubicBezTo>
                    <a:lnTo>
                      <a:pt x="2813" y="1910"/>
                    </a:lnTo>
                    <a:lnTo>
                      <a:pt x="3133" y="1525"/>
                    </a:lnTo>
                    <a:cubicBezTo>
                      <a:pt x="3188" y="1457"/>
                      <a:pt x="3247" y="1391"/>
                      <a:pt x="3302" y="1323"/>
                    </a:cubicBezTo>
                    <a:cubicBezTo>
                      <a:pt x="3357" y="1255"/>
                      <a:pt x="3368" y="1174"/>
                      <a:pt x="3392" y="1093"/>
                    </a:cubicBezTo>
                    <a:cubicBezTo>
                      <a:pt x="3420" y="991"/>
                      <a:pt x="3339" y="914"/>
                      <a:pt x="3251" y="914"/>
                    </a:cubicBezTo>
                    <a:cubicBezTo>
                      <a:pt x="3228" y="914"/>
                      <a:pt x="3205" y="919"/>
                      <a:pt x="3184" y="930"/>
                    </a:cubicBezTo>
                    <a:cubicBezTo>
                      <a:pt x="3100" y="972"/>
                      <a:pt x="3037" y="998"/>
                      <a:pt x="2973" y="1068"/>
                    </a:cubicBezTo>
                    <a:cubicBezTo>
                      <a:pt x="2920" y="1128"/>
                      <a:pt x="2872" y="1189"/>
                      <a:pt x="2821" y="1251"/>
                    </a:cubicBezTo>
                    <a:lnTo>
                      <a:pt x="2503" y="1635"/>
                    </a:lnTo>
                    <a:lnTo>
                      <a:pt x="2017" y="2220"/>
                    </a:lnTo>
                    <a:lnTo>
                      <a:pt x="2017" y="2220"/>
                    </a:lnTo>
                    <a:cubicBezTo>
                      <a:pt x="1754" y="1875"/>
                      <a:pt x="1480" y="1538"/>
                      <a:pt x="1212" y="1200"/>
                    </a:cubicBezTo>
                    <a:cubicBezTo>
                      <a:pt x="1049" y="996"/>
                      <a:pt x="886" y="794"/>
                      <a:pt x="722" y="596"/>
                    </a:cubicBezTo>
                    <a:cubicBezTo>
                      <a:pt x="638" y="495"/>
                      <a:pt x="553" y="401"/>
                      <a:pt x="463" y="306"/>
                    </a:cubicBezTo>
                    <a:cubicBezTo>
                      <a:pt x="414" y="256"/>
                      <a:pt x="370" y="203"/>
                      <a:pt x="322" y="155"/>
                    </a:cubicBezTo>
                    <a:cubicBezTo>
                      <a:pt x="274" y="104"/>
                      <a:pt x="214" y="71"/>
                      <a:pt x="162" y="23"/>
                    </a:cubicBezTo>
                    <a:cubicBezTo>
                      <a:pt x="145" y="7"/>
                      <a:pt x="126" y="1"/>
                      <a:pt x="107"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0" name="Google Shape;433;p34">
                <a:extLst>
                  <a:ext uri="{FF2B5EF4-FFF2-40B4-BE49-F238E27FC236}">
                    <a16:creationId xmlns:a16="http://schemas.microsoft.com/office/drawing/2014/main" id="{C545E634-89FD-40A6-9D8B-F7EC962BD0A3}"/>
                  </a:ext>
                </a:extLst>
              </p:cNvPr>
              <p:cNvSpPr/>
              <p:nvPr/>
            </p:nvSpPr>
            <p:spPr>
              <a:xfrm>
                <a:off x="5373400" y="4126775"/>
                <a:ext cx="7775" cy="6000"/>
              </a:xfrm>
              <a:custGeom>
                <a:avLst/>
                <a:gdLst/>
                <a:ahLst/>
                <a:cxnLst/>
                <a:rect l="l" t="t" r="r" b="b"/>
                <a:pathLst>
                  <a:path w="311" h="240" extrusionOk="0">
                    <a:moveTo>
                      <a:pt x="157" y="0"/>
                    </a:moveTo>
                    <a:cubicBezTo>
                      <a:pt x="1" y="0"/>
                      <a:pt x="1" y="240"/>
                      <a:pt x="157" y="240"/>
                    </a:cubicBezTo>
                    <a:cubicBezTo>
                      <a:pt x="311" y="240"/>
                      <a:pt x="311" y="0"/>
                      <a:pt x="157"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1" name="Google Shape;434;p34">
                <a:extLst>
                  <a:ext uri="{FF2B5EF4-FFF2-40B4-BE49-F238E27FC236}">
                    <a16:creationId xmlns:a16="http://schemas.microsoft.com/office/drawing/2014/main" id="{B82449A3-F2A1-4887-ADDB-182A9C2CCCEF}"/>
                  </a:ext>
                </a:extLst>
              </p:cNvPr>
              <p:cNvSpPr/>
              <p:nvPr/>
            </p:nvSpPr>
            <p:spPr>
              <a:xfrm>
                <a:off x="5396525" y="4104525"/>
                <a:ext cx="9025" cy="9000"/>
              </a:xfrm>
              <a:custGeom>
                <a:avLst/>
                <a:gdLst/>
                <a:ahLst/>
                <a:cxnLst/>
                <a:rect l="l" t="t" r="r" b="b"/>
                <a:pathLst>
                  <a:path w="361" h="360" extrusionOk="0">
                    <a:moveTo>
                      <a:pt x="157" y="1"/>
                    </a:moveTo>
                    <a:lnTo>
                      <a:pt x="115" y="8"/>
                    </a:lnTo>
                    <a:cubicBezTo>
                      <a:pt x="88" y="14"/>
                      <a:pt x="66" y="27"/>
                      <a:pt x="47" y="47"/>
                    </a:cubicBezTo>
                    <a:cubicBezTo>
                      <a:pt x="31" y="60"/>
                      <a:pt x="20" y="78"/>
                      <a:pt x="14" y="98"/>
                    </a:cubicBezTo>
                    <a:cubicBezTo>
                      <a:pt x="5" y="115"/>
                      <a:pt x="1" y="137"/>
                      <a:pt x="1" y="157"/>
                    </a:cubicBezTo>
                    <a:cubicBezTo>
                      <a:pt x="1" y="212"/>
                      <a:pt x="29" y="262"/>
                      <a:pt x="77" y="291"/>
                    </a:cubicBezTo>
                    <a:lnTo>
                      <a:pt x="143" y="339"/>
                    </a:lnTo>
                    <a:lnTo>
                      <a:pt x="178" y="355"/>
                    </a:lnTo>
                    <a:cubicBezTo>
                      <a:pt x="188" y="358"/>
                      <a:pt x="198" y="360"/>
                      <a:pt x="209" y="360"/>
                    </a:cubicBezTo>
                    <a:cubicBezTo>
                      <a:pt x="218" y="360"/>
                      <a:pt x="227" y="359"/>
                      <a:pt x="236" y="357"/>
                    </a:cubicBezTo>
                    <a:cubicBezTo>
                      <a:pt x="249" y="357"/>
                      <a:pt x="260" y="355"/>
                      <a:pt x="271" y="348"/>
                    </a:cubicBezTo>
                    <a:cubicBezTo>
                      <a:pt x="288" y="341"/>
                      <a:pt x="304" y="330"/>
                      <a:pt x="317" y="317"/>
                    </a:cubicBezTo>
                    <a:lnTo>
                      <a:pt x="339" y="289"/>
                    </a:lnTo>
                    <a:lnTo>
                      <a:pt x="354" y="256"/>
                    </a:lnTo>
                    <a:cubicBezTo>
                      <a:pt x="359" y="236"/>
                      <a:pt x="361" y="216"/>
                      <a:pt x="356" y="199"/>
                    </a:cubicBezTo>
                    <a:cubicBezTo>
                      <a:pt x="356" y="179"/>
                      <a:pt x="350" y="161"/>
                      <a:pt x="339" y="146"/>
                    </a:cubicBezTo>
                    <a:lnTo>
                      <a:pt x="290" y="78"/>
                    </a:lnTo>
                    <a:cubicBezTo>
                      <a:pt x="262" y="32"/>
                      <a:pt x="211" y="1"/>
                      <a:pt x="157"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2" name="Google Shape;435;p34">
                <a:extLst>
                  <a:ext uri="{FF2B5EF4-FFF2-40B4-BE49-F238E27FC236}">
                    <a16:creationId xmlns:a16="http://schemas.microsoft.com/office/drawing/2014/main" id="{160D82EE-26CF-4F15-BA4D-C05389507643}"/>
                  </a:ext>
                </a:extLst>
              </p:cNvPr>
              <p:cNvSpPr/>
              <p:nvPr/>
            </p:nvSpPr>
            <p:spPr>
              <a:xfrm>
                <a:off x="5400650" y="4150700"/>
                <a:ext cx="10225" cy="7950"/>
              </a:xfrm>
              <a:custGeom>
                <a:avLst/>
                <a:gdLst/>
                <a:ahLst/>
                <a:cxnLst/>
                <a:rect l="l" t="t" r="r" b="b"/>
                <a:pathLst>
                  <a:path w="409" h="318" extrusionOk="0">
                    <a:moveTo>
                      <a:pt x="205" y="1"/>
                    </a:moveTo>
                    <a:cubicBezTo>
                      <a:pt x="0" y="1"/>
                      <a:pt x="0" y="317"/>
                      <a:pt x="205" y="317"/>
                    </a:cubicBezTo>
                    <a:cubicBezTo>
                      <a:pt x="409" y="317"/>
                      <a:pt x="409" y="1"/>
                      <a:pt x="205"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3" name="Google Shape;436;p34">
                <a:extLst>
                  <a:ext uri="{FF2B5EF4-FFF2-40B4-BE49-F238E27FC236}">
                    <a16:creationId xmlns:a16="http://schemas.microsoft.com/office/drawing/2014/main" id="{9DBE913E-FB7B-40B1-9B0A-2510CDFCBF62}"/>
                  </a:ext>
                </a:extLst>
              </p:cNvPr>
              <p:cNvSpPr/>
              <p:nvPr/>
            </p:nvSpPr>
            <p:spPr>
              <a:xfrm>
                <a:off x="5600500" y="4299225"/>
                <a:ext cx="12375" cy="9625"/>
              </a:xfrm>
              <a:custGeom>
                <a:avLst/>
                <a:gdLst/>
                <a:ahLst/>
                <a:cxnLst/>
                <a:rect l="l" t="t" r="r" b="b"/>
                <a:pathLst>
                  <a:path w="495" h="385" extrusionOk="0">
                    <a:moveTo>
                      <a:pt x="246" y="1"/>
                    </a:moveTo>
                    <a:cubicBezTo>
                      <a:pt x="0" y="1"/>
                      <a:pt x="0" y="385"/>
                      <a:pt x="246" y="385"/>
                    </a:cubicBezTo>
                    <a:cubicBezTo>
                      <a:pt x="494" y="385"/>
                      <a:pt x="494" y="1"/>
                      <a:pt x="246"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97" name="Google Shape;445;p34">
              <a:extLst>
                <a:ext uri="{FF2B5EF4-FFF2-40B4-BE49-F238E27FC236}">
                  <a16:creationId xmlns:a16="http://schemas.microsoft.com/office/drawing/2014/main" id="{18CA86CD-64A0-447E-9D62-106D2C5D794F}"/>
                </a:ext>
              </a:extLst>
            </p:cNvPr>
            <p:cNvGrpSpPr/>
            <p:nvPr userDrawn="1"/>
          </p:nvGrpSpPr>
          <p:grpSpPr>
            <a:xfrm>
              <a:off x="343099" y="5279188"/>
              <a:ext cx="771248" cy="1254357"/>
              <a:chOff x="6362575" y="3991175"/>
              <a:chExt cx="336425" cy="510075"/>
            </a:xfrm>
          </p:grpSpPr>
          <p:sp>
            <p:nvSpPr>
              <p:cNvPr id="317" name="Google Shape;446;p34">
                <a:extLst>
                  <a:ext uri="{FF2B5EF4-FFF2-40B4-BE49-F238E27FC236}">
                    <a16:creationId xmlns:a16="http://schemas.microsoft.com/office/drawing/2014/main" id="{D281CB8A-7DDD-4255-9B9C-ADA5C1D46277}"/>
                  </a:ext>
                </a:extLst>
              </p:cNvPr>
              <p:cNvSpPr/>
              <p:nvPr/>
            </p:nvSpPr>
            <p:spPr>
              <a:xfrm>
                <a:off x="6545950" y="4311575"/>
                <a:ext cx="22250" cy="185825"/>
              </a:xfrm>
              <a:custGeom>
                <a:avLst/>
                <a:gdLst/>
                <a:ahLst/>
                <a:cxnLst/>
                <a:rect l="l" t="t"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8" name="Google Shape;447;p34">
                <a:extLst>
                  <a:ext uri="{FF2B5EF4-FFF2-40B4-BE49-F238E27FC236}">
                    <a16:creationId xmlns:a16="http://schemas.microsoft.com/office/drawing/2014/main" id="{D017CFF2-ABE7-400F-AAE6-F11A737C9FDE}"/>
                  </a:ext>
                </a:extLst>
              </p:cNvPr>
              <p:cNvSpPr/>
              <p:nvPr/>
            </p:nvSpPr>
            <p:spPr>
              <a:xfrm>
                <a:off x="6461950" y="4313175"/>
                <a:ext cx="50100" cy="186200"/>
              </a:xfrm>
              <a:custGeom>
                <a:avLst/>
                <a:gdLst/>
                <a:ahLst/>
                <a:cxnLst/>
                <a:rect l="l" t="t"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9" name="Google Shape;448;p34">
                <a:extLst>
                  <a:ext uri="{FF2B5EF4-FFF2-40B4-BE49-F238E27FC236}">
                    <a16:creationId xmlns:a16="http://schemas.microsoft.com/office/drawing/2014/main" id="{E7F05ED8-D8F1-415E-A3AF-43C02CBEF9B9}"/>
                  </a:ext>
                </a:extLst>
              </p:cNvPr>
              <p:cNvSpPr/>
              <p:nvPr/>
            </p:nvSpPr>
            <p:spPr>
              <a:xfrm>
                <a:off x="6576425" y="4372250"/>
                <a:ext cx="40800" cy="129000"/>
              </a:xfrm>
              <a:custGeom>
                <a:avLst/>
                <a:gdLst/>
                <a:ahLst/>
                <a:cxnLst/>
                <a:rect l="l" t="t"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0" name="Google Shape;449;p34">
                <a:extLst>
                  <a:ext uri="{FF2B5EF4-FFF2-40B4-BE49-F238E27FC236}">
                    <a16:creationId xmlns:a16="http://schemas.microsoft.com/office/drawing/2014/main" id="{6EECBBD7-0A86-4E8B-A7CD-DA2B895A0A87}"/>
                  </a:ext>
                </a:extLst>
              </p:cNvPr>
              <p:cNvSpPr/>
              <p:nvPr/>
            </p:nvSpPr>
            <p:spPr>
              <a:xfrm>
                <a:off x="6566800" y="4320550"/>
                <a:ext cx="36350" cy="180650"/>
              </a:xfrm>
              <a:custGeom>
                <a:avLst/>
                <a:gdLst/>
                <a:ahLst/>
                <a:cxnLst/>
                <a:rect l="l" t="t"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lnTo>
                      <a:pt x="192" y="7081"/>
                    </a:ln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1" name="Google Shape;450;p34">
                <a:extLst>
                  <a:ext uri="{FF2B5EF4-FFF2-40B4-BE49-F238E27FC236}">
                    <a16:creationId xmlns:a16="http://schemas.microsoft.com/office/drawing/2014/main" id="{C890157F-7F0A-4094-B657-1F287A0E5414}"/>
                  </a:ext>
                </a:extLst>
              </p:cNvPr>
              <p:cNvSpPr/>
              <p:nvPr/>
            </p:nvSpPr>
            <p:spPr>
              <a:xfrm>
                <a:off x="6578850" y="4324375"/>
                <a:ext cx="38150" cy="27425"/>
              </a:xfrm>
              <a:custGeom>
                <a:avLst/>
                <a:gdLst/>
                <a:ahLst/>
                <a:cxnLst/>
                <a:rect l="l" t="t"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451;p34">
                <a:extLst>
                  <a:ext uri="{FF2B5EF4-FFF2-40B4-BE49-F238E27FC236}">
                    <a16:creationId xmlns:a16="http://schemas.microsoft.com/office/drawing/2014/main" id="{8FC6BB3B-4F74-40AB-A6F4-26C2FA72CF71}"/>
                  </a:ext>
                </a:extLst>
              </p:cNvPr>
              <p:cNvSpPr/>
              <p:nvPr/>
            </p:nvSpPr>
            <p:spPr>
              <a:xfrm>
                <a:off x="6587625" y="4317325"/>
                <a:ext cx="7650" cy="33550"/>
              </a:xfrm>
              <a:custGeom>
                <a:avLst/>
                <a:gdLst/>
                <a:ahLst/>
                <a:cxnLst/>
                <a:rect l="l" t="t"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3" name="Google Shape;452;p34">
                <a:extLst>
                  <a:ext uri="{FF2B5EF4-FFF2-40B4-BE49-F238E27FC236}">
                    <a16:creationId xmlns:a16="http://schemas.microsoft.com/office/drawing/2014/main" id="{1E248CFB-4918-4DBF-9AB9-9F20DA2841B8}"/>
                  </a:ext>
                </a:extLst>
              </p:cNvPr>
              <p:cNvSpPr/>
              <p:nvPr/>
            </p:nvSpPr>
            <p:spPr>
              <a:xfrm>
                <a:off x="6573450" y="4321200"/>
                <a:ext cx="9025" cy="7600"/>
              </a:xfrm>
              <a:custGeom>
                <a:avLst/>
                <a:gdLst/>
                <a:ahLst/>
                <a:cxnLst/>
                <a:rect l="l" t="t"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4" name="Google Shape;453;p34">
                <a:extLst>
                  <a:ext uri="{FF2B5EF4-FFF2-40B4-BE49-F238E27FC236}">
                    <a16:creationId xmlns:a16="http://schemas.microsoft.com/office/drawing/2014/main" id="{AB0AB0DF-2349-4C42-BAD0-9F89399617E0}"/>
                  </a:ext>
                </a:extLst>
              </p:cNvPr>
              <p:cNvSpPr/>
              <p:nvPr/>
            </p:nvSpPr>
            <p:spPr>
              <a:xfrm>
                <a:off x="6586425" y="4313675"/>
                <a:ext cx="8200" cy="7425"/>
              </a:xfrm>
              <a:custGeom>
                <a:avLst/>
                <a:gdLst/>
                <a:ahLst/>
                <a:cxnLst/>
                <a:rect l="l" t="t"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81" y="244"/>
                    </a:ln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5" name="Google Shape;454;p34">
                <a:extLst>
                  <a:ext uri="{FF2B5EF4-FFF2-40B4-BE49-F238E27FC236}">
                    <a16:creationId xmlns:a16="http://schemas.microsoft.com/office/drawing/2014/main" id="{4411371E-7EF5-4547-94E8-979482FAACE8}"/>
                  </a:ext>
                </a:extLst>
              </p:cNvPr>
              <p:cNvSpPr/>
              <p:nvPr/>
            </p:nvSpPr>
            <p:spPr>
              <a:xfrm>
                <a:off x="6597275" y="4315250"/>
                <a:ext cx="10525" cy="8775"/>
              </a:xfrm>
              <a:custGeom>
                <a:avLst/>
                <a:gdLst/>
                <a:ahLst/>
                <a:cxnLst/>
                <a:rect l="l" t="t"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6" name="Google Shape;455;p34">
                <a:extLst>
                  <a:ext uri="{FF2B5EF4-FFF2-40B4-BE49-F238E27FC236}">
                    <a16:creationId xmlns:a16="http://schemas.microsoft.com/office/drawing/2014/main" id="{588EC667-DC7D-4888-BFA4-C3A426DBA839}"/>
                  </a:ext>
                </a:extLst>
              </p:cNvPr>
              <p:cNvSpPr/>
              <p:nvPr/>
            </p:nvSpPr>
            <p:spPr>
              <a:xfrm>
                <a:off x="6611175" y="4323175"/>
                <a:ext cx="9750" cy="9125"/>
              </a:xfrm>
              <a:custGeom>
                <a:avLst/>
                <a:gdLst/>
                <a:ahLst/>
                <a:cxnLst/>
                <a:rect l="l" t="t"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7" name="Google Shape;456;p34">
                <a:extLst>
                  <a:ext uri="{FF2B5EF4-FFF2-40B4-BE49-F238E27FC236}">
                    <a16:creationId xmlns:a16="http://schemas.microsoft.com/office/drawing/2014/main" id="{60B68B47-5ED7-4DB1-9278-5DB80F9918DD}"/>
                  </a:ext>
                </a:extLst>
              </p:cNvPr>
              <p:cNvSpPr/>
              <p:nvPr/>
            </p:nvSpPr>
            <p:spPr>
              <a:xfrm>
                <a:off x="6590800" y="4338275"/>
                <a:ext cx="45075" cy="14200"/>
              </a:xfrm>
              <a:custGeom>
                <a:avLst/>
                <a:gdLst/>
                <a:ahLst/>
                <a:cxnLst/>
                <a:rect l="l" t="t"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8" name="Google Shape;457;p34">
                <a:extLst>
                  <a:ext uri="{FF2B5EF4-FFF2-40B4-BE49-F238E27FC236}">
                    <a16:creationId xmlns:a16="http://schemas.microsoft.com/office/drawing/2014/main" id="{39079EDA-7C6D-48B3-AC3A-588FF8F84C6B}"/>
                  </a:ext>
                </a:extLst>
              </p:cNvPr>
              <p:cNvSpPr/>
              <p:nvPr/>
            </p:nvSpPr>
            <p:spPr>
              <a:xfrm>
                <a:off x="6628600" y="4334775"/>
                <a:ext cx="12650" cy="9300"/>
              </a:xfrm>
              <a:custGeom>
                <a:avLst/>
                <a:gdLst/>
                <a:ahLst/>
                <a:cxnLst/>
                <a:rect l="l" t="t"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9" name="Google Shape;458;p34">
                <a:extLst>
                  <a:ext uri="{FF2B5EF4-FFF2-40B4-BE49-F238E27FC236}">
                    <a16:creationId xmlns:a16="http://schemas.microsoft.com/office/drawing/2014/main" id="{6936C9DB-9B86-4D41-B63B-B0E2B4BC1282}"/>
                  </a:ext>
                </a:extLst>
              </p:cNvPr>
              <p:cNvSpPr/>
              <p:nvPr/>
            </p:nvSpPr>
            <p:spPr>
              <a:xfrm>
                <a:off x="6362575" y="3991175"/>
                <a:ext cx="336425" cy="290775"/>
              </a:xfrm>
              <a:custGeom>
                <a:avLst/>
                <a:gdLst/>
                <a:ahLst/>
                <a:cxnLst/>
                <a:rect l="l" t="t" r="r" b="b"/>
                <a:pathLst>
                  <a:path w="13457" h="11631" extrusionOk="0">
                    <a:moveTo>
                      <a:pt x="6784" y="0"/>
                    </a:moveTo>
                    <a:cubicBezTo>
                      <a:pt x="5458" y="0"/>
                      <a:pt x="4138" y="366"/>
                      <a:pt x="3044" y="1113"/>
                    </a:cubicBezTo>
                    <a:cubicBezTo>
                      <a:pt x="1089" y="2451"/>
                      <a:pt x="0" y="5005"/>
                      <a:pt x="536" y="7313"/>
                    </a:cubicBezTo>
                    <a:cubicBezTo>
                      <a:pt x="1067" y="9600"/>
                      <a:pt x="3252" y="11438"/>
                      <a:pt x="5597" y="11438"/>
                    </a:cubicBezTo>
                    <a:cubicBezTo>
                      <a:pt x="5616" y="11438"/>
                      <a:pt x="5636" y="11438"/>
                      <a:pt x="5655" y="11437"/>
                    </a:cubicBezTo>
                    <a:lnTo>
                      <a:pt x="4195" y="10883"/>
                    </a:lnTo>
                    <a:lnTo>
                      <a:pt x="4195" y="10883"/>
                    </a:lnTo>
                    <a:cubicBezTo>
                      <a:pt x="5361" y="11312"/>
                      <a:pt x="6627" y="11631"/>
                      <a:pt x="7847" y="11631"/>
                    </a:cubicBezTo>
                    <a:cubicBezTo>
                      <a:pt x="8803" y="11631"/>
                      <a:pt x="9731" y="11435"/>
                      <a:pt x="10562" y="10943"/>
                    </a:cubicBezTo>
                    <a:cubicBezTo>
                      <a:pt x="12793" y="9621"/>
                      <a:pt x="13456" y="6525"/>
                      <a:pt x="12665" y="4054"/>
                    </a:cubicBezTo>
                    <a:cubicBezTo>
                      <a:pt x="12358" y="3092"/>
                      <a:pt x="11857" y="2172"/>
                      <a:pt x="11102" y="1502"/>
                    </a:cubicBezTo>
                    <a:cubicBezTo>
                      <a:pt x="10720" y="1164"/>
                      <a:pt x="10278" y="894"/>
                      <a:pt x="9817" y="674"/>
                    </a:cubicBezTo>
                    <a:cubicBezTo>
                      <a:pt x="8875" y="227"/>
                      <a:pt x="7828" y="0"/>
                      <a:pt x="6784"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0" name="Google Shape;459;p34">
                <a:extLst>
                  <a:ext uri="{FF2B5EF4-FFF2-40B4-BE49-F238E27FC236}">
                    <a16:creationId xmlns:a16="http://schemas.microsoft.com/office/drawing/2014/main" id="{18D5691B-DEEB-4A48-9322-8132F02E2FD8}"/>
                  </a:ext>
                </a:extLst>
              </p:cNvPr>
              <p:cNvSpPr/>
              <p:nvPr/>
            </p:nvSpPr>
            <p:spPr>
              <a:xfrm>
                <a:off x="6526450" y="4070700"/>
                <a:ext cx="15350" cy="423675"/>
              </a:xfrm>
              <a:custGeom>
                <a:avLst/>
                <a:gdLst/>
                <a:ahLst/>
                <a:cxnLst/>
                <a:rect l="l" t="t"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460;p34">
                <a:extLst>
                  <a:ext uri="{FF2B5EF4-FFF2-40B4-BE49-F238E27FC236}">
                    <a16:creationId xmlns:a16="http://schemas.microsoft.com/office/drawing/2014/main" id="{DF6C8F3A-F3A2-461C-B54B-54B3918CD66A}"/>
                  </a:ext>
                </a:extLst>
              </p:cNvPr>
              <p:cNvSpPr/>
              <p:nvPr/>
            </p:nvSpPr>
            <p:spPr>
              <a:xfrm>
                <a:off x="6452575" y="4137750"/>
                <a:ext cx="187125" cy="120825"/>
              </a:xfrm>
              <a:custGeom>
                <a:avLst/>
                <a:gdLst/>
                <a:ahLst/>
                <a:cxnLst/>
                <a:rect l="l" t="t"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2" name="Google Shape;461;p34">
                <a:extLst>
                  <a:ext uri="{FF2B5EF4-FFF2-40B4-BE49-F238E27FC236}">
                    <a16:creationId xmlns:a16="http://schemas.microsoft.com/office/drawing/2014/main" id="{1BE70671-5EBF-4646-A55A-8D2AC674EF56}"/>
                  </a:ext>
                </a:extLst>
              </p:cNvPr>
              <p:cNvSpPr/>
              <p:nvPr/>
            </p:nvSpPr>
            <p:spPr>
              <a:xfrm>
                <a:off x="6486275" y="4094825"/>
                <a:ext cx="72825" cy="59100"/>
              </a:xfrm>
              <a:custGeom>
                <a:avLst/>
                <a:gdLst/>
                <a:ahLst/>
                <a:cxnLst/>
                <a:rect l="l" t="t"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3" name="Google Shape;462;p34">
                <a:extLst>
                  <a:ext uri="{FF2B5EF4-FFF2-40B4-BE49-F238E27FC236}">
                    <a16:creationId xmlns:a16="http://schemas.microsoft.com/office/drawing/2014/main" id="{E7B8D83F-5050-4AE3-BC0F-2904759305C8}"/>
                  </a:ext>
                </a:extLst>
              </p:cNvPr>
              <p:cNvSpPr/>
              <p:nvPr/>
            </p:nvSpPr>
            <p:spPr>
              <a:xfrm>
                <a:off x="6405000" y="4072900"/>
                <a:ext cx="11450" cy="8925"/>
              </a:xfrm>
              <a:custGeom>
                <a:avLst/>
                <a:gdLst/>
                <a:ahLst/>
                <a:cxnLst/>
                <a:rect l="l" t="t" r="r" b="b"/>
                <a:pathLst>
                  <a:path w="458" h="357" extrusionOk="0">
                    <a:moveTo>
                      <a:pt x="229" y="1"/>
                    </a:moveTo>
                    <a:cubicBezTo>
                      <a:pt x="1" y="1"/>
                      <a:pt x="1" y="357"/>
                      <a:pt x="229" y="357"/>
                    </a:cubicBezTo>
                    <a:cubicBezTo>
                      <a:pt x="458" y="357"/>
                      <a:pt x="458" y="1"/>
                      <a:pt x="229"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4" name="Google Shape;463;p34">
                <a:extLst>
                  <a:ext uri="{FF2B5EF4-FFF2-40B4-BE49-F238E27FC236}">
                    <a16:creationId xmlns:a16="http://schemas.microsoft.com/office/drawing/2014/main" id="{BE11C9C4-C65D-436F-A0DA-921B63C9FF64}"/>
                  </a:ext>
                </a:extLst>
              </p:cNvPr>
              <p:cNvSpPr/>
              <p:nvPr/>
            </p:nvSpPr>
            <p:spPr>
              <a:xfrm>
                <a:off x="6430475" y="4054800"/>
                <a:ext cx="10850" cy="8375"/>
              </a:xfrm>
              <a:custGeom>
                <a:avLst/>
                <a:gdLst/>
                <a:ahLst/>
                <a:cxnLst/>
                <a:rect l="l" t="t" r="r" b="b"/>
                <a:pathLst>
                  <a:path w="434" h="335" extrusionOk="0">
                    <a:moveTo>
                      <a:pt x="218" y="0"/>
                    </a:moveTo>
                    <a:cubicBezTo>
                      <a:pt x="1" y="0"/>
                      <a:pt x="1" y="334"/>
                      <a:pt x="218" y="334"/>
                    </a:cubicBezTo>
                    <a:cubicBezTo>
                      <a:pt x="433" y="334"/>
                      <a:pt x="433" y="0"/>
                      <a:pt x="218"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5" name="Google Shape;464;p34">
                <a:extLst>
                  <a:ext uri="{FF2B5EF4-FFF2-40B4-BE49-F238E27FC236}">
                    <a16:creationId xmlns:a16="http://schemas.microsoft.com/office/drawing/2014/main" id="{8F3F3A5C-B408-4917-9275-4CED2A1525C5}"/>
                  </a:ext>
                </a:extLst>
              </p:cNvPr>
              <p:cNvSpPr/>
              <p:nvPr/>
            </p:nvSpPr>
            <p:spPr>
              <a:xfrm>
                <a:off x="6434225" y="4081575"/>
                <a:ext cx="10500" cy="8150"/>
              </a:xfrm>
              <a:custGeom>
                <a:avLst/>
                <a:gdLst/>
                <a:ahLst/>
                <a:cxnLst/>
                <a:rect l="l" t="t" r="r" b="b"/>
                <a:pathLst>
                  <a:path w="420" h="326" extrusionOk="0">
                    <a:moveTo>
                      <a:pt x="211" y="1"/>
                    </a:moveTo>
                    <a:cubicBezTo>
                      <a:pt x="0" y="1"/>
                      <a:pt x="0" y="326"/>
                      <a:pt x="211" y="326"/>
                    </a:cubicBezTo>
                    <a:cubicBezTo>
                      <a:pt x="420" y="326"/>
                      <a:pt x="420" y="1"/>
                      <a:pt x="211"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98" name="Google Shape;422;p34">
              <a:extLst>
                <a:ext uri="{FF2B5EF4-FFF2-40B4-BE49-F238E27FC236}">
                  <a16:creationId xmlns:a16="http://schemas.microsoft.com/office/drawing/2014/main" id="{F27EB921-8B0D-448F-ADDB-96501FE58656}"/>
                </a:ext>
              </a:extLst>
            </p:cNvPr>
            <p:cNvGrpSpPr/>
            <p:nvPr userDrawn="1"/>
          </p:nvGrpSpPr>
          <p:grpSpPr>
            <a:xfrm>
              <a:off x="1170629" y="6329064"/>
              <a:ext cx="202411" cy="202080"/>
              <a:chOff x="5721625" y="4984150"/>
              <a:chExt cx="196950" cy="196650"/>
            </a:xfrm>
          </p:grpSpPr>
          <p:sp>
            <p:nvSpPr>
              <p:cNvPr id="312" name="Google Shape;423;p34">
                <a:extLst>
                  <a:ext uri="{FF2B5EF4-FFF2-40B4-BE49-F238E27FC236}">
                    <a16:creationId xmlns:a16="http://schemas.microsoft.com/office/drawing/2014/main" id="{99B37C02-65F4-4B2C-804B-1B769BF9D5E6}"/>
                  </a:ext>
                </a:extLst>
              </p:cNvPr>
              <p:cNvSpPr/>
              <p:nvPr/>
            </p:nvSpPr>
            <p:spPr>
              <a:xfrm>
                <a:off x="5847225" y="4984150"/>
                <a:ext cx="22325" cy="185825"/>
              </a:xfrm>
              <a:custGeom>
                <a:avLst/>
                <a:gdLst/>
                <a:ahLst/>
                <a:cxnLst/>
                <a:rect l="l" t="t" r="r" b="b"/>
                <a:pathLst>
                  <a:path w="893" h="7433" extrusionOk="0">
                    <a:moveTo>
                      <a:pt x="732" y="1"/>
                    </a:moveTo>
                    <a:lnTo>
                      <a:pt x="732" y="1"/>
                    </a:lnTo>
                    <a:cubicBezTo>
                      <a:pt x="181" y="2414"/>
                      <a:pt x="1" y="4898"/>
                      <a:pt x="199" y="7364"/>
                    </a:cubicBezTo>
                    <a:lnTo>
                      <a:pt x="462" y="7432"/>
                    </a:lnTo>
                    <a:cubicBezTo>
                      <a:pt x="803" y="4971"/>
                      <a:pt x="893" y="2480"/>
                      <a:pt x="732"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424;p34">
                <a:extLst>
                  <a:ext uri="{FF2B5EF4-FFF2-40B4-BE49-F238E27FC236}">
                    <a16:creationId xmlns:a16="http://schemas.microsoft.com/office/drawing/2014/main" id="{BE017949-2865-45B7-9A8C-D9EF14F90120}"/>
                  </a:ext>
                </a:extLst>
              </p:cNvPr>
              <p:cNvSpPr/>
              <p:nvPr/>
            </p:nvSpPr>
            <p:spPr>
              <a:xfrm>
                <a:off x="5787275" y="4985750"/>
                <a:ext cx="50100" cy="186200"/>
              </a:xfrm>
              <a:custGeom>
                <a:avLst/>
                <a:gdLst/>
                <a:ahLst/>
                <a:cxnLst/>
                <a:rect l="l" t="t" r="r" b="b"/>
                <a:pathLst>
                  <a:path w="2004" h="7448" extrusionOk="0">
                    <a:moveTo>
                      <a:pt x="1" y="0"/>
                    </a:moveTo>
                    <a:lnTo>
                      <a:pt x="1" y="0"/>
                    </a:lnTo>
                    <a:cubicBezTo>
                      <a:pt x="666" y="2447"/>
                      <a:pt x="1294" y="4902"/>
                      <a:pt x="1881" y="7368"/>
                    </a:cubicBezTo>
                    <a:lnTo>
                      <a:pt x="1997" y="7447"/>
                    </a:lnTo>
                    <a:cubicBezTo>
                      <a:pt x="2004" y="5945"/>
                      <a:pt x="1835" y="4448"/>
                      <a:pt x="1496" y="2983"/>
                    </a:cubicBezTo>
                    <a:cubicBezTo>
                      <a:pt x="1239" y="1882"/>
                      <a:pt x="851" y="747"/>
                      <a:pt x="1"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4" name="Google Shape;425;p34">
                <a:extLst>
                  <a:ext uri="{FF2B5EF4-FFF2-40B4-BE49-F238E27FC236}">
                    <a16:creationId xmlns:a16="http://schemas.microsoft.com/office/drawing/2014/main" id="{F0D799C9-27B7-46C1-9F21-1F36F7A733D4}"/>
                  </a:ext>
                </a:extLst>
              </p:cNvPr>
              <p:cNvSpPr/>
              <p:nvPr/>
            </p:nvSpPr>
            <p:spPr>
              <a:xfrm>
                <a:off x="5777075" y="5069900"/>
                <a:ext cx="24950" cy="110900"/>
              </a:xfrm>
              <a:custGeom>
                <a:avLst/>
                <a:gdLst/>
                <a:ahLst/>
                <a:cxnLst/>
                <a:rect l="l" t="t" r="r" b="b"/>
                <a:pathLst>
                  <a:path w="998" h="4436" extrusionOk="0">
                    <a:moveTo>
                      <a:pt x="688" y="1"/>
                    </a:moveTo>
                    <a:cubicBezTo>
                      <a:pt x="312" y="1453"/>
                      <a:pt x="81" y="2937"/>
                      <a:pt x="0" y="4435"/>
                    </a:cubicBezTo>
                    <a:lnTo>
                      <a:pt x="562" y="4231"/>
                    </a:lnTo>
                    <a:cubicBezTo>
                      <a:pt x="857" y="3392"/>
                      <a:pt x="905" y="2489"/>
                      <a:pt x="951" y="1602"/>
                    </a:cubicBezTo>
                    <a:cubicBezTo>
                      <a:pt x="980" y="1053"/>
                      <a:pt x="997" y="458"/>
                      <a:pt x="688" y="1"/>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5" name="Google Shape;426;p34">
                <a:extLst>
                  <a:ext uri="{FF2B5EF4-FFF2-40B4-BE49-F238E27FC236}">
                    <a16:creationId xmlns:a16="http://schemas.microsoft.com/office/drawing/2014/main" id="{96478C7A-FDC5-4223-BA43-61E966CD004B}"/>
                  </a:ext>
                </a:extLst>
              </p:cNvPr>
              <p:cNvSpPr/>
              <p:nvPr/>
            </p:nvSpPr>
            <p:spPr>
              <a:xfrm>
                <a:off x="5721625" y="5011325"/>
                <a:ext cx="47775" cy="157175"/>
              </a:xfrm>
              <a:custGeom>
                <a:avLst/>
                <a:gdLst/>
                <a:ahLst/>
                <a:cxnLst/>
                <a:rect l="l" t="t" r="r" b="b"/>
                <a:pathLst>
                  <a:path w="1911" h="6287" extrusionOk="0">
                    <a:moveTo>
                      <a:pt x="59" y="1"/>
                    </a:moveTo>
                    <a:lnTo>
                      <a:pt x="59" y="1"/>
                    </a:lnTo>
                    <a:cubicBezTo>
                      <a:pt x="26" y="1349"/>
                      <a:pt x="0" y="2735"/>
                      <a:pt x="452" y="4006"/>
                    </a:cubicBezTo>
                    <a:cubicBezTo>
                      <a:pt x="727" y="4775"/>
                      <a:pt x="1173" y="5487"/>
                      <a:pt x="1353" y="6284"/>
                    </a:cubicBezTo>
                    <a:lnTo>
                      <a:pt x="1770" y="6286"/>
                    </a:lnTo>
                    <a:cubicBezTo>
                      <a:pt x="1900" y="5987"/>
                      <a:pt x="1911" y="5651"/>
                      <a:pt x="1902" y="5326"/>
                    </a:cubicBezTo>
                    <a:cubicBezTo>
                      <a:pt x="1845" y="3405"/>
                      <a:pt x="1204" y="1547"/>
                      <a:pt x="59" y="1"/>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6" name="Google Shape;427;p34">
                <a:extLst>
                  <a:ext uri="{FF2B5EF4-FFF2-40B4-BE49-F238E27FC236}">
                    <a16:creationId xmlns:a16="http://schemas.microsoft.com/office/drawing/2014/main" id="{509D9FD2-2053-40B3-B399-5E35DABCA3CB}"/>
                  </a:ext>
                </a:extLst>
              </p:cNvPr>
              <p:cNvSpPr/>
              <p:nvPr/>
            </p:nvSpPr>
            <p:spPr>
              <a:xfrm>
                <a:off x="5877750" y="5044825"/>
                <a:ext cx="40825" cy="129000"/>
              </a:xfrm>
              <a:custGeom>
                <a:avLst/>
                <a:gdLst/>
                <a:ahLst/>
                <a:cxnLst/>
                <a:rect l="l" t="t" r="r" b="b"/>
                <a:pathLst>
                  <a:path w="1633" h="5160" extrusionOk="0">
                    <a:moveTo>
                      <a:pt x="1213" y="0"/>
                    </a:moveTo>
                    <a:lnTo>
                      <a:pt x="1213" y="0"/>
                    </a:lnTo>
                    <a:cubicBezTo>
                      <a:pt x="974" y="907"/>
                      <a:pt x="737" y="1812"/>
                      <a:pt x="497" y="2719"/>
                    </a:cubicBezTo>
                    <a:cubicBezTo>
                      <a:pt x="374" y="3185"/>
                      <a:pt x="249" y="3655"/>
                      <a:pt x="225" y="4136"/>
                    </a:cubicBezTo>
                    <a:cubicBezTo>
                      <a:pt x="205" y="4491"/>
                      <a:pt x="229" y="4887"/>
                      <a:pt x="1" y="5159"/>
                    </a:cubicBezTo>
                    <a:lnTo>
                      <a:pt x="447" y="5027"/>
                    </a:lnTo>
                    <a:cubicBezTo>
                      <a:pt x="1352" y="3541"/>
                      <a:pt x="1633" y="1689"/>
                      <a:pt x="1213" y="0"/>
                    </a:cubicBezTo>
                    <a:close/>
                  </a:path>
                </a:pathLst>
              </a:custGeom>
              <a:solidFill>
                <a:srgbClr val="243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99" name="Google Shape;465;p34">
              <a:extLst>
                <a:ext uri="{FF2B5EF4-FFF2-40B4-BE49-F238E27FC236}">
                  <a16:creationId xmlns:a16="http://schemas.microsoft.com/office/drawing/2014/main" id="{3DEFAB76-D15E-4225-A85A-A34C1D256A5A}"/>
                </a:ext>
              </a:extLst>
            </p:cNvPr>
            <p:cNvGrpSpPr/>
            <p:nvPr userDrawn="1"/>
          </p:nvGrpSpPr>
          <p:grpSpPr>
            <a:xfrm>
              <a:off x="258270" y="6275791"/>
              <a:ext cx="324496" cy="261855"/>
              <a:chOff x="7514750" y="4210883"/>
              <a:chExt cx="953999" cy="769839"/>
            </a:xfrm>
          </p:grpSpPr>
          <p:sp>
            <p:nvSpPr>
              <p:cNvPr id="305" name="Google Shape;466;p34">
                <a:extLst>
                  <a:ext uri="{FF2B5EF4-FFF2-40B4-BE49-F238E27FC236}">
                    <a16:creationId xmlns:a16="http://schemas.microsoft.com/office/drawing/2014/main" id="{F1DD5DC5-523E-4B20-ADAC-42FC84B3D82B}"/>
                  </a:ext>
                </a:extLst>
              </p:cNvPr>
              <p:cNvSpPr/>
              <p:nvPr/>
            </p:nvSpPr>
            <p:spPr>
              <a:xfrm>
                <a:off x="8024561" y="4469182"/>
                <a:ext cx="243136" cy="460933"/>
              </a:xfrm>
              <a:custGeom>
                <a:avLst/>
                <a:gdLst/>
                <a:ahLst/>
                <a:cxnLst/>
                <a:rect l="l" t="t" r="r" b="b"/>
                <a:pathLst>
                  <a:path w="3368" h="6385" extrusionOk="0">
                    <a:moveTo>
                      <a:pt x="2453" y="0"/>
                    </a:moveTo>
                    <a:cubicBezTo>
                      <a:pt x="1997" y="0"/>
                      <a:pt x="1513" y="355"/>
                      <a:pt x="1213" y="747"/>
                    </a:cubicBezTo>
                    <a:cubicBezTo>
                      <a:pt x="554" y="1606"/>
                      <a:pt x="225" y="2680"/>
                      <a:pt x="102" y="3754"/>
                    </a:cubicBezTo>
                    <a:cubicBezTo>
                      <a:pt x="1" y="4626"/>
                      <a:pt x="29" y="5506"/>
                      <a:pt x="82" y="6385"/>
                    </a:cubicBezTo>
                    <a:cubicBezTo>
                      <a:pt x="480" y="6365"/>
                      <a:pt x="879" y="6352"/>
                      <a:pt x="1279" y="6347"/>
                    </a:cubicBezTo>
                    <a:lnTo>
                      <a:pt x="1677" y="6341"/>
                    </a:lnTo>
                    <a:cubicBezTo>
                      <a:pt x="2537" y="4946"/>
                      <a:pt x="3021" y="3326"/>
                      <a:pt x="3273" y="1698"/>
                    </a:cubicBezTo>
                    <a:cubicBezTo>
                      <a:pt x="3361" y="1132"/>
                      <a:pt x="3368" y="435"/>
                      <a:pt x="2884" y="126"/>
                    </a:cubicBezTo>
                    <a:cubicBezTo>
                      <a:pt x="2748" y="39"/>
                      <a:pt x="2602" y="0"/>
                      <a:pt x="2453" y="0"/>
                    </a:cubicBezTo>
                    <a:close/>
                  </a:path>
                </a:pathLst>
              </a:custGeom>
              <a:solidFill>
                <a:srgbClr val="1520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6" name="Google Shape;467;p34">
                <a:extLst>
                  <a:ext uri="{FF2B5EF4-FFF2-40B4-BE49-F238E27FC236}">
                    <a16:creationId xmlns:a16="http://schemas.microsoft.com/office/drawing/2014/main" id="{BA42561C-0D55-45F7-9D79-EC3B651042CD}"/>
                  </a:ext>
                </a:extLst>
              </p:cNvPr>
              <p:cNvSpPr/>
              <p:nvPr/>
            </p:nvSpPr>
            <p:spPr>
              <a:xfrm>
                <a:off x="7780773" y="4269286"/>
                <a:ext cx="284790" cy="657651"/>
              </a:xfrm>
              <a:custGeom>
                <a:avLst/>
                <a:gdLst/>
                <a:ahLst/>
                <a:cxnLst/>
                <a:rect l="l" t="t" r="r" b="b"/>
                <a:pathLst>
                  <a:path w="3945" h="9110" extrusionOk="0">
                    <a:moveTo>
                      <a:pt x="787" y="0"/>
                    </a:moveTo>
                    <a:cubicBezTo>
                      <a:pt x="685" y="0"/>
                      <a:pt x="588" y="26"/>
                      <a:pt x="521" y="101"/>
                    </a:cubicBezTo>
                    <a:cubicBezTo>
                      <a:pt x="466" y="158"/>
                      <a:pt x="444" y="237"/>
                      <a:pt x="424" y="316"/>
                    </a:cubicBezTo>
                    <a:cubicBezTo>
                      <a:pt x="0" y="1964"/>
                      <a:pt x="727" y="3663"/>
                      <a:pt x="1439" y="5207"/>
                    </a:cubicBezTo>
                    <a:lnTo>
                      <a:pt x="3207" y="9053"/>
                    </a:lnTo>
                    <a:lnTo>
                      <a:pt x="3945" y="9110"/>
                    </a:lnTo>
                    <a:cubicBezTo>
                      <a:pt x="3938" y="7406"/>
                      <a:pt x="3804" y="5706"/>
                      <a:pt x="3538" y="4021"/>
                    </a:cubicBezTo>
                    <a:cubicBezTo>
                      <a:pt x="3409" y="3193"/>
                      <a:pt x="3242" y="2357"/>
                      <a:pt x="2851" y="1617"/>
                    </a:cubicBezTo>
                    <a:cubicBezTo>
                      <a:pt x="2460" y="874"/>
                      <a:pt x="1810" y="233"/>
                      <a:pt x="997" y="29"/>
                    </a:cubicBezTo>
                    <a:cubicBezTo>
                      <a:pt x="930" y="13"/>
                      <a:pt x="857" y="0"/>
                      <a:pt x="7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7" name="Google Shape;468;p34">
                <a:extLst>
                  <a:ext uri="{FF2B5EF4-FFF2-40B4-BE49-F238E27FC236}">
                    <a16:creationId xmlns:a16="http://schemas.microsoft.com/office/drawing/2014/main" id="{794E2716-2CBA-40EF-B815-A71610F4EE79}"/>
                  </a:ext>
                </a:extLst>
              </p:cNvPr>
              <p:cNvSpPr/>
              <p:nvPr/>
            </p:nvSpPr>
            <p:spPr>
              <a:xfrm>
                <a:off x="8049283" y="4210883"/>
                <a:ext cx="185889" cy="717641"/>
              </a:xfrm>
              <a:custGeom>
                <a:avLst/>
                <a:gdLst/>
                <a:ahLst/>
                <a:cxnLst/>
                <a:rect l="l" t="t" r="r" b="b"/>
                <a:pathLst>
                  <a:path w="2575" h="9941" extrusionOk="0">
                    <a:moveTo>
                      <a:pt x="980" y="0"/>
                    </a:moveTo>
                    <a:cubicBezTo>
                      <a:pt x="972" y="0"/>
                      <a:pt x="964" y="0"/>
                      <a:pt x="956" y="1"/>
                    </a:cubicBezTo>
                    <a:cubicBezTo>
                      <a:pt x="764" y="14"/>
                      <a:pt x="635" y="196"/>
                      <a:pt x="554" y="368"/>
                    </a:cubicBezTo>
                    <a:cubicBezTo>
                      <a:pt x="229" y="1044"/>
                      <a:pt x="198" y="1819"/>
                      <a:pt x="176" y="2571"/>
                    </a:cubicBezTo>
                    <a:cubicBezTo>
                      <a:pt x="125" y="4268"/>
                      <a:pt x="73" y="5966"/>
                      <a:pt x="20" y="7666"/>
                    </a:cubicBezTo>
                    <a:cubicBezTo>
                      <a:pt x="7" y="8129"/>
                      <a:pt x="0" y="8621"/>
                      <a:pt x="235" y="9023"/>
                    </a:cubicBezTo>
                    <a:lnTo>
                      <a:pt x="892" y="9941"/>
                    </a:lnTo>
                    <a:cubicBezTo>
                      <a:pt x="1039" y="9936"/>
                      <a:pt x="1188" y="9932"/>
                      <a:pt x="1338" y="9930"/>
                    </a:cubicBezTo>
                    <a:cubicBezTo>
                      <a:pt x="2295" y="7470"/>
                      <a:pt x="2574" y="4797"/>
                      <a:pt x="2141" y="2193"/>
                    </a:cubicBezTo>
                    <a:cubicBezTo>
                      <a:pt x="2023" y="1492"/>
                      <a:pt x="1841" y="772"/>
                      <a:pt x="1375" y="236"/>
                    </a:cubicBezTo>
                    <a:cubicBezTo>
                      <a:pt x="1271" y="115"/>
                      <a:pt x="1135" y="0"/>
                      <a:pt x="980"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8" name="Google Shape;469;p34">
                <a:extLst>
                  <a:ext uri="{FF2B5EF4-FFF2-40B4-BE49-F238E27FC236}">
                    <a16:creationId xmlns:a16="http://schemas.microsoft.com/office/drawing/2014/main" id="{04AA56D8-2AB0-40E2-8901-377EEFE746B4}"/>
                  </a:ext>
                </a:extLst>
              </p:cNvPr>
              <p:cNvSpPr/>
              <p:nvPr/>
            </p:nvSpPr>
            <p:spPr>
              <a:xfrm>
                <a:off x="7731322" y="4624175"/>
                <a:ext cx="309839" cy="312799"/>
              </a:xfrm>
              <a:custGeom>
                <a:avLst/>
                <a:gdLst/>
                <a:ahLst/>
                <a:cxnLst/>
                <a:rect l="l" t="t" r="r" b="b"/>
                <a:pathLst>
                  <a:path w="4292" h="4333" extrusionOk="0">
                    <a:moveTo>
                      <a:pt x="415" y="0"/>
                    </a:moveTo>
                    <a:cubicBezTo>
                      <a:pt x="382" y="0"/>
                      <a:pt x="350" y="5"/>
                      <a:pt x="318" y="17"/>
                    </a:cubicBezTo>
                    <a:cubicBezTo>
                      <a:pt x="171" y="72"/>
                      <a:pt x="112" y="245"/>
                      <a:pt x="90" y="401"/>
                    </a:cubicBezTo>
                    <a:cubicBezTo>
                      <a:pt x="0" y="1073"/>
                      <a:pt x="268" y="1756"/>
                      <a:pt x="679" y="2299"/>
                    </a:cubicBezTo>
                    <a:cubicBezTo>
                      <a:pt x="1089" y="2841"/>
                      <a:pt x="1630" y="3265"/>
                      <a:pt x="2165" y="3684"/>
                    </a:cubicBezTo>
                    <a:lnTo>
                      <a:pt x="2996" y="4332"/>
                    </a:lnTo>
                    <a:cubicBezTo>
                      <a:pt x="3211" y="4306"/>
                      <a:pt x="3426" y="4286"/>
                      <a:pt x="3641" y="4269"/>
                    </a:cubicBezTo>
                    <a:cubicBezTo>
                      <a:pt x="3841" y="4253"/>
                      <a:pt x="4039" y="4242"/>
                      <a:pt x="4239" y="4233"/>
                    </a:cubicBezTo>
                    <a:lnTo>
                      <a:pt x="4291" y="4174"/>
                    </a:lnTo>
                    <a:cubicBezTo>
                      <a:pt x="3859" y="2307"/>
                      <a:pt x="2436" y="702"/>
                      <a:pt x="632" y="50"/>
                    </a:cubicBezTo>
                    <a:cubicBezTo>
                      <a:pt x="563" y="24"/>
                      <a:pt x="488" y="0"/>
                      <a:pt x="415"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9" name="Google Shape;470;p34">
                <a:extLst>
                  <a:ext uri="{FF2B5EF4-FFF2-40B4-BE49-F238E27FC236}">
                    <a16:creationId xmlns:a16="http://schemas.microsoft.com/office/drawing/2014/main" id="{9E25693E-A57E-4233-BACA-5FF55EF9A824}"/>
                  </a:ext>
                </a:extLst>
              </p:cNvPr>
              <p:cNvSpPr/>
              <p:nvPr/>
            </p:nvSpPr>
            <p:spPr>
              <a:xfrm>
                <a:off x="7514750" y="4638613"/>
                <a:ext cx="106264" cy="330053"/>
              </a:xfrm>
              <a:custGeom>
                <a:avLst/>
                <a:gdLst/>
                <a:ahLst/>
                <a:cxnLst/>
                <a:rect l="l" t="t" r="r" b="b"/>
                <a:pathLst>
                  <a:path w="1472" h="4572" extrusionOk="0">
                    <a:moveTo>
                      <a:pt x="262" y="0"/>
                    </a:moveTo>
                    <a:cubicBezTo>
                      <a:pt x="250" y="0"/>
                      <a:pt x="237" y="4"/>
                      <a:pt x="226" y="12"/>
                    </a:cubicBezTo>
                    <a:cubicBezTo>
                      <a:pt x="206" y="32"/>
                      <a:pt x="193" y="61"/>
                      <a:pt x="193" y="91"/>
                    </a:cubicBezTo>
                    <a:cubicBezTo>
                      <a:pt x="0" y="1587"/>
                      <a:pt x="428" y="3155"/>
                      <a:pt x="1357" y="4343"/>
                    </a:cubicBezTo>
                    <a:lnTo>
                      <a:pt x="1346" y="4571"/>
                    </a:lnTo>
                    <a:cubicBezTo>
                      <a:pt x="1410" y="3776"/>
                      <a:pt x="1471" y="2973"/>
                      <a:pt x="1359" y="2182"/>
                    </a:cubicBezTo>
                    <a:cubicBezTo>
                      <a:pt x="1245" y="1391"/>
                      <a:pt x="938" y="603"/>
                      <a:pt x="360" y="52"/>
                    </a:cubicBezTo>
                    <a:cubicBezTo>
                      <a:pt x="333" y="26"/>
                      <a:pt x="296" y="0"/>
                      <a:pt x="262" y="0"/>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0" name="Google Shape;471;p34">
                <a:extLst>
                  <a:ext uri="{FF2B5EF4-FFF2-40B4-BE49-F238E27FC236}">
                    <a16:creationId xmlns:a16="http://schemas.microsoft.com/office/drawing/2014/main" id="{764F9FEC-CF4A-459D-AA2C-CAA1D11FDB18}"/>
                  </a:ext>
                </a:extLst>
              </p:cNvPr>
              <p:cNvSpPr/>
              <p:nvPr/>
            </p:nvSpPr>
            <p:spPr>
              <a:xfrm>
                <a:off x="8176666" y="4630600"/>
                <a:ext cx="145607" cy="350122"/>
              </a:xfrm>
              <a:custGeom>
                <a:avLst/>
                <a:gdLst/>
                <a:ahLst/>
                <a:cxnLst/>
                <a:rect l="l" t="t" r="r" b="b"/>
                <a:pathLst>
                  <a:path w="2017" h="4850" extrusionOk="0">
                    <a:moveTo>
                      <a:pt x="1887" y="0"/>
                    </a:moveTo>
                    <a:cubicBezTo>
                      <a:pt x="1384" y="470"/>
                      <a:pt x="870" y="951"/>
                      <a:pt x="540" y="1555"/>
                    </a:cubicBezTo>
                    <a:cubicBezTo>
                      <a:pt x="0" y="2541"/>
                      <a:pt x="7" y="3727"/>
                      <a:pt x="77" y="4849"/>
                    </a:cubicBezTo>
                    <a:lnTo>
                      <a:pt x="514" y="4777"/>
                    </a:lnTo>
                    <a:cubicBezTo>
                      <a:pt x="1212" y="3569"/>
                      <a:pt x="1693" y="2245"/>
                      <a:pt x="1930" y="868"/>
                    </a:cubicBezTo>
                    <a:cubicBezTo>
                      <a:pt x="1981" y="578"/>
                      <a:pt x="2016" y="264"/>
                      <a:pt x="1887" y="0"/>
                    </a:cubicBezTo>
                    <a:close/>
                  </a:path>
                </a:pathLst>
              </a:custGeom>
              <a:solidFill>
                <a:srgbClr val="5D25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1" name="Google Shape;472;p34">
                <a:extLst>
                  <a:ext uri="{FF2B5EF4-FFF2-40B4-BE49-F238E27FC236}">
                    <a16:creationId xmlns:a16="http://schemas.microsoft.com/office/drawing/2014/main" id="{B812C4C0-CCFA-4943-AA56-AF18E9C1D5FA}"/>
                  </a:ext>
                </a:extLst>
              </p:cNvPr>
              <p:cNvSpPr/>
              <p:nvPr/>
            </p:nvSpPr>
            <p:spPr>
              <a:xfrm>
                <a:off x="8367683" y="4462179"/>
                <a:ext cx="101066" cy="466203"/>
              </a:xfrm>
              <a:custGeom>
                <a:avLst/>
                <a:gdLst/>
                <a:ahLst/>
                <a:cxnLst/>
                <a:rect l="l" t="t" r="r" b="b"/>
                <a:pathLst>
                  <a:path w="1400" h="6458" extrusionOk="0">
                    <a:moveTo>
                      <a:pt x="180" y="1"/>
                    </a:moveTo>
                    <a:cubicBezTo>
                      <a:pt x="177" y="1"/>
                      <a:pt x="175" y="1"/>
                      <a:pt x="172" y="1"/>
                    </a:cubicBezTo>
                    <a:cubicBezTo>
                      <a:pt x="38" y="10"/>
                      <a:pt x="0" y="188"/>
                      <a:pt x="0" y="324"/>
                    </a:cubicBezTo>
                    <a:cubicBezTo>
                      <a:pt x="18" y="2386"/>
                      <a:pt x="246" y="4442"/>
                      <a:pt x="679" y="6458"/>
                    </a:cubicBezTo>
                    <a:cubicBezTo>
                      <a:pt x="752" y="6453"/>
                      <a:pt x="824" y="6451"/>
                      <a:pt x="896" y="6449"/>
                    </a:cubicBezTo>
                    <a:cubicBezTo>
                      <a:pt x="1254" y="5537"/>
                      <a:pt x="1399" y="4558"/>
                      <a:pt x="1318" y="3583"/>
                    </a:cubicBezTo>
                    <a:cubicBezTo>
                      <a:pt x="1221" y="2423"/>
                      <a:pt x="806" y="1316"/>
                      <a:pt x="396" y="227"/>
                    </a:cubicBezTo>
                    <a:cubicBezTo>
                      <a:pt x="357" y="122"/>
                      <a:pt x="289" y="1"/>
                      <a:pt x="180" y="1"/>
                    </a:cubicBezTo>
                    <a:close/>
                  </a:path>
                </a:pathLst>
              </a:custGeom>
              <a:solidFill>
                <a:srgbClr val="69A1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00" name="Google Shape;10;p2">
              <a:extLst>
                <a:ext uri="{FF2B5EF4-FFF2-40B4-BE49-F238E27FC236}">
                  <a16:creationId xmlns:a16="http://schemas.microsoft.com/office/drawing/2014/main" id="{2E5064FF-B9C6-40E0-A766-25D2D9F76EFC}"/>
                </a:ext>
              </a:extLst>
            </p:cNvPr>
            <p:cNvGrpSpPr/>
            <p:nvPr userDrawn="1"/>
          </p:nvGrpSpPr>
          <p:grpSpPr>
            <a:xfrm>
              <a:off x="554783" y="5212128"/>
              <a:ext cx="734806" cy="374027"/>
              <a:chOff x="1513025" y="1911650"/>
              <a:chExt cx="1688850" cy="859650"/>
            </a:xfrm>
          </p:grpSpPr>
          <p:sp>
            <p:nvSpPr>
              <p:cNvPr id="301" name="Google Shape;12;p2">
                <a:extLst>
                  <a:ext uri="{FF2B5EF4-FFF2-40B4-BE49-F238E27FC236}">
                    <a16:creationId xmlns:a16="http://schemas.microsoft.com/office/drawing/2014/main" id="{4BF36408-E0EB-4BCC-96B7-A9EC1066E8C5}"/>
                  </a:ext>
                </a:extLst>
              </p:cNvPr>
              <p:cNvSpPr/>
              <p:nvPr/>
            </p:nvSpPr>
            <p:spPr>
              <a:xfrm>
                <a:off x="1688500" y="1911650"/>
                <a:ext cx="93700" cy="27125"/>
              </a:xfrm>
              <a:custGeom>
                <a:avLst/>
                <a:gdLst/>
                <a:ahLst/>
                <a:cxnLst/>
                <a:rect l="l" t="t" r="r" b="b"/>
                <a:pathLst>
                  <a:path w="3748" h="1085" extrusionOk="0">
                    <a:moveTo>
                      <a:pt x="3314" y="1"/>
                    </a:moveTo>
                    <a:cubicBezTo>
                      <a:pt x="3298" y="1"/>
                      <a:pt x="3282" y="2"/>
                      <a:pt x="3265" y="4"/>
                    </a:cubicBezTo>
                    <a:cubicBezTo>
                      <a:pt x="2683" y="81"/>
                      <a:pt x="2099" y="120"/>
                      <a:pt x="1513" y="120"/>
                    </a:cubicBezTo>
                    <a:cubicBezTo>
                      <a:pt x="1174" y="120"/>
                      <a:pt x="834" y="107"/>
                      <a:pt x="495" y="81"/>
                    </a:cubicBezTo>
                    <a:cubicBezTo>
                      <a:pt x="489" y="81"/>
                      <a:pt x="483" y="81"/>
                      <a:pt x="477" y="81"/>
                    </a:cubicBezTo>
                    <a:cubicBezTo>
                      <a:pt x="232" y="81"/>
                      <a:pt x="0" y="325"/>
                      <a:pt x="13" y="563"/>
                    </a:cubicBezTo>
                    <a:cubicBezTo>
                      <a:pt x="19" y="827"/>
                      <a:pt x="232" y="1039"/>
                      <a:pt x="495" y="1045"/>
                    </a:cubicBezTo>
                    <a:cubicBezTo>
                      <a:pt x="834" y="1071"/>
                      <a:pt x="1174" y="1084"/>
                      <a:pt x="1513" y="1084"/>
                    </a:cubicBezTo>
                    <a:cubicBezTo>
                      <a:pt x="2099" y="1084"/>
                      <a:pt x="2683" y="1046"/>
                      <a:pt x="3265" y="968"/>
                    </a:cubicBezTo>
                    <a:cubicBezTo>
                      <a:pt x="3394" y="962"/>
                      <a:pt x="3516" y="910"/>
                      <a:pt x="3606" y="827"/>
                    </a:cubicBezTo>
                    <a:cubicBezTo>
                      <a:pt x="3696" y="737"/>
                      <a:pt x="3747" y="615"/>
                      <a:pt x="3747" y="486"/>
                    </a:cubicBezTo>
                    <a:cubicBezTo>
                      <a:pt x="3741" y="269"/>
                      <a:pt x="3560" y="1"/>
                      <a:pt x="3314"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2" name="Google Shape;13;p2">
                <a:extLst>
                  <a:ext uri="{FF2B5EF4-FFF2-40B4-BE49-F238E27FC236}">
                    <a16:creationId xmlns:a16="http://schemas.microsoft.com/office/drawing/2014/main" id="{51757970-C90D-4934-B46D-53231CA63939}"/>
                  </a:ext>
                </a:extLst>
              </p:cNvPr>
              <p:cNvSpPr/>
              <p:nvPr/>
            </p:nvSpPr>
            <p:spPr>
              <a:xfrm>
                <a:off x="1513025" y="1985975"/>
                <a:ext cx="100125" cy="27350"/>
              </a:xfrm>
              <a:custGeom>
                <a:avLst/>
                <a:gdLst/>
                <a:ahLst/>
                <a:cxnLst/>
                <a:rect l="l" t="t" r="r" b="b"/>
                <a:pathLst>
                  <a:path w="4005" h="1094" extrusionOk="0">
                    <a:moveTo>
                      <a:pt x="3531" y="0"/>
                    </a:moveTo>
                    <a:cubicBezTo>
                      <a:pt x="3524" y="0"/>
                      <a:pt x="3517" y="0"/>
                      <a:pt x="3510" y="1"/>
                    </a:cubicBezTo>
                    <a:lnTo>
                      <a:pt x="495" y="129"/>
                    </a:lnTo>
                    <a:cubicBezTo>
                      <a:pt x="245" y="142"/>
                      <a:pt x="0" y="348"/>
                      <a:pt x="13" y="611"/>
                    </a:cubicBezTo>
                    <a:cubicBezTo>
                      <a:pt x="26" y="862"/>
                      <a:pt x="215" y="1094"/>
                      <a:pt x="474" y="1094"/>
                    </a:cubicBezTo>
                    <a:cubicBezTo>
                      <a:pt x="481" y="1094"/>
                      <a:pt x="488" y="1094"/>
                      <a:pt x="495" y="1093"/>
                    </a:cubicBezTo>
                    <a:lnTo>
                      <a:pt x="3510" y="965"/>
                    </a:lnTo>
                    <a:cubicBezTo>
                      <a:pt x="3767" y="952"/>
                      <a:pt x="4005" y="746"/>
                      <a:pt x="3992" y="483"/>
                    </a:cubicBezTo>
                    <a:cubicBezTo>
                      <a:pt x="3986" y="232"/>
                      <a:pt x="3790" y="0"/>
                      <a:pt x="3531" y="0"/>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3" name="Google Shape;14;p2">
                <a:extLst>
                  <a:ext uri="{FF2B5EF4-FFF2-40B4-BE49-F238E27FC236}">
                    <a16:creationId xmlns:a16="http://schemas.microsoft.com/office/drawing/2014/main" id="{8096A263-B2A3-4654-BA3D-AD565FE2B33A}"/>
                  </a:ext>
                </a:extLst>
              </p:cNvPr>
              <p:cNvSpPr/>
              <p:nvPr/>
            </p:nvSpPr>
            <p:spPr>
              <a:xfrm>
                <a:off x="2806725" y="2659650"/>
                <a:ext cx="74275" cy="27175"/>
              </a:xfrm>
              <a:custGeom>
                <a:avLst/>
                <a:gdLst/>
                <a:ahLst/>
                <a:cxnLst/>
                <a:rect l="l" t="t" r="r" b="b"/>
                <a:pathLst>
                  <a:path w="2971" h="1087" extrusionOk="0">
                    <a:moveTo>
                      <a:pt x="483" y="0"/>
                    </a:moveTo>
                    <a:cubicBezTo>
                      <a:pt x="213" y="0"/>
                      <a:pt x="1" y="212"/>
                      <a:pt x="1" y="482"/>
                    </a:cubicBezTo>
                    <a:cubicBezTo>
                      <a:pt x="7" y="746"/>
                      <a:pt x="219" y="958"/>
                      <a:pt x="483" y="965"/>
                    </a:cubicBezTo>
                    <a:lnTo>
                      <a:pt x="2488" y="1087"/>
                    </a:lnTo>
                    <a:cubicBezTo>
                      <a:pt x="2752" y="1087"/>
                      <a:pt x="2970" y="868"/>
                      <a:pt x="2970" y="605"/>
                    </a:cubicBezTo>
                    <a:cubicBezTo>
                      <a:pt x="2964" y="341"/>
                      <a:pt x="2752" y="129"/>
                      <a:pt x="2488" y="123"/>
                    </a:cubicBezTo>
                    <a:lnTo>
                      <a:pt x="483" y="0"/>
                    </a:ln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4" name="Google Shape;15;p2">
                <a:extLst>
                  <a:ext uri="{FF2B5EF4-FFF2-40B4-BE49-F238E27FC236}">
                    <a16:creationId xmlns:a16="http://schemas.microsoft.com/office/drawing/2014/main" id="{C5B22BBE-31CB-41DF-9C15-4131146B05BA}"/>
                  </a:ext>
                </a:extLst>
              </p:cNvPr>
              <p:cNvSpPr/>
              <p:nvPr/>
            </p:nvSpPr>
            <p:spPr>
              <a:xfrm>
                <a:off x="3140000" y="2747150"/>
                <a:ext cx="61875" cy="24150"/>
              </a:xfrm>
              <a:custGeom>
                <a:avLst/>
                <a:gdLst/>
                <a:ahLst/>
                <a:cxnLst/>
                <a:rect l="l" t="t" r="r" b="b"/>
                <a:pathLst>
                  <a:path w="2475" h="966" extrusionOk="0">
                    <a:moveTo>
                      <a:pt x="482" y="1"/>
                    </a:moveTo>
                    <a:cubicBezTo>
                      <a:pt x="219" y="1"/>
                      <a:pt x="0" y="220"/>
                      <a:pt x="0" y="483"/>
                    </a:cubicBezTo>
                    <a:cubicBezTo>
                      <a:pt x="0" y="753"/>
                      <a:pt x="219" y="965"/>
                      <a:pt x="482" y="965"/>
                    </a:cubicBezTo>
                    <a:lnTo>
                      <a:pt x="1993" y="965"/>
                    </a:lnTo>
                    <a:cubicBezTo>
                      <a:pt x="2256" y="965"/>
                      <a:pt x="2475" y="753"/>
                      <a:pt x="2475" y="483"/>
                    </a:cubicBezTo>
                    <a:cubicBezTo>
                      <a:pt x="2475" y="220"/>
                      <a:pt x="2256" y="1"/>
                      <a:pt x="1993" y="1"/>
                    </a:cubicBezTo>
                    <a:close/>
                  </a:path>
                </a:pathLst>
              </a:custGeom>
              <a:solidFill>
                <a:srgbClr val="FFE7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pic>
        <p:nvPicPr>
          <p:cNvPr id="344" name="Picture 343"/>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56124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3311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dirty="0"/>
          </a:p>
        </p:txBody>
      </p:sp>
      <p:pic>
        <p:nvPicPr>
          <p:cNvPr id="289" name="Picture 288"/>
          <p:cNvPicPr/>
          <p:nvPr userDrawn="1"/>
        </p:nvPicPr>
        <p:blipFill>
          <a:blip r:embed="rId2" cstate="print">
            <a:extLst>
              <a:ext uri="{28A0092B-C50C-407E-A947-70E740481C1C}">
                <a14:useLocalDpi xmlns:a14="http://schemas.microsoft.com/office/drawing/2010/main" val="0"/>
              </a:ext>
            </a:extLst>
          </a:blip>
          <a:stretch>
            <a:fillRect/>
          </a:stretch>
        </p:blipFill>
        <p:spPr>
          <a:xfrm>
            <a:off x="11317394" y="77403"/>
            <a:ext cx="766656" cy="1206922"/>
          </a:xfrm>
          <a:prstGeom prst="rect">
            <a:avLst/>
          </a:prstGeom>
        </p:spPr>
      </p:pic>
    </p:spTree>
    <p:extLst>
      <p:ext uri="{BB962C8B-B14F-4D97-AF65-F5344CB8AC3E}">
        <p14:creationId xmlns:p14="http://schemas.microsoft.com/office/powerpoint/2010/main" val="2872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CE7B8-D5C7-4430-A0D6-E2D68F802D83}" type="datetimeFigureOut">
              <a:rPr lang="en-GB" smtClean="0"/>
              <a:t>10/02/2026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1354250-14CF-4D17-BF7A-DCA5A0D1B887}" type="slidenum">
              <a:rPr lang="en-GB" smtClean="0"/>
              <a:t>‹#›</a:t>
            </a:fld>
            <a:endParaRPr lang="en-GB" dirty="0"/>
          </a:p>
        </p:txBody>
      </p:sp>
    </p:spTree>
    <p:extLst>
      <p:ext uri="{BB962C8B-B14F-4D97-AF65-F5344CB8AC3E}">
        <p14:creationId xmlns:p14="http://schemas.microsoft.com/office/powerpoint/2010/main" val="418458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F997CA-85FC-6EC2-6235-756C42D9C802}"/>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3" name="Footer Placeholder 2">
            <a:extLst>
              <a:ext uri="{FF2B5EF4-FFF2-40B4-BE49-F238E27FC236}">
                <a16:creationId xmlns:a16="http://schemas.microsoft.com/office/drawing/2014/main" id="{EB4AD69F-2BD4-2802-204B-3C59E5CFEE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FECB98-50E9-9276-AF4C-80537233D42C}"/>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2110175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5CE7B8-D5C7-4430-A0D6-E2D68F802D83}" type="datetimeFigureOut">
              <a:rPr lang="en-GB" smtClean="0"/>
              <a:t>10/02/2026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1354250-14CF-4D17-BF7A-DCA5A0D1B887}" type="slidenum">
              <a:rPr lang="en-GB" smtClean="0"/>
              <a:t>‹#›</a:t>
            </a:fld>
            <a:endParaRPr lang="en-GB" dirty="0"/>
          </a:p>
        </p:txBody>
      </p:sp>
    </p:spTree>
    <p:extLst>
      <p:ext uri="{BB962C8B-B14F-4D97-AF65-F5344CB8AC3E}">
        <p14:creationId xmlns:p14="http://schemas.microsoft.com/office/powerpoint/2010/main" val="22259825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lide background superimp_v2.jpg">
            <a:extLst>
              <a:ext uri="{FF2B5EF4-FFF2-40B4-BE49-F238E27FC236}">
                <a16:creationId xmlns:a16="http://schemas.microsoft.com/office/drawing/2014/main" id="{C6855A29-8B45-9213-94E7-32E77F6522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5812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994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D4C7FC-270D-45BC-A631-39B59252EBFB}"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4244923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D4C7FC-270D-45BC-A631-39B59252EBFB}"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3563346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D4C7FC-270D-45BC-A631-39B59252EBFB}" type="datetimeFigureOut">
              <a:rPr lang="en-GB" smtClean="0"/>
              <a:t>10/02/2026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870697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D4C7FC-270D-45BC-A631-39B59252EBFB}" type="datetimeFigureOut">
              <a:rPr lang="en-GB" smtClean="0"/>
              <a:t>10/02/2026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16849974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4C7FC-270D-45BC-A631-39B59252EBFB}" type="datetimeFigureOut">
              <a:rPr lang="en-GB" smtClean="0"/>
              <a:t>10/02/2026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1085069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D4C7FC-270D-45BC-A631-39B59252EBFB}"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11527304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D4C7FC-270D-45BC-A631-39B59252EBFB}" type="datetimeFigureOut">
              <a:rPr lang="en-GB" smtClean="0"/>
              <a:t>10/02/2026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303173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52E5-F412-756E-A6CE-742C132BE7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EFA80C1-272A-C491-C13C-D2A5B1A21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AF8590E-200F-A18D-94E4-B02A16A9B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3E5DA0-FDE8-C4E5-E2F4-14B83BAA2FA6}"/>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6" name="Footer Placeholder 5">
            <a:extLst>
              <a:ext uri="{FF2B5EF4-FFF2-40B4-BE49-F238E27FC236}">
                <a16:creationId xmlns:a16="http://schemas.microsoft.com/office/drawing/2014/main" id="{0D91C480-B427-9353-9AEB-A4648FF436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99E8D2-3000-17BF-9CFD-BDF82E872CE4}"/>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3818856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D4C7FC-270D-45BC-A631-39B59252EBFB}"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29246300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D4C7FC-270D-45BC-A631-39B59252EBFB}" type="datetimeFigureOut">
              <a:rPr lang="en-GB" smtClean="0"/>
              <a:t>10/02/2026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08458-6F45-4F64-A776-8F8D7E10E97D}" type="slidenum">
              <a:rPr lang="en-GB" smtClean="0"/>
              <a:t>‹#›</a:t>
            </a:fld>
            <a:endParaRPr lang="en-GB"/>
          </a:p>
        </p:txBody>
      </p:sp>
    </p:spTree>
    <p:extLst>
      <p:ext uri="{BB962C8B-B14F-4D97-AF65-F5344CB8AC3E}">
        <p14:creationId xmlns:p14="http://schemas.microsoft.com/office/powerpoint/2010/main" val="34347487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ulti Colour Title Page">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5"/>
            <a:ext cx="9144000" cy="1168399"/>
          </a:xfrm>
        </p:spPr>
        <p:txBody>
          <a:bodyPr>
            <a:noAutofit/>
          </a:bodyPr>
          <a:lstStyle>
            <a:lvl1pPr algn="ctr">
              <a:defRPr sz="4050">
                <a:solidFill>
                  <a:schemeClr val="tx1"/>
                </a:solidFill>
              </a:defRPr>
            </a:lvl1pPr>
          </a:lstStyle>
          <a:p>
            <a:r>
              <a:rPr lang="en-GB"/>
              <a:t>Title</a:t>
            </a:r>
          </a:p>
        </p:txBody>
      </p:sp>
      <p:graphicFrame>
        <p:nvGraphicFramePr>
          <p:cNvPr id="2" name="Table 3">
            <a:extLst>
              <a:ext uri="{FF2B5EF4-FFF2-40B4-BE49-F238E27FC236}">
                <a16:creationId xmlns:a16="http://schemas.microsoft.com/office/drawing/2014/main" id="{68022C39-032C-FEA5-4E74-3F3828C678A9}"/>
              </a:ext>
            </a:extLst>
          </p:cNvPr>
          <p:cNvGraphicFramePr>
            <a:graphicFrameLocks noGrp="1"/>
          </p:cNvGraphicFramePr>
          <p:nvPr userDrawn="1">
            <p:extLst>
              <p:ext uri="{D42A27DB-BD31-4B8C-83A1-F6EECF244321}">
                <p14:modId xmlns:p14="http://schemas.microsoft.com/office/powerpoint/2010/main" val="2103785592"/>
              </p:ext>
            </p:extLst>
          </p:nvPr>
        </p:nvGraphicFramePr>
        <p:xfrm>
          <a:off x="1" y="0"/>
          <a:ext cx="2677417" cy="6858000"/>
        </p:xfrm>
        <a:graphic>
          <a:graphicData uri="http://schemas.openxmlformats.org/drawingml/2006/table">
            <a:tbl>
              <a:tblPr firstRow="1" bandRow="1">
                <a:tableStyleId>{5C22544A-7EE6-4342-B048-85BDC9FD1C3A}</a:tableStyleId>
              </a:tblPr>
              <a:tblGrid>
                <a:gridCol w="2677417">
                  <a:extLst>
                    <a:ext uri="{9D8B030D-6E8A-4147-A177-3AD203B41FA5}">
                      <a16:colId xmlns:a16="http://schemas.microsoft.com/office/drawing/2014/main" val="606438238"/>
                    </a:ext>
                  </a:extLst>
                </a:gridCol>
              </a:tblGrid>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06749130"/>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47737971"/>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134888189"/>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966993193"/>
                  </a:ext>
                </a:extLst>
              </a:tr>
            </a:tbl>
          </a:graphicData>
        </a:graphic>
      </p:graphicFrame>
      <p:sp>
        <p:nvSpPr>
          <p:cNvPr id="4" name="Rectangle 3">
            <a:extLst>
              <a:ext uri="{FF2B5EF4-FFF2-40B4-BE49-F238E27FC236}">
                <a16:creationId xmlns:a16="http://schemas.microsoft.com/office/drawing/2014/main" id="{E4C1CE42-3092-214E-3AD5-98C1B9F77B0D}"/>
              </a:ext>
            </a:extLst>
          </p:cNvPr>
          <p:cNvSpPr/>
          <p:nvPr userDrawn="1"/>
        </p:nvSpPr>
        <p:spPr>
          <a:xfrm>
            <a:off x="7560298" y="6052008"/>
            <a:ext cx="4631703" cy="80599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60339712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een Title Page">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707CB-F895-4040-A4DA-BA9AA77ED39A}"/>
              </a:ext>
            </a:extLst>
          </p:cNvPr>
          <p:cNvSpPr>
            <a:spLocks noGrp="1"/>
          </p:cNvSpPr>
          <p:nvPr>
            <p:ph type="subTitle" idx="1" hasCustomPrompt="1"/>
          </p:nvPr>
        </p:nvSpPr>
        <p:spPr>
          <a:xfrm>
            <a:off x="2796476" y="3645580"/>
            <a:ext cx="9144000" cy="1655762"/>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Presenter Name</a:t>
            </a:r>
          </a:p>
        </p:txBody>
      </p:sp>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2796476" y="1926775"/>
            <a:ext cx="9144000" cy="1168399"/>
          </a:xfrm>
        </p:spPr>
        <p:txBody>
          <a:bodyPr>
            <a:noAutofit/>
          </a:bodyPr>
          <a:lstStyle>
            <a:lvl1pPr algn="ctr">
              <a:defRPr sz="4050">
                <a:solidFill>
                  <a:schemeClr val="bg1">
                    <a:lumMod val="60000"/>
                    <a:lumOff val="40000"/>
                  </a:schemeClr>
                </a:solidFill>
              </a:defRPr>
            </a:lvl1pPr>
          </a:lstStyle>
          <a:p>
            <a:r>
              <a:rPr lang="en-GB"/>
              <a:t>Title</a:t>
            </a:r>
          </a:p>
        </p:txBody>
      </p:sp>
      <p:sp>
        <p:nvSpPr>
          <p:cNvPr id="2" name="Rectangle 1">
            <a:extLst>
              <a:ext uri="{FF2B5EF4-FFF2-40B4-BE49-F238E27FC236}">
                <a16:creationId xmlns:a16="http://schemas.microsoft.com/office/drawing/2014/main" id="{CE9122DB-1EDC-4915-9112-1DB20EF87DFA}"/>
              </a:ext>
            </a:extLst>
          </p:cNvPr>
          <p:cNvSpPr/>
          <p:nvPr userDrawn="1"/>
        </p:nvSpPr>
        <p:spPr>
          <a:xfrm>
            <a:off x="0" y="0"/>
            <a:ext cx="2666083"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a:extLst>
              <a:ext uri="{FF2B5EF4-FFF2-40B4-BE49-F238E27FC236}">
                <a16:creationId xmlns:a16="http://schemas.microsoft.com/office/drawing/2014/main" id="{40AFA6E6-F689-49F4-8661-42DD4A7A0FCC}"/>
              </a:ext>
            </a:extLst>
          </p:cNvPr>
          <p:cNvSpPr/>
          <p:nvPr userDrawn="1"/>
        </p:nvSpPr>
        <p:spPr>
          <a:xfrm>
            <a:off x="3671988" y="3406142"/>
            <a:ext cx="7392976" cy="45719"/>
          </a:xfrm>
          <a:custGeom>
            <a:avLst/>
            <a:gdLst>
              <a:gd name="csX0" fmla="*/ 0 w 7392976"/>
              <a:gd name="csY0" fmla="*/ 0 h 45719"/>
              <a:gd name="csX1" fmla="*/ 7392976 w 7392976"/>
              <a:gd name="csY1" fmla="*/ 0 h 45719"/>
              <a:gd name="csX2" fmla="*/ 7392976 w 7392976"/>
              <a:gd name="csY2" fmla="*/ 45719 h 45719"/>
              <a:gd name="csX3" fmla="*/ 0 w 7392976"/>
              <a:gd name="csY3" fmla="*/ 45719 h 45719"/>
              <a:gd name="csX4" fmla="*/ 0 w 7392976"/>
              <a:gd name="csY4" fmla="*/ 0 h 45719"/>
            </a:gdLst>
            <a:ahLst/>
            <a:cxnLst>
              <a:cxn ang="0">
                <a:pos x="csX0" y="csY0"/>
              </a:cxn>
              <a:cxn ang="0">
                <a:pos x="csX1" y="csY1"/>
              </a:cxn>
              <a:cxn ang="0">
                <a:pos x="csX2" y="csY2"/>
              </a:cxn>
              <a:cxn ang="0">
                <a:pos x="csX3" y="csY3"/>
              </a:cxn>
              <a:cxn ang="0">
                <a:pos x="csX4" y="csY4"/>
              </a:cxn>
            </a:cxnLst>
            <a:rect l="l" t="t" r="r" b="b"/>
            <a:pathLst>
              <a:path w="7392976" h="45719" extrusionOk="0">
                <a:moveTo>
                  <a:pt x="0" y="0"/>
                </a:moveTo>
                <a:cubicBezTo>
                  <a:pt x="1832715" y="-101487"/>
                  <a:pt x="4929107" y="-162162"/>
                  <a:pt x="7392976" y="0"/>
                </a:cubicBezTo>
                <a:cubicBezTo>
                  <a:pt x="7388951" y="10312"/>
                  <a:pt x="7388996" y="38097"/>
                  <a:pt x="7392976" y="45719"/>
                </a:cubicBezTo>
                <a:cubicBezTo>
                  <a:pt x="3900651" y="95784"/>
                  <a:pt x="3578966" y="-112730"/>
                  <a:pt x="0" y="45719"/>
                </a:cubicBezTo>
                <a:cubicBezTo>
                  <a:pt x="2198" y="40843"/>
                  <a:pt x="-1078" y="8036"/>
                  <a:pt x="0" y="0"/>
                </a:cubicBezTo>
                <a:close/>
              </a:path>
            </a:pathLst>
          </a:custGeom>
          <a:noFill/>
          <a:ln w="76200">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FEE01F88-B007-4AB5-EB66-E01D3716D9B2}"/>
              </a:ext>
            </a:extLst>
          </p:cNvPr>
          <p:cNvSpPr/>
          <p:nvPr userDrawn="1"/>
        </p:nvSpPr>
        <p:spPr>
          <a:xfrm>
            <a:off x="7588578" y="6089717"/>
            <a:ext cx="4603423" cy="76828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41488273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een Bar Title Page">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3981692" y="2069325"/>
            <a:ext cx="6773565" cy="894214"/>
          </a:xfrm>
          <a:ln w="38100">
            <a:solidFill>
              <a:schemeClr val="bg1"/>
            </a:solidFill>
          </a:ln>
        </p:spPr>
        <p:txBody>
          <a:bodyPr anchor="ctr">
            <a:noAutofit/>
          </a:bodyPr>
          <a:lstStyle>
            <a:lvl1pPr algn="ctr">
              <a:defRPr sz="4050">
                <a:solidFill>
                  <a:schemeClr val="tx1"/>
                </a:solidFill>
              </a:defRPr>
            </a:lvl1pPr>
          </a:lstStyle>
          <a:p>
            <a:r>
              <a:rPr lang="en-GB"/>
              <a:t>Title</a:t>
            </a:r>
          </a:p>
        </p:txBody>
      </p:sp>
      <p:sp>
        <p:nvSpPr>
          <p:cNvPr id="2" name="Rectangle 1">
            <a:extLst>
              <a:ext uri="{FF2B5EF4-FFF2-40B4-BE49-F238E27FC236}">
                <a16:creationId xmlns:a16="http://schemas.microsoft.com/office/drawing/2014/main" id="{CE9122DB-1EDC-4915-9112-1DB20EF87DFA}"/>
              </a:ext>
            </a:extLst>
          </p:cNvPr>
          <p:cNvSpPr/>
          <p:nvPr userDrawn="1"/>
        </p:nvSpPr>
        <p:spPr>
          <a:xfrm>
            <a:off x="0" y="0"/>
            <a:ext cx="266608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 Placeholder 4">
            <a:extLst>
              <a:ext uri="{FF2B5EF4-FFF2-40B4-BE49-F238E27FC236}">
                <a16:creationId xmlns:a16="http://schemas.microsoft.com/office/drawing/2014/main" id="{67AD9454-71F1-46BF-996B-3BE27C001BDA}"/>
              </a:ext>
            </a:extLst>
          </p:cNvPr>
          <p:cNvSpPr>
            <a:spLocks noGrp="1"/>
          </p:cNvSpPr>
          <p:nvPr>
            <p:ph type="body" sz="quarter" idx="10" hasCustomPrompt="1"/>
          </p:nvPr>
        </p:nvSpPr>
        <p:spPr>
          <a:xfrm>
            <a:off x="5159375" y="3429001"/>
            <a:ext cx="4585127" cy="665328"/>
          </a:xfrm>
          <a:ln w="38100">
            <a:solidFill>
              <a:schemeClr val="bg1"/>
            </a:solidFill>
          </a:ln>
        </p:spPr>
        <p:txBody>
          <a:bodyPr anchor="ctr">
            <a:noAutofit/>
          </a:bodyPr>
          <a:lstStyle>
            <a:lvl1pPr marL="0" indent="0" algn="ctr">
              <a:buNone/>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Presenter Name</a:t>
            </a:r>
          </a:p>
        </p:txBody>
      </p:sp>
      <p:sp>
        <p:nvSpPr>
          <p:cNvPr id="3" name="Rectangle 2">
            <a:extLst>
              <a:ext uri="{FF2B5EF4-FFF2-40B4-BE49-F238E27FC236}">
                <a16:creationId xmlns:a16="http://schemas.microsoft.com/office/drawing/2014/main" id="{E02BB186-C931-D331-F4F9-8CA4ACFB119C}"/>
              </a:ext>
            </a:extLst>
          </p:cNvPr>
          <p:cNvSpPr/>
          <p:nvPr userDrawn="1"/>
        </p:nvSpPr>
        <p:spPr>
          <a:xfrm>
            <a:off x="7729980" y="6174557"/>
            <a:ext cx="4462021" cy="6653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7908703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Green Bar Title Page">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3981692" y="2069325"/>
            <a:ext cx="6773565" cy="894214"/>
          </a:xfrm>
          <a:ln w="38100">
            <a:noFill/>
          </a:ln>
        </p:spPr>
        <p:txBody>
          <a:bodyPr anchor="ctr">
            <a:noAutofit/>
          </a:bodyPr>
          <a:lstStyle>
            <a:lvl1pPr algn="ctr">
              <a:defRPr sz="4050">
                <a:solidFill>
                  <a:schemeClr val="tx1"/>
                </a:solidFill>
              </a:defRPr>
            </a:lvl1pPr>
          </a:lstStyle>
          <a:p>
            <a:r>
              <a:rPr lang="en-GB"/>
              <a:t>Title</a:t>
            </a:r>
          </a:p>
        </p:txBody>
      </p:sp>
      <p:sp>
        <p:nvSpPr>
          <p:cNvPr id="2" name="Rectangle 1">
            <a:extLst>
              <a:ext uri="{FF2B5EF4-FFF2-40B4-BE49-F238E27FC236}">
                <a16:creationId xmlns:a16="http://schemas.microsoft.com/office/drawing/2014/main" id="{CE9122DB-1EDC-4915-9112-1DB20EF87DFA}"/>
              </a:ext>
            </a:extLst>
          </p:cNvPr>
          <p:cNvSpPr/>
          <p:nvPr userDrawn="1"/>
        </p:nvSpPr>
        <p:spPr>
          <a:xfrm>
            <a:off x="0" y="0"/>
            <a:ext cx="2666083" cy="6858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 Placeholder 4">
            <a:extLst>
              <a:ext uri="{FF2B5EF4-FFF2-40B4-BE49-F238E27FC236}">
                <a16:creationId xmlns:a16="http://schemas.microsoft.com/office/drawing/2014/main" id="{67AD9454-71F1-46BF-996B-3BE27C001BDA}"/>
              </a:ext>
            </a:extLst>
          </p:cNvPr>
          <p:cNvSpPr>
            <a:spLocks noGrp="1"/>
          </p:cNvSpPr>
          <p:nvPr>
            <p:ph type="body" sz="quarter" idx="10" hasCustomPrompt="1"/>
          </p:nvPr>
        </p:nvSpPr>
        <p:spPr>
          <a:xfrm>
            <a:off x="5159375" y="3429001"/>
            <a:ext cx="4585127" cy="665328"/>
          </a:xfrm>
          <a:ln w="38100">
            <a:noFill/>
          </a:ln>
        </p:spPr>
        <p:txBody>
          <a:bodyPr anchor="ctr">
            <a:noAutofit/>
          </a:bodyPr>
          <a:lstStyle>
            <a:lvl1pPr marL="0" indent="0" algn="ctr">
              <a:buNone/>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Presenter Name</a:t>
            </a:r>
          </a:p>
        </p:txBody>
      </p:sp>
      <p:sp>
        <p:nvSpPr>
          <p:cNvPr id="3" name="Rectangle 2">
            <a:extLst>
              <a:ext uri="{FF2B5EF4-FFF2-40B4-BE49-F238E27FC236}">
                <a16:creationId xmlns:a16="http://schemas.microsoft.com/office/drawing/2014/main" id="{E02BB186-C931-D331-F4F9-8CA4ACFB119C}"/>
              </a:ext>
            </a:extLst>
          </p:cNvPr>
          <p:cNvSpPr/>
          <p:nvPr userDrawn="1"/>
        </p:nvSpPr>
        <p:spPr>
          <a:xfrm>
            <a:off x="7729980" y="6174557"/>
            <a:ext cx="4462021" cy="6653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39488183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een Squares Title Page">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BFFA38-ECB5-4266-A4D1-F42D2F0BC496}"/>
              </a:ext>
            </a:extLst>
          </p:cNvPr>
          <p:cNvSpPr>
            <a:spLocks noGrp="1"/>
          </p:cNvSpPr>
          <p:nvPr>
            <p:ph type="title" hasCustomPrompt="1"/>
          </p:nvPr>
        </p:nvSpPr>
        <p:spPr>
          <a:xfrm>
            <a:off x="3981692" y="2069325"/>
            <a:ext cx="6773565" cy="894214"/>
          </a:xfrm>
          <a:ln w="38100">
            <a:solidFill>
              <a:schemeClr val="bg1"/>
            </a:solidFill>
          </a:ln>
        </p:spPr>
        <p:txBody>
          <a:bodyPr anchor="ctr">
            <a:noAutofit/>
          </a:bodyPr>
          <a:lstStyle>
            <a:lvl1pPr algn="ctr">
              <a:defRPr sz="4050">
                <a:solidFill>
                  <a:schemeClr val="tx1"/>
                </a:solidFill>
              </a:defRPr>
            </a:lvl1pPr>
          </a:lstStyle>
          <a:p>
            <a:r>
              <a:rPr lang="en-GB"/>
              <a:t>Title</a:t>
            </a:r>
          </a:p>
        </p:txBody>
      </p:sp>
      <p:sp>
        <p:nvSpPr>
          <p:cNvPr id="5" name="Text Placeholder 4">
            <a:extLst>
              <a:ext uri="{FF2B5EF4-FFF2-40B4-BE49-F238E27FC236}">
                <a16:creationId xmlns:a16="http://schemas.microsoft.com/office/drawing/2014/main" id="{67AD9454-71F1-46BF-996B-3BE27C001BDA}"/>
              </a:ext>
            </a:extLst>
          </p:cNvPr>
          <p:cNvSpPr>
            <a:spLocks noGrp="1"/>
          </p:cNvSpPr>
          <p:nvPr>
            <p:ph type="body" sz="quarter" idx="10" hasCustomPrompt="1"/>
          </p:nvPr>
        </p:nvSpPr>
        <p:spPr>
          <a:xfrm>
            <a:off x="5159375" y="3429001"/>
            <a:ext cx="4585127" cy="665328"/>
          </a:xfrm>
          <a:ln w="38100">
            <a:solidFill>
              <a:schemeClr val="bg1"/>
            </a:solidFill>
          </a:ln>
        </p:spPr>
        <p:txBody>
          <a:bodyPr anchor="ctr">
            <a:noAutofit/>
          </a:bodyPr>
          <a:lstStyle>
            <a:lvl1pPr marL="0" indent="0" algn="ctr">
              <a:buNone/>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a:t>Presenter Name</a:t>
            </a:r>
          </a:p>
        </p:txBody>
      </p:sp>
      <p:graphicFrame>
        <p:nvGraphicFramePr>
          <p:cNvPr id="6" name="Table 3">
            <a:extLst>
              <a:ext uri="{FF2B5EF4-FFF2-40B4-BE49-F238E27FC236}">
                <a16:creationId xmlns:a16="http://schemas.microsoft.com/office/drawing/2014/main" id="{7771BB80-1EC9-41BD-AC01-0E2C26CFD92E}"/>
              </a:ext>
            </a:extLst>
          </p:cNvPr>
          <p:cNvGraphicFramePr>
            <a:graphicFrameLocks noGrp="1"/>
          </p:cNvGraphicFramePr>
          <p:nvPr userDrawn="1">
            <p:extLst>
              <p:ext uri="{D42A27DB-BD31-4B8C-83A1-F6EECF244321}">
                <p14:modId xmlns:p14="http://schemas.microsoft.com/office/powerpoint/2010/main" val="4213529350"/>
              </p:ext>
            </p:extLst>
          </p:nvPr>
        </p:nvGraphicFramePr>
        <p:xfrm>
          <a:off x="1" y="0"/>
          <a:ext cx="2677417" cy="6858000"/>
        </p:xfrm>
        <a:graphic>
          <a:graphicData uri="http://schemas.openxmlformats.org/drawingml/2006/table">
            <a:tbl>
              <a:tblPr firstRow="1" bandRow="1">
                <a:tableStyleId>{5C22544A-7EE6-4342-B048-85BDC9FD1C3A}</a:tableStyleId>
              </a:tblPr>
              <a:tblGrid>
                <a:gridCol w="2677417">
                  <a:extLst>
                    <a:ext uri="{9D8B030D-6E8A-4147-A177-3AD203B41FA5}">
                      <a16:colId xmlns:a16="http://schemas.microsoft.com/office/drawing/2014/main" val="606438238"/>
                    </a:ext>
                  </a:extLst>
                </a:gridCol>
              </a:tblGrid>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6749130"/>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7737971"/>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4888189"/>
                  </a:ext>
                </a:extLst>
              </a:tr>
              <a:tr h="1714500">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993193"/>
                  </a:ext>
                </a:extLst>
              </a:tr>
            </a:tbl>
          </a:graphicData>
        </a:graphic>
      </p:graphicFrame>
      <p:sp>
        <p:nvSpPr>
          <p:cNvPr id="2" name="Rectangle 1">
            <a:extLst>
              <a:ext uri="{FF2B5EF4-FFF2-40B4-BE49-F238E27FC236}">
                <a16:creationId xmlns:a16="http://schemas.microsoft.com/office/drawing/2014/main" id="{541EB3A5-BCE7-21B6-5D6C-7CE23BCC8557}"/>
              </a:ext>
            </a:extLst>
          </p:cNvPr>
          <p:cNvSpPr/>
          <p:nvPr userDrawn="1"/>
        </p:nvSpPr>
        <p:spPr>
          <a:xfrm>
            <a:off x="7579153" y="6023728"/>
            <a:ext cx="4612849" cy="83427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924927187"/>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nk Divider">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16" name="Picture 15" descr="Mother carrying baby">
            <a:extLst>
              <a:ext uri="{FF2B5EF4-FFF2-40B4-BE49-F238E27FC236}">
                <a16:creationId xmlns:a16="http://schemas.microsoft.com/office/drawing/2014/main" id="{26F60C30-30ED-4848-9558-7CD105305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7902" y="900332"/>
            <a:ext cx="5892183" cy="3928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E66C240F-C12B-85E8-D8D6-34FC7A1B01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1277420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8" name="Picture 7" descr="Kids playing and drawing on the earth">
            <a:extLst>
              <a:ext uri="{FF2B5EF4-FFF2-40B4-BE49-F238E27FC236}">
                <a16:creationId xmlns:a16="http://schemas.microsoft.com/office/drawing/2014/main" id="{2AD24BDB-A1E3-47A3-A611-8EC0EE7B90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39842" y="900332"/>
            <a:ext cx="5848303" cy="3928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F83AFD7D-07F1-A151-DAA7-4911F0248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3798552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ue Divide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8" name="Picture 7" descr="Child writing on paper">
            <a:extLst>
              <a:ext uri="{FF2B5EF4-FFF2-40B4-BE49-F238E27FC236}">
                <a16:creationId xmlns:a16="http://schemas.microsoft.com/office/drawing/2014/main" id="{2AD24BDB-A1E3-47A3-A611-8EC0EE7B90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39842" y="914959"/>
            <a:ext cx="5848303" cy="3898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F83AFD7D-07F1-A151-DAA7-4911F0248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294673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BD8C-3F95-4E80-0533-18A813575A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E95621A-41C3-6067-9245-CB122C279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2C95F9-C284-FD61-B987-EC1AEECE6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3FBDDA-E695-0C41-C74D-36213474E21B}"/>
              </a:ext>
            </a:extLst>
          </p:cNvPr>
          <p:cNvSpPr>
            <a:spLocks noGrp="1"/>
          </p:cNvSpPr>
          <p:nvPr>
            <p:ph type="dt" sz="half" idx="10"/>
          </p:nvPr>
        </p:nvSpPr>
        <p:spPr/>
        <p:txBody>
          <a:bodyPr/>
          <a:lstStyle/>
          <a:p>
            <a:fld id="{360B28B3-0F79-4C23-8870-DB0E1EFDA10D}" type="datetimeFigureOut">
              <a:rPr lang="en-GB" smtClean="0"/>
              <a:t>10/02/2026</a:t>
            </a:fld>
            <a:endParaRPr lang="en-GB"/>
          </a:p>
        </p:txBody>
      </p:sp>
      <p:sp>
        <p:nvSpPr>
          <p:cNvPr id="6" name="Footer Placeholder 5">
            <a:extLst>
              <a:ext uri="{FF2B5EF4-FFF2-40B4-BE49-F238E27FC236}">
                <a16:creationId xmlns:a16="http://schemas.microsoft.com/office/drawing/2014/main" id="{1119B1B5-9C38-6264-6ABF-DCEC215E7D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4BFC8C-53E0-26AC-DC10-F4720E787A47}"/>
              </a:ext>
            </a:extLst>
          </p:cNvPr>
          <p:cNvSpPr>
            <a:spLocks noGrp="1"/>
          </p:cNvSpPr>
          <p:nvPr>
            <p:ph type="sldNum" sz="quarter" idx="12"/>
          </p:nvPr>
        </p:nvSpPr>
        <p:spPr/>
        <p:txBody>
          <a:bodyPr/>
          <a:lstStyle/>
          <a:p>
            <a:fld id="{436827EF-E5FD-44C5-A927-40B340204AD6}" type="slidenum">
              <a:rPr lang="en-GB" smtClean="0"/>
              <a:t>‹#›</a:t>
            </a:fld>
            <a:endParaRPr lang="en-GB"/>
          </a:p>
        </p:txBody>
      </p:sp>
    </p:spTree>
    <p:extLst>
      <p:ext uri="{BB962C8B-B14F-4D97-AF65-F5344CB8AC3E}">
        <p14:creationId xmlns:p14="http://schemas.microsoft.com/office/powerpoint/2010/main" val="1498454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Blue Divide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dirty="0"/>
              <a:t>Slide Title</a:t>
            </a:r>
          </a:p>
        </p:txBody>
      </p:sp>
      <p:pic>
        <p:nvPicPr>
          <p:cNvPr id="8" name="Picture 7" descr="Paper chain people and their shadows">
            <a:extLst>
              <a:ext uri="{FF2B5EF4-FFF2-40B4-BE49-F238E27FC236}">
                <a16:creationId xmlns:a16="http://schemas.microsoft.com/office/drawing/2014/main" id="{2AD24BDB-A1E3-47A3-A611-8EC0EE7B90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39841" y="914959"/>
            <a:ext cx="5848303" cy="3898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F83AFD7D-07F1-A151-DAA7-4911F0248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837614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Blue Divide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dirty="0"/>
              <a:t>Slide Title</a:t>
            </a:r>
          </a:p>
        </p:txBody>
      </p:sp>
      <p:pic>
        <p:nvPicPr>
          <p:cNvPr id="8" name="Picture 7" descr="Empty speech bubbles">
            <a:extLst>
              <a:ext uri="{FF2B5EF4-FFF2-40B4-BE49-F238E27FC236}">
                <a16:creationId xmlns:a16="http://schemas.microsoft.com/office/drawing/2014/main" id="{2AD24BDB-A1E3-47A3-A611-8EC0EE7B90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39841" y="915435"/>
            <a:ext cx="5848303" cy="38979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F83AFD7D-07F1-A151-DAA7-4911F02482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12074932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een Divider">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7" name="Picture 6" descr="Rear view of person wearing jeans and child wearing backpack holding hands">
            <a:extLst>
              <a:ext uri="{FF2B5EF4-FFF2-40B4-BE49-F238E27FC236}">
                <a16:creationId xmlns:a16="http://schemas.microsoft.com/office/drawing/2014/main" id="{43B0B3DF-4AF4-49E3-9AF0-7A8DF3DCE4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520203" y="1084538"/>
            <a:ext cx="5732472" cy="3821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A584C1D8-5AFB-8911-DC81-D9A81C96D5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2489971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ark Blue Divider">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8" name="Picture 7" descr="Children in superhero costume">
            <a:extLst>
              <a:ext uri="{FF2B5EF4-FFF2-40B4-BE49-F238E27FC236}">
                <a16:creationId xmlns:a16="http://schemas.microsoft.com/office/drawing/2014/main" id="{737E6C46-E212-4881-8300-D19F29EAD5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520203" y="1031301"/>
            <a:ext cx="5732472" cy="3928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28B32292-A494-7B26-13C7-88547BE38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2222231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Divider">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7" name="Picture 6" descr="Father standing with child on shoulders indoors, both smiling with flexed arm muscles">
            <a:extLst>
              <a:ext uri="{FF2B5EF4-FFF2-40B4-BE49-F238E27FC236}">
                <a16:creationId xmlns:a16="http://schemas.microsoft.com/office/drawing/2014/main" id="{B2D471E9-EF68-4C32-86EA-12EDF25C4B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39842" y="914959"/>
            <a:ext cx="5848303" cy="3898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DF73150A-E7CF-CA7E-CFD5-22D6EF4A0C0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3346899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Divider">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80789-916A-42D6-8085-46579D520DA9}"/>
              </a:ext>
            </a:extLst>
          </p:cNvPr>
          <p:cNvSpPr/>
          <p:nvPr userDrawn="1"/>
        </p:nvSpPr>
        <p:spPr>
          <a:xfrm>
            <a:off x="0" y="5877019"/>
            <a:ext cx="12192000" cy="980983"/>
          </a:xfrm>
          <a:custGeom>
            <a:avLst/>
            <a:gdLst>
              <a:gd name="csX0" fmla="*/ 0 w 12192000"/>
              <a:gd name="csY0" fmla="*/ 0 h 980983"/>
              <a:gd name="csX1" fmla="*/ 12192000 w 12192000"/>
              <a:gd name="csY1" fmla="*/ 0 h 980983"/>
              <a:gd name="csX2" fmla="*/ 12192000 w 12192000"/>
              <a:gd name="csY2" fmla="*/ 980983 h 980983"/>
              <a:gd name="csX3" fmla="*/ 0 w 12192000"/>
              <a:gd name="csY3" fmla="*/ 980983 h 980983"/>
              <a:gd name="csX4" fmla="*/ 0 w 12192000"/>
              <a:gd name="csY4" fmla="*/ 0 h 980983"/>
            </a:gdLst>
            <a:ahLst/>
            <a:cxnLst>
              <a:cxn ang="0">
                <a:pos x="csX0" y="csY0"/>
              </a:cxn>
              <a:cxn ang="0">
                <a:pos x="csX1" y="csY1"/>
              </a:cxn>
              <a:cxn ang="0">
                <a:pos x="csX2" y="csY2"/>
              </a:cxn>
              <a:cxn ang="0">
                <a:pos x="csX3" y="csY3"/>
              </a:cxn>
              <a:cxn ang="0">
                <a:pos x="csX4" y="csY4"/>
              </a:cxn>
            </a:cxnLst>
            <a:rect l="l" t="t" r="r" b="b"/>
            <a:pathLst>
              <a:path w="12192000" h="980983" fill="none" extrusionOk="0">
                <a:moveTo>
                  <a:pt x="0" y="0"/>
                </a:moveTo>
                <a:cubicBezTo>
                  <a:pt x="3884618" y="-161509"/>
                  <a:pt x="6880901" y="158206"/>
                  <a:pt x="12192000" y="0"/>
                </a:cubicBezTo>
                <a:cubicBezTo>
                  <a:pt x="12211010" y="462175"/>
                  <a:pt x="12222240" y="813033"/>
                  <a:pt x="12192000" y="980983"/>
                </a:cubicBezTo>
                <a:cubicBezTo>
                  <a:pt x="7011497" y="966466"/>
                  <a:pt x="5649483" y="838021"/>
                  <a:pt x="0" y="980983"/>
                </a:cubicBezTo>
                <a:cubicBezTo>
                  <a:pt x="80086" y="794725"/>
                  <a:pt x="-78697" y="278752"/>
                  <a:pt x="0" y="0"/>
                </a:cubicBezTo>
                <a:close/>
              </a:path>
              <a:path w="12192000" h="980983" stroke="0" extrusionOk="0">
                <a:moveTo>
                  <a:pt x="0" y="0"/>
                </a:moveTo>
                <a:cubicBezTo>
                  <a:pt x="1949546" y="-101391"/>
                  <a:pt x="10276773" y="62820"/>
                  <a:pt x="12192000" y="0"/>
                </a:cubicBezTo>
                <a:cubicBezTo>
                  <a:pt x="12274062" y="213172"/>
                  <a:pt x="12155982" y="852827"/>
                  <a:pt x="12192000" y="980983"/>
                </a:cubicBezTo>
                <a:cubicBezTo>
                  <a:pt x="7120395" y="1065677"/>
                  <a:pt x="4059823" y="971325"/>
                  <a:pt x="0" y="980983"/>
                </a:cubicBezTo>
                <a:cubicBezTo>
                  <a:pt x="23157" y="671885"/>
                  <a:pt x="-42" y="330657"/>
                  <a:pt x="0" y="0"/>
                </a:cubicBezTo>
                <a:close/>
              </a:path>
            </a:pathLst>
          </a:custGeom>
          <a:solidFill>
            <a:schemeClr val="tx2"/>
          </a:solidFill>
          <a:ln>
            <a:solidFill>
              <a:schemeClr val="tx2"/>
            </a:solidFill>
            <a:extLst>
              <a:ext uri="{C807C97D-BFC1-408E-A445-0C87EB9F89A2}">
                <ask:lineSketchStyleProps xmlns:ask="http://schemas.microsoft.com/office/drawing/2018/sketchyshapes" sd="379308098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12">
            <a:extLst>
              <a:ext uri="{FF2B5EF4-FFF2-40B4-BE49-F238E27FC236}">
                <a16:creationId xmlns:a16="http://schemas.microsoft.com/office/drawing/2014/main" id="{A9AB4719-7059-4986-AB58-0BBCC1B0C458}"/>
              </a:ext>
            </a:extLst>
          </p:cNvPr>
          <p:cNvSpPr>
            <a:spLocks noGrp="1"/>
          </p:cNvSpPr>
          <p:nvPr>
            <p:ph type="body" sz="quarter" idx="10" hasCustomPrompt="1"/>
          </p:nvPr>
        </p:nvSpPr>
        <p:spPr>
          <a:xfrm>
            <a:off x="804865" y="1733552"/>
            <a:ext cx="4162425" cy="3275013"/>
          </a:xfrm>
        </p:spPr>
        <p:txBody>
          <a:bodyPr>
            <a:normAutofit/>
          </a:bodyPr>
          <a:lstStyle>
            <a:lvl1pPr marL="0" indent="0">
              <a:buNone/>
              <a:defRPr sz="8625">
                <a:solidFill>
                  <a:schemeClr val="tx2"/>
                </a:solidFill>
              </a:defRPr>
            </a:lvl1pPr>
          </a:lstStyle>
          <a:p>
            <a:pPr lvl="0"/>
            <a:r>
              <a:rPr lang="en-GB"/>
              <a:t>Slide Title</a:t>
            </a:r>
          </a:p>
        </p:txBody>
      </p:sp>
      <p:pic>
        <p:nvPicPr>
          <p:cNvPr id="8" name="Picture 7" descr="Smiling child standing in amusement park, wearing jacket and braces">
            <a:extLst>
              <a:ext uri="{FF2B5EF4-FFF2-40B4-BE49-F238E27FC236}">
                <a16:creationId xmlns:a16="http://schemas.microsoft.com/office/drawing/2014/main" id="{0BD37287-E02E-47C3-8776-B0668D181F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520203" y="1084538"/>
            <a:ext cx="5732472" cy="3821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descr="A screenshot of a video game&#10;&#10;AI-generated content may be incorrect.">
            <a:extLst>
              <a:ext uri="{FF2B5EF4-FFF2-40B4-BE49-F238E27FC236}">
                <a16:creationId xmlns:a16="http://schemas.microsoft.com/office/drawing/2014/main" id="{78515489-78E1-B7B7-C651-5E39B5CAE5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Tree>
    <p:extLst>
      <p:ext uri="{BB962C8B-B14F-4D97-AF65-F5344CB8AC3E}">
        <p14:creationId xmlns:p14="http://schemas.microsoft.com/office/powerpoint/2010/main" val="858805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nk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5" name="Picture 4" descr="A group of people with their children&#10;&#10;AI-generated content may be incorrect.">
            <a:extLst>
              <a:ext uri="{FF2B5EF4-FFF2-40B4-BE49-F238E27FC236}">
                <a16:creationId xmlns:a16="http://schemas.microsoft.com/office/drawing/2014/main" id="{CBCBC448-EE3F-24D8-36FC-ADF5C8CFE8B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6" name="Rectangle 5">
            <a:extLst>
              <a:ext uri="{FF2B5EF4-FFF2-40B4-BE49-F238E27FC236}">
                <a16:creationId xmlns:a16="http://schemas.microsoft.com/office/drawing/2014/main" id="{0A352BA1-9BE7-769D-F38A-E0087C0CDB7C}"/>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838525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ild Pink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8" name="Picture 7" descr="A group of cartoon people&#10;&#10;AI-generated content may be incorrect.">
            <a:extLst>
              <a:ext uri="{FF2B5EF4-FFF2-40B4-BE49-F238E27FC236}">
                <a16:creationId xmlns:a16="http://schemas.microsoft.com/office/drawing/2014/main" id="{658F1B2B-9139-C988-2DC7-6B9DEC965528}"/>
              </a:ext>
            </a:extLst>
          </p:cNvPr>
          <p:cNvPicPr>
            <a:picLocks noChangeAspect="1"/>
          </p:cNvPicPr>
          <p:nvPr userDrawn="1"/>
        </p:nvPicPr>
        <p:blipFill>
          <a:blip r:embed="rId3">
            <a:extLst>
              <a:ext uri="{28A0092B-C50C-407E-A947-70E740481C1C}">
                <a14:useLocalDpi xmlns:a14="http://schemas.microsoft.com/office/drawing/2010/main" val="0"/>
              </a:ext>
            </a:extLst>
          </a:blip>
          <a:srcRect l="36482" t="20766" r="37792" b="19879"/>
          <a:stretch/>
        </p:blipFill>
        <p:spPr>
          <a:xfrm>
            <a:off x="592664" y="871214"/>
            <a:ext cx="3136491" cy="4070555"/>
          </a:xfrm>
          <a:prstGeom prst="rect">
            <a:avLst/>
          </a:prstGeom>
        </p:spPr>
      </p:pic>
      <p:sp>
        <p:nvSpPr>
          <p:cNvPr id="9" name="Rectangle 8">
            <a:extLst>
              <a:ext uri="{FF2B5EF4-FFF2-40B4-BE49-F238E27FC236}">
                <a16:creationId xmlns:a16="http://schemas.microsoft.com/office/drawing/2014/main" id="{14E03215-0DD4-85D8-208B-4E82BF41693A}"/>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46973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u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Woman holding sign">
            <a:extLst>
              <a:ext uri="{FF2B5EF4-FFF2-40B4-BE49-F238E27FC236}">
                <a16:creationId xmlns:a16="http://schemas.microsoft.com/office/drawing/2014/main" id="{61C87ADD-C762-45B2-A2B5-2258B88100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24" y="877826"/>
            <a:ext cx="2425217" cy="4288065"/>
          </a:xfrm>
          <a:prstGeom prst="rect">
            <a:avLst/>
          </a:prstGeom>
        </p:spPr>
      </p:pic>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2" name="Picture 1" descr="A group of people with their children&#10;&#10;AI-generated content may be incorrect.">
            <a:extLst>
              <a:ext uri="{FF2B5EF4-FFF2-40B4-BE49-F238E27FC236}">
                <a16:creationId xmlns:a16="http://schemas.microsoft.com/office/drawing/2014/main" id="{D1458EE2-5D6E-25DD-6577-704B88971DF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3015" t="26529" r="6563" b="37320"/>
          <a:stretch/>
        </p:blipFill>
        <p:spPr>
          <a:xfrm>
            <a:off x="925484" y="2155780"/>
            <a:ext cx="2174493" cy="489024"/>
          </a:xfrm>
          <a:prstGeom prst="rect">
            <a:avLst/>
          </a:prstGeom>
        </p:spPr>
      </p:pic>
      <p:sp>
        <p:nvSpPr>
          <p:cNvPr id="3" name="Rectangle 2">
            <a:extLst>
              <a:ext uri="{FF2B5EF4-FFF2-40B4-BE49-F238E27FC236}">
                <a16:creationId xmlns:a16="http://schemas.microsoft.com/office/drawing/2014/main" id="{5386DF75-B085-D0FE-39D4-6C59E923181F}"/>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827222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ild Blue Circle Divider">
    <p:bg>
      <p:bgPr>
        <a:solidFill>
          <a:schemeClr val="tx2">
            <a:lumMod val="50000"/>
          </a:schemeClr>
        </a:solidFill>
        <a:effectLst/>
      </p:bgPr>
    </p:bg>
    <p:spTree>
      <p:nvGrpSpPr>
        <p:cNvPr id="1" name=""/>
        <p:cNvGrpSpPr/>
        <p:nvPr/>
      </p:nvGrpSpPr>
      <p:grpSpPr>
        <a:xfrm>
          <a:off x="0" y="0"/>
          <a:ext cx="0" cy="0"/>
          <a:chOff x="0" y="0"/>
          <a:chExt cx="0" cy="0"/>
        </a:xfrm>
      </p:grpSpPr>
      <p:sp>
        <p:nvSpPr>
          <p:cNvPr id="7" name="Freeform: Shape 11">
            <a:extLst>
              <a:ext uri="{FF2B5EF4-FFF2-40B4-BE49-F238E27FC236}">
                <a16:creationId xmlns:a16="http://schemas.microsoft.com/office/drawing/2014/main" id="{E7620CDA-66C4-471E-9FA9-B4D9E413A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0" y="2"/>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3">
            <a:extLst>
              <a:ext uri="{FF2B5EF4-FFF2-40B4-BE49-F238E27FC236}">
                <a16:creationId xmlns:a16="http://schemas.microsoft.com/office/drawing/2014/main" id="{9087410C-AC9F-4B05-B759-AE71F92A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5300" y="2"/>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2">
            <a:extLst>
              <a:ext uri="{FF2B5EF4-FFF2-40B4-BE49-F238E27FC236}">
                <a16:creationId xmlns:a16="http://schemas.microsoft.com/office/drawing/2014/main" id="{EC83B18C-41CE-4E9C-A687-AB96A6916C80}"/>
              </a:ext>
            </a:extLst>
          </p:cNvPr>
          <p:cNvSpPr>
            <a:spLocks noGrp="1"/>
          </p:cNvSpPr>
          <p:nvPr>
            <p:ph type="body" sz="quarter" idx="10" hasCustomPrompt="1"/>
          </p:nvPr>
        </p:nvSpPr>
        <p:spPr>
          <a:xfrm>
            <a:off x="6174177" y="2400292"/>
            <a:ext cx="4162425" cy="3275013"/>
          </a:xfrm>
        </p:spPr>
        <p:txBody>
          <a:bodyPr>
            <a:normAutofit/>
          </a:bodyPr>
          <a:lstStyle>
            <a:lvl1pPr marL="0" indent="0">
              <a:buNone/>
              <a:defRPr sz="4950">
                <a:solidFill>
                  <a:schemeClr val="tx2"/>
                </a:solidFill>
              </a:defRPr>
            </a:lvl1pPr>
          </a:lstStyle>
          <a:p>
            <a:pPr lvl="0"/>
            <a:r>
              <a:rPr lang="en-GB"/>
              <a:t>Slide Title</a:t>
            </a:r>
          </a:p>
        </p:txBody>
      </p:sp>
      <p:pic>
        <p:nvPicPr>
          <p:cNvPr id="17" name="Picture 16" descr="Rectangle&#10;&#10;Description automatically generated with medium confidence">
            <a:extLst>
              <a:ext uri="{FF2B5EF4-FFF2-40B4-BE49-F238E27FC236}">
                <a16:creationId xmlns:a16="http://schemas.microsoft.com/office/drawing/2014/main" id="{9F174AED-F8F0-4736-BB0B-C267B27030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2274" y="674476"/>
            <a:ext cx="6326807" cy="196736"/>
          </a:xfrm>
          <a:prstGeom prst="rect">
            <a:avLst/>
          </a:prstGeom>
        </p:spPr>
      </p:pic>
      <p:pic>
        <p:nvPicPr>
          <p:cNvPr id="3" name="Picture 2" descr="Icon&#10;&#10;Description automatically generated">
            <a:extLst>
              <a:ext uri="{FF2B5EF4-FFF2-40B4-BE49-F238E27FC236}">
                <a16:creationId xmlns:a16="http://schemas.microsoft.com/office/drawing/2014/main" id="{72AC0698-71C8-4E20-BB87-DE688A5DB0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870" y="1520485"/>
            <a:ext cx="2381385" cy="3071500"/>
          </a:xfrm>
          <a:prstGeom prst="rect">
            <a:avLst/>
          </a:prstGeom>
        </p:spPr>
      </p:pic>
      <p:sp>
        <p:nvSpPr>
          <p:cNvPr id="2" name="Rectangle 1">
            <a:extLst>
              <a:ext uri="{FF2B5EF4-FFF2-40B4-BE49-F238E27FC236}">
                <a16:creationId xmlns:a16="http://schemas.microsoft.com/office/drawing/2014/main" id="{2900A4A0-D4E5-9AA4-5D94-0FEA182A59C3}"/>
              </a:ext>
            </a:extLst>
          </p:cNvPr>
          <p:cNvSpPr/>
          <p:nvPr userDrawn="1"/>
        </p:nvSpPr>
        <p:spPr>
          <a:xfrm>
            <a:off x="7616858" y="6080291"/>
            <a:ext cx="4575143" cy="77771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8294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3.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5.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image" Target="../media/image9.png"/><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theme" Target="../theme/theme7.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89894-428F-B54E-CE07-130774243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0D06848-7859-3EA0-4774-C51D9A432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9DDC63-B4DB-1ED1-4F5A-6B2B9337CE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0B28B3-0F79-4C23-8870-DB0E1EFDA10D}" type="datetimeFigureOut">
              <a:rPr lang="en-GB" smtClean="0"/>
              <a:t>10/02/2026</a:t>
            </a:fld>
            <a:endParaRPr lang="en-GB"/>
          </a:p>
        </p:txBody>
      </p:sp>
      <p:sp>
        <p:nvSpPr>
          <p:cNvPr id="5" name="Footer Placeholder 4">
            <a:extLst>
              <a:ext uri="{FF2B5EF4-FFF2-40B4-BE49-F238E27FC236}">
                <a16:creationId xmlns:a16="http://schemas.microsoft.com/office/drawing/2014/main" id="{BBA71AF0-C70F-EE1A-A2B4-30CEC8754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3D342B9-C6F0-013A-A9E9-CDDB1B73A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6827EF-E5FD-44C5-A927-40B340204AD6}" type="slidenum">
              <a:rPr lang="en-GB" smtClean="0"/>
              <a:t>‹#›</a:t>
            </a:fld>
            <a:endParaRPr lang="en-GB"/>
          </a:p>
        </p:txBody>
      </p:sp>
    </p:spTree>
    <p:extLst>
      <p:ext uri="{BB962C8B-B14F-4D97-AF65-F5344CB8AC3E}">
        <p14:creationId xmlns:p14="http://schemas.microsoft.com/office/powerpoint/2010/main" val="197753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97" r:id="rId13"/>
    <p:sldLayoutId id="2147483798" r:id="rId14"/>
    <p:sldLayoutId id="2147483799" r:id="rId15"/>
    <p:sldLayoutId id="2147483800" r:id="rId16"/>
    <p:sldLayoutId id="21474838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C5D581-5668-4A9E-9CE3-E8A751A3FB34}" type="datetimeFigureOut">
              <a:rPr lang="en-GB" smtClean="0"/>
              <a:t>10/02/2026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063414-5C08-4047-9737-86922B63FCFF}" type="slidenum">
              <a:rPr lang="en-GB" smtClean="0"/>
              <a:t>‹#›</a:t>
            </a:fld>
            <a:endParaRPr lang="en-GB"/>
          </a:p>
        </p:txBody>
      </p:sp>
    </p:spTree>
    <p:extLst>
      <p:ext uri="{BB962C8B-B14F-4D97-AF65-F5344CB8AC3E}">
        <p14:creationId xmlns:p14="http://schemas.microsoft.com/office/powerpoint/2010/main" val="5043454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54DD1-0BF9-404C-907E-08E875F9A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278BF05-B557-4AF4-98FE-005E38A27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038AB6F-ACAF-47F7-A770-A65230837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FE6FE-6C31-45CE-AD57-0EA592A44528}" type="datetimeFigureOut">
              <a:rPr lang="en-GB" smtClean="0"/>
              <a:t>10/02/2026</a:t>
            </a:fld>
            <a:endParaRPr lang="en-GB"/>
          </a:p>
        </p:txBody>
      </p:sp>
      <p:sp>
        <p:nvSpPr>
          <p:cNvPr id="5" name="Footer Placeholder 4">
            <a:extLst>
              <a:ext uri="{FF2B5EF4-FFF2-40B4-BE49-F238E27FC236}">
                <a16:creationId xmlns:a16="http://schemas.microsoft.com/office/drawing/2014/main" id="{37D1CC7A-9CDB-4A00-8A79-329B50723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E304B4-3032-487F-B9A4-099631B64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EF9B8-0299-4378-BAF3-0E638F6EFB1C}" type="slidenum">
              <a:rPr lang="en-GB" smtClean="0"/>
              <a:t>‹#›</a:t>
            </a:fld>
            <a:endParaRPr lang="en-GB"/>
          </a:p>
        </p:txBody>
      </p:sp>
      <p:pic>
        <p:nvPicPr>
          <p:cNvPr id="8" name="Picture 7" descr="Graphical user interface, text, application&#10;&#10;Description automatically generated">
            <a:extLst>
              <a:ext uri="{FF2B5EF4-FFF2-40B4-BE49-F238E27FC236}">
                <a16:creationId xmlns:a16="http://schemas.microsoft.com/office/drawing/2014/main" id="{00C3FE59-295A-429F-A48C-2318DAB442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25886" y="6411155"/>
            <a:ext cx="2849587" cy="367839"/>
          </a:xfrm>
          <a:prstGeom prst="rect">
            <a:avLst/>
          </a:prstGeom>
        </p:spPr>
      </p:pic>
    </p:spTree>
    <p:extLst>
      <p:ext uri="{BB962C8B-B14F-4D97-AF65-F5344CB8AC3E}">
        <p14:creationId xmlns:p14="http://schemas.microsoft.com/office/powerpoint/2010/main" val="40110928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logo for a safeguarding company&#10;&#10;Description automatically generated">
            <a:extLst>
              <a:ext uri="{FF2B5EF4-FFF2-40B4-BE49-F238E27FC236}">
                <a16:creationId xmlns:a16="http://schemas.microsoft.com/office/drawing/2014/main" id="{B5384530-F771-4826-ADF7-7B29CB81612B}"/>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1155564" y="152401"/>
            <a:ext cx="880861" cy="1476373"/>
          </a:xfrm>
          <a:prstGeom prst="rect">
            <a:avLst/>
          </a:prstGeom>
        </p:spPr>
      </p:pic>
    </p:spTree>
    <p:extLst>
      <p:ext uri="{BB962C8B-B14F-4D97-AF65-F5344CB8AC3E}">
        <p14:creationId xmlns:p14="http://schemas.microsoft.com/office/powerpoint/2010/main" val="104727224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p15:clr>
            <a:srgbClr val="F26B43"/>
          </p15:clr>
        </p15:guide>
        <p15:guide id="2" pos="98">
          <p15:clr>
            <a:srgbClr val="F26B43"/>
          </p15:clr>
        </p15:guide>
        <p15:guide id="3" orient="horz" pos="96">
          <p15:clr>
            <a:srgbClr val="F26B43"/>
          </p15:clr>
        </p15:guide>
        <p15:guide id="4" orient="horz" pos="845">
          <p15:clr>
            <a:srgbClr val="F26B43"/>
          </p15:clr>
        </p15:guide>
        <p15:guide id="5" pos="7582">
          <p15:clr>
            <a:srgbClr val="F26B43"/>
          </p15:clr>
        </p15:guide>
        <p15:guide id="6" orient="horz" pos="1026">
          <p15:clr>
            <a:srgbClr val="F26B43"/>
          </p15:clr>
        </p15:guide>
        <p15:guide id="7" orient="horz" pos="40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6148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4C7FC-270D-45BC-A631-39B59252EBFB}" type="datetimeFigureOut">
              <a:rPr lang="en-GB" smtClean="0"/>
              <a:t>10/02/2026</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08458-6F45-4F64-A776-8F8D7E10E97D}" type="slidenum">
              <a:rPr lang="en-GB" smtClean="0"/>
              <a:t>‹#›</a:t>
            </a:fld>
            <a:endParaRPr lang="en-GB"/>
          </a:p>
        </p:txBody>
      </p:sp>
    </p:spTree>
    <p:extLst>
      <p:ext uri="{BB962C8B-B14F-4D97-AF65-F5344CB8AC3E}">
        <p14:creationId xmlns:p14="http://schemas.microsoft.com/office/powerpoint/2010/main" val="20212660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6" descr="A screenshot of a video game&#10;&#10;AI-generated content may be incorrect.">
            <a:extLst>
              <a:ext uri="{FF2B5EF4-FFF2-40B4-BE49-F238E27FC236}">
                <a16:creationId xmlns:a16="http://schemas.microsoft.com/office/drawing/2014/main" id="{8D739258-E5F8-AFE9-4B10-2A9A2E54733E}"/>
              </a:ext>
            </a:extLst>
          </p:cNvPr>
          <p:cNvPicPr>
            <a:picLocks noChangeAspect="1"/>
          </p:cNvPicPr>
          <p:nvPr userDrawn="1"/>
        </p:nvPicPr>
        <p:blipFill>
          <a:blip r:embed="rId61" cstate="print">
            <a:extLst>
              <a:ext uri="{28A0092B-C50C-407E-A947-70E740481C1C}">
                <a14:useLocalDpi xmlns:a14="http://schemas.microsoft.com/office/drawing/2010/main" val="0"/>
              </a:ext>
            </a:extLst>
          </a:blip>
          <a:srcRect t="32818" b="43637"/>
          <a:stretch/>
        </p:blipFill>
        <p:spPr>
          <a:xfrm>
            <a:off x="7667137" y="6241584"/>
            <a:ext cx="4524865" cy="599273"/>
          </a:xfrm>
          <a:prstGeom prst="rect">
            <a:avLst/>
          </a:prstGeom>
        </p:spPr>
      </p:pic>
      <p:sp>
        <p:nvSpPr>
          <p:cNvPr id="2" name="Title Placeholder 1">
            <a:extLst>
              <a:ext uri="{FF2B5EF4-FFF2-40B4-BE49-F238E27FC236}">
                <a16:creationId xmlns:a16="http://schemas.microsoft.com/office/drawing/2014/main" id="{8DABF805-EED8-4117-9D55-A5C5264E45D0}"/>
              </a:ext>
            </a:extLst>
          </p:cNvPr>
          <p:cNvSpPr>
            <a:spLocks noGrp="1"/>
          </p:cNvSpPr>
          <p:nvPr>
            <p:ph type="title"/>
          </p:nvPr>
        </p:nvSpPr>
        <p:spPr>
          <a:xfrm>
            <a:off x="155575" y="152403"/>
            <a:ext cx="11880851" cy="1168399"/>
          </a:xfrm>
          <a:prstGeom prst="rect">
            <a:avLst/>
          </a:prstGeom>
        </p:spPr>
        <p:txBody>
          <a:bodyPr vert="horz" lIns="91440" tIns="45720" rIns="91440" bIns="45720" rtlCol="0" anchor="b">
            <a:normAutofit/>
          </a:bodyPr>
          <a:lstStyle/>
          <a:p>
            <a:r>
              <a:rPr lang="en-GB"/>
              <a:t>Click to edit Master title style</a:t>
            </a:r>
          </a:p>
        </p:txBody>
      </p:sp>
      <p:sp>
        <p:nvSpPr>
          <p:cNvPr id="3" name="Text Placeholder 2">
            <a:extLst>
              <a:ext uri="{FF2B5EF4-FFF2-40B4-BE49-F238E27FC236}">
                <a16:creationId xmlns:a16="http://schemas.microsoft.com/office/drawing/2014/main" id="{09BD8FEE-D4CE-4323-9D2E-92DDB20A2C23}"/>
              </a:ext>
            </a:extLst>
          </p:cNvPr>
          <p:cNvSpPr>
            <a:spLocks noGrp="1"/>
          </p:cNvSpPr>
          <p:nvPr>
            <p:ph type="body" idx="1"/>
          </p:nvPr>
        </p:nvSpPr>
        <p:spPr>
          <a:xfrm>
            <a:off x="155575" y="1628776"/>
            <a:ext cx="11880851" cy="465515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74E565-FD9C-4F8B-9AED-DCEE2D61B493}"/>
              </a:ext>
            </a:extLst>
          </p:cNvPr>
          <p:cNvSpPr>
            <a:spLocks noGrp="1"/>
          </p:cNvSpPr>
          <p:nvPr>
            <p:ph type="dt" sz="half" idx="2"/>
          </p:nvPr>
        </p:nvSpPr>
        <p:spPr>
          <a:xfrm>
            <a:off x="155575" y="6378122"/>
            <a:ext cx="2743200" cy="365125"/>
          </a:xfrm>
          <a:prstGeom prst="rect">
            <a:avLst/>
          </a:prstGeom>
        </p:spPr>
        <p:txBody>
          <a:bodyPr vert="horz" lIns="91440" tIns="45720" rIns="91440" bIns="45720" rtlCol="0" anchor="ctr"/>
          <a:lstStyle>
            <a:lvl1pPr algn="l">
              <a:defRPr sz="900">
                <a:solidFill>
                  <a:schemeClr val="bg1"/>
                </a:solidFill>
              </a:defRPr>
            </a:lvl1pPr>
          </a:lstStyle>
          <a:p>
            <a:fld id="{4A975213-F83C-41BD-ADC1-74485ECDBF51}" type="datetime1">
              <a:rPr lang="en-GB" smtClean="0"/>
              <a:t>10/02/2026</a:t>
            </a:fld>
            <a:endParaRPr lang="en-GB"/>
          </a:p>
        </p:txBody>
      </p:sp>
      <p:sp>
        <p:nvSpPr>
          <p:cNvPr id="6" name="Slide Number Placeholder 5">
            <a:extLst>
              <a:ext uri="{FF2B5EF4-FFF2-40B4-BE49-F238E27FC236}">
                <a16:creationId xmlns:a16="http://schemas.microsoft.com/office/drawing/2014/main" id="{E3E66E68-59E6-42AD-8673-034A36572BB5}"/>
              </a:ext>
            </a:extLst>
          </p:cNvPr>
          <p:cNvSpPr>
            <a:spLocks noGrp="1"/>
          </p:cNvSpPr>
          <p:nvPr>
            <p:ph type="sldNum" sz="quarter" idx="4"/>
          </p:nvPr>
        </p:nvSpPr>
        <p:spPr>
          <a:xfrm>
            <a:off x="1317172" y="6374431"/>
            <a:ext cx="751115" cy="365125"/>
          </a:xfrm>
          <a:prstGeom prst="rect">
            <a:avLst/>
          </a:prstGeom>
        </p:spPr>
        <p:txBody>
          <a:bodyPr vert="horz" lIns="91440" tIns="45720" rIns="91440" bIns="45720" rtlCol="0" anchor="ctr"/>
          <a:lstStyle>
            <a:lvl1pPr algn="r">
              <a:defRPr sz="900">
                <a:solidFill>
                  <a:schemeClr val="bg1"/>
                </a:solidFill>
              </a:defRPr>
            </a:lvl1pPr>
          </a:lstStyle>
          <a:p>
            <a:pPr algn="ctr"/>
            <a:r>
              <a:rPr lang="en-GB"/>
              <a:t>| </a:t>
            </a:r>
            <a:fld id="{B73A6352-526C-4926-9326-FC3626DB1874}" type="slidenum">
              <a:rPr lang="en-GB" smtClean="0"/>
              <a:pPr algn="ctr"/>
              <a:t>‹#›</a:t>
            </a:fld>
            <a:r>
              <a:rPr lang="en-GB"/>
              <a:t> |</a:t>
            </a:r>
          </a:p>
        </p:txBody>
      </p:sp>
      <p:sp>
        <p:nvSpPr>
          <p:cNvPr id="9" name="Footer Placeholder 4">
            <a:extLst>
              <a:ext uri="{FF2B5EF4-FFF2-40B4-BE49-F238E27FC236}">
                <a16:creationId xmlns:a16="http://schemas.microsoft.com/office/drawing/2014/main" id="{4A4D34B1-60EA-4274-A3B6-AED328792BB1}"/>
              </a:ext>
            </a:extLst>
          </p:cNvPr>
          <p:cNvSpPr>
            <a:spLocks noGrp="1"/>
          </p:cNvSpPr>
          <p:nvPr>
            <p:ph type="ftr" sz="quarter" idx="3"/>
          </p:nvPr>
        </p:nvSpPr>
        <p:spPr>
          <a:xfrm>
            <a:off x="3581082" y="6381750"/>
            <a:ext cx="4572319" cy="357804"/>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336567659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 id="2147483791" r:id="rId59"/>
  </p:sldLayoutIdLst>
  <p:hf hd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90000"/>
        </a:lnSpc>
        <a:spcBef>
          <a:spcPts val="750"/>
        </a:spcBef>
        <a:buFontTx/>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Tx/>
        <a:buNone/>
        <a:defRPr sz="1800" kern="1200">
          <a:solidFill>
            <a:schemeClr val="bg1"/>
          </a:solidFill>
          <a:latin typeface="+mn-lt"/>
          <a:ea typeface="+mn-ea"/>
          <a:cs typeface="+mn-cs"/>
        </a:defRPr>
      </a:lvl2pPr>
      <a:lvl3pPr marL="497681" indent="0" algn="l" defTabSz="685800" rtl="0" eaLnBrk="1" latinLnBrk="0" hangingPunct="1">
        <a:lnSpc>
          <a:spcPct val="90000"/>
        </a:lnSpc>
        <a:spcBef>
          <a:spcPts val="375"/>
        </a:spcBef>
        <a:buFontTx/>
        <a:buNone/>
        <a:defRPr sz="1500" kern="1200">
          <a:solidFill>
            <a:schemeClr val="bg1"/>
          </a:solidFill>
          <a:latin typeface="+mn-lt"/>
          <a:ea typeface="+mn-ea"/>
          <a:cs typeface="+mn-cs"/>
        </a:defRPr>
      </a:lvl3pPr>
      <a:lvl4pPr marL="702469" indent="0" algn="l" defTabSz="685800" rtl="0" eaLnBrk="1" latinLnBrk="0" hangingPunct="1">
        <a:lnSpc>
          <a:spcPct val="90000"/>
        </a:lnSpc>
        <a:spcBef>
          <a:spcPts val="375"/>
        </a:spcBef>
        <a:buFontTx/>
        <a:buNone/>
        <a:defRPr sz="1350" kern="1200">
          <a:solidFill>
            <a:schemeClr val="bg1"/>
          </a:solidFill>
          <a:latin typeface="+mn-lt"/>
          <a:ea typeface="+mn-ea"/>
          <a:cs typeface="+mn-cs"/>
        </a:defRPr>
      </a:lvl4pPr>
      <a:lvl5pPr marL="873919" indent="0" algn="l" defTabSz="685800" rtl="0" eaLnBrk="1" latinLnBrk="0" hangingPunct="1">
        <a:lnSpc>
          <a:spcPct val="90000"/>
        </a:lnSpc>
        <a:spcBef>
          <a:spcPts val="375"/>
        </a:spcBef>
        <a:buFontTx/>
        <a:buNone/>
        <a:defRPr sz="12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p15:clr>
            <a:srgbClr val="F26B43"/>
          </p15:clr>
        </p15:guide>
        <p15:guide id="2" pos="98">
          <p15:clr>
            <a:srgbClr val="F26B43"/>
          </p15:clr>
        </p15:guide>
        <p15:guide id="3" orient="horz" pos="96">
          <p15:clr>
            <a:srgbClr val="F26B43"/>
          </p15:clr>
        </p15:guide>
        <p15:guide id="5" orient="horz" pos="845">
          <p15:clr>
            <a:srgbClr val="F26B43"/>
          </p15:clr>
        </p15:guide>
        <p15:guide id="6" pos="7582">
          <p15:clr>
            <a:srgbClr val="F26B43"/>
          </p15:clr>
        </p15:guide>
        <p15:guide id="7" orient="horz" pos="1026">
          <p15:clr>
            <a:srgbClr val="F26B43"/>
          </p15:clr>
        </p15:guide>
        <p15:guide id="8" orient="horz" pos="40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54DD1-0BF9-404C-907E-08E875F9A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278BF05-B557-4AF4-98FE-005E38A27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038AB6F-ACAF-47F7-A770-A65230837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FE6FE-6C31-45CE-AD57-0EA592A44528}" type="datetimeFigureOut">
              <a:rPr lang="en-GB" smtClean="0"/>
              <a:t>10/02/2026</a:t>
            </a:fld>
            <a:endParaRPr lang="en-GB"/>
          </a:p>
        </p:txBody>
      </p:sp>
      <p:sp>
        <p:nvSpPr>
          <p:cNvPr id="5" name="Footer Placeholder 4">
            <a:extLst>
              <a:ext uri="{FF2B5EF4-FFF2-40B4-BE49-F238E27FC236}">
                <a16:creationId xmlns:a16="http://schemas.microsoft.com/office/drawing/2014/main" id="{37D1CC7A-9CDB-4A00-8A79-329B50723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E304B4-3032-487F-B9A4-099631B64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EF9B8-0299-4378-BAF3-0E638F6EFB1C}" type="slidenum">
              <a:rPr lang="en-GB" smtClean="0"/>
              <a:t>‹#›</a:t>
            </a:fld>
            <a:endParaRPr lang="en-GB"/>
          </a:p>
        </p:txBody>
      </p:sp>
      <p:pic>
        <p:nvPicPr>
          <p:cNvPr id="8" name="Picture 7" descr="Graphical user interface, text, application&#10;&#10;Description automatically generated">
            <a:extLst>
              <a:ext uri="{FF2B5EF4-FFF2-40B4-BE49-F238E27FC236}">
                <a16:creationId xmlns:a16="http://schemas.microsoft.com/office/drawing/2014/main" id="{00C3FE59-295A-429F-A48C-2318DAB442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5886" y="6411155"/>
            <a:ext cx="2849587" cy="367839"/>
          </a:xfrm>
          <a:prstGeom prst="rect">
            <a:avLst/>
          </a:prstGeom>
        </p:spPr>
      </p:pic>
    </p:spTree>
    <p:extLst>
      <p:ext uri="{BB962C8B-B14F-4D97-AF65-F5344CB8AC3E}">
        <p14:creationId xmlns:p14="http://schemas.microsoft.com/office/powerpoint/2010/main" val="23448356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3" Type="http://schemas.openxmlformats.org/officeDocument/2006/relationships/hyperlink" Target="https://assets.publishing.service.gov.uk/media/67cb0a9d5993d41513a45c5b/Race_Racism_Safeguarding_March_2025.pdf"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crime-and-policing-bill-2025-factsheets/crime-and-policing-bill-overarching-factsheet"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https://learning.nspcc.org.uk/research-resources/learning-from-case-reviews/multi-agency-working-information-sharing" TargetMode="External"/><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learning.nspcc.org.uk/research-resources/expert-insights/multi-agency-working-information-sharing?utm_campaign=20250127_KIS_CASPAR_January27&amp;utm_content=Multi-agency%20working%20and%20information%20sharing%3A%20expert%20insights&amp;utm_medium=email&amp;utm_source=Adestra" TargetMode="External"/><Relationship Id="rId5" Type="http://schemas.openxmlformats.org/officeDocument/2006/relationships/hyperlink" Target="https://learning.nspcc.org.uk/research-resources/practice-points-series/multi-agency-working-information-sharing?utm_campaign=20250127_KIS_CASPAR_January27&amp;utm_content=What%20helps%20to%20support%20effective%20multi-agency%20working%20and%20information%20sharing%3F&amp;utm_medium=email&amp;utm_source=Adestra" TargetMode="External"/><Relationship Id="rId4" Type="http://schemas.openxmlformats.org/officeDocument/2006/relationships/hyperlink" Target="https://learning.nspcc.org.uk/research-resources/2025/effective-multi-agency-working-information-sharing-evidence-snapshot?utm_campaign=20250127_KIS_CASPAR_January27&amp;utm_content=Effective%20multi-agency%20working%20and%20information%20sharing%3A%20evidence%20snapshot&amp;utm_medium=email&amp;utm_source=Adestr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hyperlink" Target="https://eur01.safelinks.protection.outlook.com/?url=https%3A%2F%2Femail.kjbm.safeguardinginschools.co.uk%2Fc%2FeJyEkc2K3DAQhJ_GvoQxcuvHq4MOCclAznmAQT9tu3dsyZHkGebtw-56IISFHPur7qKottt2iXZFc7Wv1tGp1JRxzCnWctpyCruvlGIbTBBSO9ai6QelRd8Dky2ulpZLwIVumB8XCoa_6IFLMWh4qhQM9HLogXOpD7ZiKXbCS31saD6Qy8kGb0s9VjKWtGePn94X_L1j_BCfaHfvbj_epm__mH2mzIZr5Z2zEgcGYEfHxKgkaByD4qACtmSAgWI9KDYwJXhne64DZ14PwSkdoBHs-urWrtgRp93mQHGiWPyc0lI6n7r92i5mrnUrDf_awLmB8_1-76Z06_ZrA-cp3TDHFWNt4LztbiFv3_ouDZzX5GjB0zaniOVE8XT4ts_2CsaA-RLSaima_wbJJic_47Jgt9laMZcUG8FiqpXiNNvVU30c0dqMnjbCWN_7V2LoteRMtIXq8RIxyJ69SGir-UUVv_z83gD_C98M_AkAAP__h4_OZw&amp;data=05%7C02%7Cdeborah.somerset%40nottinghamcity.gov.uk%7C5cb04d811b144b9be94808de5cc470d3%7Caa3611bd13ac47ac820700fb9ea44ede%7C0%7C0%7C639050195952984610%7CUnknown%7CTWFpbGZsb3d8eyJFbXB0eU1hcGkiOnRydWUsIlYiOiIwLjAuMDAwMCIsIlAiOiJXaW4zMiIsIkFOIjoiTWFpbCIsIldUIjoyfQ%3D%3D%7C0%7C%7C%7C&amp;sdata=BfN3qA4RWvA1tlMa3J%2B9gHuA3wHas6PghGs%2FnoUpKxo%3D&amp;reserved=0"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2.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hyperlink" Target="https://eur01.safelinks.protection.outlook.com/?url=https%3A%2F%2Femail.kjbm.safeguardinginschools.co.uk%2Fc%2FeJyEkU-L2zAUxD-NfSk2-mcrOujQ0gZ67gcIz9Kz8zay5EpylvTTl80mUMrCHvWb0TC8gW07RVjRXuAFJupKTRnnnGIt3ZaT312lFFtvvRrMxFq0XI9GcS7Y0OIKFE4eA10x307krTwYLQeljXiq5K3gg-ZCysE82IqlwIKnetvQvqMpJ_AOSn1YMpa0Z4cf_i_4e8f4Lj7RPt3Tfry9vv0X9pFytk4etFKDMQcnnJz5INjMEcZpVkxrM7dkBRMj42Jkmo1K9sCl8ZI5o_00Gi8axS4v09oXmHHZIXuKC8XizimF0rvU75c22HOtW2nk10YcG3Esr8sc-pSXfr804rjCAn8oYiOOFCsuGSrFpQPqKHaPpC7ia7elQO7WVVy3ABU7uAIFmAK2z2sWjB7zyacVKNpPi2WbkztjCNhvUCvmkmKjWEz1rcEZVkf11i_pejejo40w1vseo9LcDJKptlB9TKT0wNlhEG21v6jil5_fGyH_wVcr_gYAAP__-gTTug&amp;data=05%7C02%7Cdeborah.somerset%40nottinghamcity.gov.uk%7C5cb04d811b144b9be94808de5cc470d3%7Caa3611bd13ac47ac820700fb9ea44ede%7C0%7C0%7C639050195953251662%7CUnknown%7CTWFpbGZsb3d8eyJFbXB0eU1hcGkiOnRydWUsIlYiOiIwLjAuMDAwMCIsIlAiOiJXaW4zMiIsIkFOIjoiTWFpbCIsIldUIjoyfQ%3D%3D%7C0%7C%7C%7C&amp;sdata=3YsSJCogbMXLy7qF72GXPg4gA6tQQyU2OYnYhIj3gpc%3D&amp;reserved=0" TargetMode="External"/><Relationship Id="rId7"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eur01.safelinks.protection.outlook.com/?url=https%3A%2F%2Femail.kjbm.safeguardinginschools.co.uk%2Fc%2FeJyEkM2q2zAQhZ_G3pRr9GtFCy1a2kDXfQAjS2N7bmzJlcaBvH1pbgKlBO5yvnPmLD6_70PyG7iLf_cjvlXKBaaSE9W3veR4BMKc2uii0nZkLThueqs4F0y3sHlchwgrXqHcBoxOnqyRWhkrnilGJ7g2XEip7YNtUKufYaDbDu4DjSX7GHylR6VAzUcJ8PK_wu8D0kf4RMd4X_vx9_r239irZHEmSuEnfRJcMuPHIE4TAGdBm8CkCqZFJ5joGRc9M6xXsvNc2ihZsCaOvY2iUezyPm5d9RPMhy8R04yphiXntXYhd8elXd1CtNdGfm3EuRFngkoTrgQF09yFvDXi3D6FVEgRyhDz5jG5T7eLKzkssK7Q7Z4ISs2pUSxlIkzz4reAdOvmfL2XIeCOkOiutFeGWy2ZaivSw7IymrOTFi25X0jw5ef3Rsh_8NWJPwEAAP__Rvy9FQ&amp;data=05%7C02%7Cdeborah.somerset%40nottinghamcity.gov.uk%7C5cb04d811b144b9be94808de5cc470d3%7Caa3611bd13ac47ac820700fb9ea44ede%7C0%7C0%7C639050195953266852%7CUnknown%7CTWFpbGZsb3d8eyJFbXB0eU1hcGkiOnRydWUsIlYiOiIwLjAuMDAwMCIsIlAiOiJXaW4zMiIsIkFOIjoiTWFpbCIsIldUIjoyfQ%3D%3D%7C0%7C%7C%7C&amp;sdata=mc%2FW8FMCc0IPOqWivOGuVz4%2FffKrW8hta63dqH3bSkU%3D&amp;reserved=0" TargetMode="External"/><Relationship Id="rId4" Type="http://schemas.openxmlformats.org/officeDocument/2006/relationships/hyperlink" Target="https://eur01.safelinks.protection.outlook.com/?url=https%3A%2F%2Femail.kjbm.safeguardinginschools.co.uk%2Fc%2FeJyEkM2q2zAQhZ_G3pRr9GtFCy1a2kDXfQAjS2N7bmzJlcaBvH1pbgKlBO5yvnPmLD6_70PyG7iLf_cjvlXKBaaSE9W3veR4BMKc2uii0nZkLThueqs4F0y3sHlchwgrXqHcBoxOnqyRWhkrnilGJ7g2XEip7YNtUKufYaDbDu4DjSX7GHylR6VAzUcJ8PK_wu8D0kf4RMd4X_vx9_r239irZHEmSuEnfRJcMuPHIE4TAGdBm8CkCqZFJ5joGRc9M6xXsvNc2ihZsCaOvY2iUezyPm5d9RPMhy8R04yphiXntXYhd8elXd1CtNdGfm3EuRFngkoTrgQF09yFvDXi3D6FVEgRyhDz5jG5T7eLKzkssK7Q7Z4ISs2pUSxlIkzz4reAdOvmfL2XIeCOkOiutFeGWy2ZaivSw7IymrOTFi25X0jw5ef3Rsh_8NWJPwEAAP__Rvy9FQ&amp;data=05%7C02%7Cdeborah.somerset%40nottinghamcity.gov.uk%7C5cb04d811b144b9be94808de5cc470d3%7Caa3611bd13ac47ac820700fb9ea44ede%7C0%7C0%7C639050195953259281%7CUnknown%7CTWFpbGZsb3d8eyJFbXB0eU1hcGkiOnRydWUsIlYiOiIwLjAuMDAwMCIsIlAiOiJXaW4zMiIsIkFOIjoiTWFpbCIsIldUIjoyfQ%3D%3D%7C0%7C%7C%7C&amp;sdata=ZYQpuqUMVWW%2Fk1yyfagdWO8o1eYUre2ToSyTdtwWWWE%3D&amp;reserved=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4.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4.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4.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8" Type="http://schemas.openxmlformats.org/officeDocument/2006/relationships/hyperlink" Target="https://nottinghamshirescp.trixonline.co.uk/chapter/recognising-abuse-and-neglect?search=mental%20health" TargetMode="External"/><Relationship Id="rId13" Type="http://schemas.openxmlformats.org/officeDocument/2006/relationships/hyperlink" Target="https://nottalone.org.uk/tp/" TargetMode="External"/><Relationship Id="rId3" Type="http://schemas.openxmlformats.org/officeDocument/2006/relationships/hyperlink" Target="https://nottinghamshirescp.trixonline.co.uk/chapter/transitional-safeguarding?search=transitional" TargetMode="External"/><Relationship Id="rId7" Type="http://schemas.openxmlformats.org/officeDocument/2006/relationships/hyperlink" Target="https://www.nspcc.org.uk/keeping-children-safe/childrens-mental-health/" TargetMode="External"/><Relationship Id="rId12" Type="http://schemas.openxmlformats.org/officeDocument/2006/relationships/hyperlink" Target="https://www.healthforkids.co.uk/" TargetMode="External"/><Relationship Id="rId17" Type="http://schemas.openxmlformats.org/officeDocument/2006/relationships/image" Target="../media/image34.jpg"/><Relationship Id="rId2" Type="http://schemas.openxmlformats.org/officeDocument/2006/relationships/notesSlide" Target="../notesSlides/notesSlide21.xml"/><Relationship Id="rId16" Type="http://schemas.openxmlformats.org/officeDocument/2006/relationships/image" Target="../media/image42.jpg"/><Relationship Id="rId1" Type="http://schemas.openxmlformats.org/officeDocument/2006/relationships/slideLayout" Target="../slideLayouts/slideLayout16.xml"/><Relationship Id="rId6" Type="http://schemas.openxmlformats.org/officeDocument/2006/relationships/hyperlink" Target="https://kinship.org.uk/our-work-and-impact/research/raised-by-relatives/" TargetMode="External"/><Relationship Id="rId11" Type="http://schemas.openxmlformats.org/officeDocument/2006/relationships/hyperlink" Target="https://www.healthforteens.co.uk/" TargetMode="External"/><Relationship Id="rId5" Type="http://schemas.openxmlformats.org/officeDocument/2006/relationships/hyperlink" Target="https://www.csacentre.org.uk/research-resources/need-to-know-child-sexual-abuse/" TargetMode="External"/><Relationship Id="rId15" Type="http://schemas.openxmlformats.org/officeDocument/2006/relationships/image" Target="../media/image36.png"/><Relationship Id="rId10" Type="http://schemas.openxmlformats.org/officeDocument/2006/relationships/hyperlink" Target="https://www.nottinghamcity.gov.uk/information-for-residents/children-and-families/safeguarding/safeguarding-children-partnership/resources-for-professionals/signs-of-safety/" TargetMode="External"/><Relationship Id="rId4" Type="http://schemas.openxmlformats.org/officeDocument/2006/relationships/hyperlink" Target="https://nationalcollege.com/news/safeguarding-audit-in-schools" TargetMode="External"/><Relationship Id="rId9" Type="http://schemas.openxmlformats.org/officeDocument/2006/relationships/hyperlink" Target="https://nottinghamshirescp.trixonline.co.uk/chapter/parents-with-mental-health-problems?search=mental%20health" TargetMode="External"/><Relationship Id="rId14" Type="http://schemas.openxmlformats.org/officeDocument/2006/relationships/hyperlink" Target="https://domesticabusecommissioner.uk/report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ottinghamcity.learningpool.com/course/index.php?categoryid=584"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34.jpg"/><Relationship Id="rId5" Type="http://schemas.openxmlformats.org/officeDocument/2006/relationships/image" Target="../media/image42.jp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www.nottinghamcity.gov.uk/ncscp"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hyperlink" Target="https://www.nottinghamcity.gov.uk/earlyyear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ing.nspcc.org.uk/news/2025/march/podcast-child-safeguarding-practice-review-panel"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Safeguarding.Partnerships@nottinghamcity.gov.uk"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www.nottinghamcity.gov.uk/information-for-residents/children-and-families/safeguarding/safeguarding-children-partnership/safeguarding-trainin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hyperlink" Target="http://www.nottinghamschools.org.uk/" TargetMode="External"/><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hyperlink" Target="http://www.nottinghamcity.gov.uk/ncscp" TargetMode="External"/><Relationship Id="rId4" Type="http://schemas.openxmlformats.org/officeDocument/2006/relationships/hyperlink" Target="https://www.achievewell.co.uk/abou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eur01.safelinks.protection.outlook.com/?url=https%3A%2F%2Fwww.google.co.uk%2Fsearch%3Fq%3DRestrictive%2Binterventions%252C%2Bincluding%2Bthe%2Buse%2Bof%2Breasonable%2Bforce%252C%2Bin%2Bschools%26ved%3D2ahUKEwj9v9iPlsySAxV0X0EAHUb_Eu4QgK4QegQIARAB&amp;data=05%7C02%7Csafeguardingineducation%40nottinghamcity.gov.uk%7Caba5f3795e4d483327f608de67c44a8d%7Caa3611bd13ac47ac820700fb9ea44ede%7C0%7C0%7C639062289930025965%7CUnknown%7CTWFpbGZsb3d8eyJFbXB0eU1hcGkiOnRydWUsIlYiOiIwLjAuMDAwMCIsIlAiOiJXaW4zMiIsIkFOIjoiTWFpbCIsIldUIjoyfQ%3D%3D%7C0%7C%7C%7C&amp;sdata=WY876tkZ%2FfjNtVI1C%2FofOcefC9MDSmwYnfJ5tA9T7vk%3D&amp;reserved=0"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eur01.safelinks.protection.outlook.com/?url=https%3A%2F%2Fwww.google.co.uk%2Furl%3Fsa%3Di%26source%3Dweb%26rct%3Dj%26url%3Dhttps%3A%2F%2Fwww.adoptionuk.org%2Frestrictive-interventions-and-reasonable-force-in-schools%26ved%3D2ahUKEwj9v9iPlsySAxV0X0EAHUb_Eu4Qy_kOegQIBRAB%26opi%3D89978449%26cd%26psig%3DAOvVaw1V6b-U2WCIYyEYpdv1pxIb%26ust%3D1770718376067000&amp;data=05%7C02%7Csafeguardingineducation%40nottinghamcity.gov.uk%7Caba5f3795e4d483327f608de67c44a8d%7Caa3611bd13ac47ac820700fb9ea44ede%7C0%7C0%7C639062289930060888%7CUnknown%7CTWFpbGZsb3d8eyJFbXB0eU1hcGkiOnRydWUsIlYiOiIwLjAuMDAwMCIsIlAiOiJXaW4zMiIsIkFOIjoiTWFpbCIsIldUIjoyfQ%3D%3D%7C0%7C%7C%7C&amp;sdata=Hi7Tpo%2F8hmnWRKZ9%2BVkkpvsHlp9cYtHrGDlSuw3B6UI%3D&amp;reserved=0"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hyperlink" Target="https://eur01.safelinks.protection.outlook.com/?url=https%3A%2F%2Fwww.google.co.uk%2Furl%3Fsa%3Di%26source%3Dweb%26rct%3Dj%26url%3Dhttps%3A%2F%2Fssslearning.co.uk%2Fsafeguarding-articles%2Freasonable-force%26ved%3D2ahUKEwj9v9iPlsySAxV0X0EAHUb_Eu4Qy_kOegQIBRAD%26opi%3D89978449%26cd%26psig%3DAOvVaw1V6b-U2WCIYyEYpdv1pxIb%26ust%3D1770718376067000&amp;data=05%7C02%7Csafeguardingineducation%40nottinghamcity.gov.uk%7Caba5f3795e4d483327f608de67c44a8d%7Caa3611bd13ac47ac820700fb9ea44ede%7C0%7C0%7C639062289930086925%7CUnknown%7CTWFpbGZsb3d8eyJFbXB0eU1hcGkiOnRydWUsIlYiOiIwLjAuMDAwMCIsIlAiOiJXaW4zMiIsIkFOIjoiTWFpbCIsIldUIjoyfQ%3D%3D%7C0%7C%7C%7C&amp;sdata=qv69CUvFSWvM%2Fn9%2BFDMtkHmUUiGzoCbwrXcwE0EBhuQ%3D&amp;reserved=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CP.BDU@nottinghamcity.gov.uk"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mailto:safeguarding@schoolname.sch.uk"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hyperlink" Target="https://eur01.safelinks.protection.outlook.com/?url=https%3A%2F%2Fforms.office.com%2Fe%2F0deW3Hid7J&amp;data=05%7C02%7CClaire.Maclean%40nottinghamcity.gov.uk%7Cf5775c3d944545ea38ba08de63f763cb%7Caa3611bd13ac47ac820700fb9ea44ede%7C0%7C0%7C639058111339190970%7CUnknown%7CTWFpbGZsb3d8eyJFbXB0eU1hcGkiOnRydWUsIlYiOiIwLjAuMDAwMCIsIlAiOiJXaW4zMiIsIkFOIjoiTWFpbCIsIldUIjoyfQ%3D%3D%7C0%7C%7C%7C&amp;sdata=wdqXrxO%2FwNxE%2BzAf8V5tv6pvv8VLNPfCrQgr7ImriDA%3D&amp;reserved=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eur01.safelinks.protection.outlook.com/?url=https%3A%2F%2Fwww.eventbrite.com%2Fcc%2Fdbs-disclosure-workshop-eligibility-1431189%3Futm-campaign%3Dsocial%26utm-content%3Dcreatorshare%26utm-medium%3Ddiscovery%26utm-term%3Dodclsxcollection%26utm-source%3Dcp%26aff%3Descb&amp;data=05%7C02%7CClaire.Maclean%40nottinghamcity.gov.uk%7C96ab426621564fae700e08de64053fb1%7Caa3611bd13ac47ac820700fb9ea44ede%7C0%7C0%7C639058171505770146%7CUnknown%7CTWFpbGZsb3d8eyJFbXB0eU1hcGkiOnRydWUsIlYiOiIwLjAuMDAwMCIsIlAiOiJXaW4zMiIsIkFOIjoiTWFpbCIsIldUIjoyfQ%3D%3D%7C0%7C%7C%7C&amp;sdata=Xb2JSchj3i4MMohlXxano8nlQLUuQyfahTrcLhJvp9o%3D&amp;reserved=0" TargetMode="External"/><Relationship Id="rId7"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hyperlink" Target="https://eur01.safelinks.protection.outlook.com/?url=https%3A%2F%2Fwww.eventbrite.com%2Fcc%2Fdbs-harmful-behaviour-outside-of-the-workplace-4142673&amp;data=05%7C02%7CClaire.Maclean%40nottinghamcity.gov.uk%7C96ab426621564fae700e08de64053fb1%7Caa3611bd13ac47ac820700fb9ea44ede%7C0%7C0%7C639058171505933198%7CUnknown%7CTWFpbGZsb3d8eyJFbXB0eU1hcGkiOnRydWUsIlYiOiIwLjAuMDAwMCIsIlAiOiJXaW4zMiIsIkFOIjoiTWFpbCIsIldUIjoyfQ%3D%3D%7C0%7C%7C%7C&amp;sdata=UTxqHvMebbunkZ15kA6elHRqPTZvMaorlqbgK47pwzs%3D&amp;reserved=0" TargetMode="External"/><Relationship Id="rId5" Type="http://schemas.openxmlformats.org/officeDocument/2006/relationships/hyperlink" Target="https://eur01.safelinks.protection.outlook.com/?url=https%3A%2F%2Fwww.eventbrite.com%2Fcc%2Fdbs-enhanced-application-process-workshop-4003523&amp;data=05%7C02%7CClaire.Maclean%40nottinghamcity.gov.uk%7C96ab426621564fae700e08de64053fb1%7Caa3611bd13ac47ac820700fb9ea44ede%7C0%7C0%7C639058171505885471%7CUnknown%7CTWFpbGZsb3d8eyJFbXB0eU1hcGkiOnRydWUsIlYiOiIwLjAuMDAwMCIsIlAiOiJXaW4zMiIsIkFOIjoiTWFpbCIsIldUIjoyfQ%3D%3D%7C0%7C%7C%7C&amp;sdata=vdxzjBfelRj1PHZiH3TGkxc0Vw6urqiGPRzGRzXmQo4%3D&amp;reserved=0" TargetMode="External"/><Relationship Id="rId4" Type="http://schemas.openxmlformats.org/officeDocument/2006/relationships/hyperlink" Target="https://eur01.safelinks.protection.outlook.com/?url=https%3A%2F%2Fwww.eventbrite.com%2Fcc%2Fdbs-barring-legal-duty-to-refer-workshops-1434709%3Futm-campaign%3Dsocial%26utm-content%3Dcreatorshare%26utm-medium%3Ddiscovery%26utm-term%3Dodclsxcollection%26utm-source%3Dcp%26aff%3Descb&amp;data=05%7C02%7CClaire.Maclean%40nottinghamcity.gov.uk%7C96ab426621564fae700e08de64053fb1%7Caa3611bd13ac47ac820700fb9ea44ede%7C0%7C0%7C639058171505836547%7CUnknown%7CTWFpbGZsb3d8eyJFbXB0eU1hcGkiOnRydWUsIlYiOiIwLjAuMDAwMCIsIlAiOiJXaW4zMiIsIkFOIjoiTWFpbCIsIldUIjoyfQ%3D%3D%7C0%7C%7C%7C&amp;sdata=J1A%2FpTggZvH6opajnQhn3XrcWNWUxwyjZPxht49EYbc%3D&amp;reserved=0" TargetMode="External"/><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4.xml"/><Relationship Id="rId1" Type="http://schemas.openxmlformats.org/officeDocument/2006/relationships/tags" Target="../tags/tag1.xml"/><Relationship Id="rId5" Type="http://schemas.openxmlformats.org/officeDocument/2006/relationships/image" Target="../media/image42.jp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4.xml"/><Relationship Id="rId1" Type="http://schemas.openxmlformats.org/officeDocument/2006/relationships/tags" Target="../tags/tag2.xml"/><Relationship Id="rId5" Type="http://schemas.openxmlformats.org/officeDocument/2006/relationships/image" Target="../media/image42.jp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4.xml"/><Relationship Id="rId1" Type="http://schemas.openxmlformats.org/officeDocument/2006/relationships/tags" Target="../tags/tag3.xml"/><Relationship Id="rId5" Type="http://schemas.openxmlformats.org/officeDocument/2006/relationships/image" Target="../media/image42.jp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NottinghamSafeguardin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2.xml"/><Relationship Id="rId5" Type="http://schemas.openxmlformats.org/officeDocument/2006/relationships/image" Target="../media/image42.jp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2.png"/><Relationship Id="rId7" Type="http://schemas.openxmlformats.org/officeDocument/2006/relationships/diagramColors" Target="../diagrams/colors2.xml"/><Relationship Id="rId2" Type="http://schemas.openxmlformats.org/officeDocument/2006/relationships/notesSlide" Target="../notesSlides/notesSlide60.xml"/><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2.jpg"/><Relationship Id="rId4" Type="http://schemas.openxmlformats.org/officeDocument/2006/relationships/diagramData" Target="../diagrams/data2.xml"/><Relationship Id="rId9" Type="http://schemas.openxmlformats.org/officeDocument/2006/relationships/hyperlink" Target="https://www.gov.uk/government/publications/families-first-partnership-programme" TargetMode="External"/></Relationships>
</file>

<file path=ppt/slides/_rels/slide6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png"/><Relationship Id="rId7" Type="http://schemas.openxmlformats.org/officeDocument/2006/relationships/diagramColors" Target="../diagrams/colors3.xml"/><Relationship Id="rId2" Type="http://schemas.openxmlformats.org/officeDocument/2006/relationships/notesSlide" Target="../notesSlides/notesSlide61.xml"/><Relationship Id="rId1" Type="http://schemas.openxmlformats.org/officeDocument/2006/relationships/slideLayout" Target="../slideLayouts/slideLayout33.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2.jpg"/><Relationship Id="rId4" Type="http://schemas.openxmlformats.org/officeDocument/2006/relationships/diagramData" Target="../diagrams/data3.xml"/><Relationship Id="rId9"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33.xml"/><Relationship Id="rId5" Type="http://schemas.openxmlformats.org/officeDocument/2006/relationships/image" Target="../media/image42.jp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33.xml"/><Relationship Id="rId4" Type="http://schemas.openxmlformats.org/officeDocument/2006/relationships/image" Target="../media/image42.jpg"/></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8.xml"/><Relationship Id="rId1" Type="http://schemas.openxmlformats.org/officeDocument/2006/relationships/slideLayout" Target="../slideLayouts/slideLayout143.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9.xml"/><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3" Type="http://schemas.openxmlformats.org/officeDocument/2006/relationships/hyperlink" Target="https://assets.publishing.service.gov.uk/media/67cb0a9d5993d41513a45c5b/Race_Racism_Safeguarding_March_2025.pd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36.png"/><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143.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143.xml"/><Relationship Id="rId4" Type="http://schemas.openxmlformats.org/officeDocument/2006/relationships/image" Target="../media/image42.jpg"/></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3.xml"/><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3" Type="http://schemas.openxmlformats.org/officeDocument/2006/relationships/hyperlink" Target="https://www.gov.uk/government/publications/human-trafficking-victims-referral-and-assessment-forms/guidance-on-the-national-referral-mechanism-for-potential-adult-victims-of-modern-slavery-england-and-wales" TargetMode="External"/><Relationship Id="rId2" Type="http://schemas.openxmlformats.org/officeDocument/2006/relationships/notesSlide" Target="../notesSlides/notesSlide74.xml"/><Relationship Id="rId1" Type="http://schemas.openxmlformats.org/officeDocument/2006/relationships/slideLayout" Target="../slideLayouts/slideLayout144.xml"/><Relationship Id="rId5" Type="http://schemas.openxmlformats.org/officeDocument/2006/relationships/image" Target="../media/image42.jpg"/><Relationship Id="rId4" Type="http://schemas.openxmlformats.org/officeDocument/2006/relationships/hyperlink" Target="https://www.gov.uk/government/publications/child-exploitation-disruption-toolkit/child-exploitation-disruption-toolkit-accessible#reactive-actio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5.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143.xml"/><Relationship Id="rId5" Type="http://schemas.openxmlformats.org/officeDocument/2006/relationships/image" Target="../media/image39.png"/><Relationship Id="rId4" Type="http://schemas.openxmlformats.org/officeDocument/2006/relationships/image" Target="../media/image42.jpg"/></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66.jpg"/><Relationship Id="rId5" Type="http://schemas.openxmlformats.org/officeDocument/2006/relationships/hyperlink" Target="https://www.youtube.com/watch?v=_X5XRUy0xcY" TargetMode="External"/><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7.png"/><Relationship Id="rId7" Type="http://schemas.openxmlformats.org/officeDocument/2006/relationships/hyperlink" Target="https://www.nottinghampost.com/all-about/crime" TargetMode="External"/><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hyperlink" Target="https://www.police.uk/"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hyperlink" Target="https://assets.publishing.service.gov.uk/media/67cb0a9d5993d41513a45c5b/Race_Racism_Safeguarding_March_2025.pdf"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36.png"/><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png"/><Relationship Id="rId7" Type="http://schemas.openxmlformats.org/officeDocument/2006/relationships/diagramColors" Target="../diagrams/colors4.xml"/><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71.gif"/><Relationship Id="rId4" Type="http://schemas.openxmlformats.org/officeDocument/2006/relationships/diagramData" Target="../diagrams/data4.xml"/><Relationship Id="rId9" Type="http://schemas.openxmlformats.org/officeDocument/2006/relationships/image" Target="../media/image70.png"/></Relationships>
</file>

<file path=ppt/slides/_rels/slide8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hyperlink" Target="https://www.gov.uk/government/publications/child-safeguarding-practice-review-panel-annual-report-2023-to-2024"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36.png"/><Relationship Id="rId4" Type="http://schemas.openxmlformats.org/officeDocument/2006/relationships/hyperlink" Target="https://learning.nspcc.org.uk/news/2025/march/podcast-child-safeguarding-practice-review-pane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logos with text&#10;&#10;AI-generated content may be incorrect.">
            <a:extLst>
              <a:ext uri="{FF2B5EF4-FFF2-40B4-BE49-F238E27FC236}">
                <a16:creationId xmlns:a16="http://schemas.microsoft.com/office/drawing/2014/main" id="{0CF5C36F-2144-11A9-9B3C-BFABDA6A2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
        <p:nvSpPr>
          <p:cNvPr id="8" name="Rectangle 7">
            <a:extLst>
              <a:ext uri="{FF2B5EF4-FFF2-40B4-BE49-F238E27FC236}">
                <a16:creationId xmlns:a16="http://schemas.microsoft.com/office/drawing/2014/main" id="{FF07E3AC-4D9F-F900-366F-D2DBD90FBB69}"/>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7F2626-0E3E-A885-E17A-B765EB27D8CC}"/>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52909"/>
              </a:solidFill>
            </a:endParaRPr>
          </a:p>
        </p:txBody>
      </p:sp>
      <p:sp>
        <p:nvSpPr>
          <p:cNvPr id="3" name="TextBox 2">
            <a:extLst>
              <a:ext uri="{FF2B5EF4-FFF2-40B4-BE49-F238E27FC236}">
                <a16:creationId xmlns:a16="http://schemas.microsoft.com/office/drawing/2014/main" id="{A5044DE9-E8D8-9242-CCF0-886FB838598E}"/>
              </a:ext>
            </a:extLst>
          </p:cNvPr>
          <p:cNvSpPr txBox="1"/>
          <p:nvPr/>
        </p:nvSpPr>
        <p:spPr>
          <a:xfrm>
            <a:off x="279530" y="2166467"/>
            <a:ext cx="7044180" cy="2246769"/>
          </a:xfrm>
          <a:prstGeom prst="rect">
            <a:avLst/>
          </a:prstGeom>
          <a:noFill/>
        </p:spPr>
        <p:txBody>
          <a:bodyPr wrap="square">
            <a:spAutoFit/>
          </a:bodyPr>
          <a:lstStyle/>
          <a:p>
            <a:pPr algn="ctr"/>
            <a:r>
              <a:rPr lang="en-GB" sz="6000" b="1" dirty="0">
                <a:cs typeface="Arial" panose="020B0604020202020204" pitchFamily="34" charset="0"/>
              </a:rPr>
              <a:t>DSL Network</a:t>
            </a:r>
          </a:p>
          <a:p>
            <a:pPr algn="ctr"/>
            <a:r>
              <a:rPr lang="en-GB" sz="4000" b="1" dirty="0">
                <a:cs typeface="Arial" panose="020B0604020202020204" pitchFamily="34" charset="0"/>
              </a:rPr>
              <a:t>Tuesday 10</a:t>
            </a:r>
            <a:r>
              <a:rPr lang="en-GB" sz="4000" b="1" baseline="30000" dirty="0">
                <a:cs typeface="Arial" panose="020B0604020202020204" pitchFamily="34" charset="0"/>
              </a:rPr>
              <a:t>th</a:t>
            </a:r>
            <a:r>
              <a:rPr lang="en-GB" sz="4000" b="1" dirty="0">
                <a:cs typeface="Arial" panose="020B0604020202020204" pitchFamily="34" charset="0"/>
              </a:rPr>
              <a:t> February 2026</a:t>
            </a:r>
          </a:p>
          <a:p>
            <a:pPr algn="ctr"/>
            <a:r>
              <a:rPr lang="en-GB" sz="4000" b="1" dirty="0">
                <a:cs typeface="Arial" panose="020B0604020202020204" pitchFamily="34" charset="0"/>
              </a:rPr>
              <a:t>09:30 – 12:00</a:t>
            </a:r>
            <a:endParaRPr lang="en-GB" sz="5400" dirty="0">
              <a:cs typeface="Arial" panose="020B0604020202020204" pitchFamily="34" charset="0"/>
            </a:endParaRPr>
          </a:p>
        </p:txBody>
      </p:sp>
      <p:pic>
        <p:nvPicPr>
          <p:cNvPr id="4" name="Picture Placeholder 6">
            <a:extLst>
              <a:ext uri="{FF2B5EF4-FFF2-40B4-BE49-F238E27FC236}">
                <a16:creationId xmlns:a16="http://schemas.microsoft.com/office/drawing/2014/main" id="{98DD08F7-30CB-E891-99BA-9F5EB8D29B0B}"/>
              </a:ext>
            </a:extLst>
          </p:cNvPr>
          <p:cNvPicPr>
            <a:picLocks noChangeAspect="1"/>
          </p:cNvPicPr>
          <p:nvPr/>
        </p:nvPicPr>
        <p:blipFill>
          <a:blip r:embed="rId4" cstate="hqprint">
            <a:extLst>
              <a:ext uri="{28A0092B-C50C-407E-A947-70E740481C1C}">
                <a14:useLocalDpi xmlns:a14="http://schemas.microsoft.com/office/drawing/2010/main" val="0"/>
              </a:ext>
            </a:extLst>
          </a:blip>
          <a:srcRect l="6778" r="6778"/>
          <a:stretch>
            <a:fillRect/>
          </a:stretch>
        </p:blipFill>
        <p:spPr>
          <a:xfrm>
            <a:off x="7599720" y="1652768"/>
            <a:ext cx="4051701" cy="3552464"/>
          </a:xfrm>
          <a:prstGeom prst="rect">
            <a:avLst/>
          </a:prstGeom>
          <a:ln>
            <a:noFill/>
          </a:ln>
          <a:effectLst>
            <a:softEdge rad="112500"/>
          </a:effectLst>
        </p:spPr>
      </p:pic>
    </p:spTree>
    <p:extLst>
      <p:ext uri="{BB962C8B-B14F-4D97-AF65-F5344CB8AC3E}">
        <p14:creationId xmlns:p14="http://schemas.microsoft.com/office/powerpoint/2010/main" val="3564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CEDEE-BB6C-BBF2-3757-8CF8E983D5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606B9A-DD30-2696-20BB-3A6DE51C65C7}"/>
              </a:ext>
            </a:extLst>
          </p:cNvPr>
          <p:cNvSpPr txBox="1"/>
          <p:nvPr/>
        </p:nvSpPr>
        <p:spPr>
          <a:xfrm>
            <a:off x="126125" y="1459012"/>
            <a:ext cx="12065875" cy="6035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Tx/>
              <a:buNone/>
              <a:tabLst/>
              <a:defRPr/>
            </a:pPr>
            <a:r>
              <a:rPr lang="en-US" sz="1400" b="1" dirty="0">
                <a:solidFill>
                  <a:srgbClr val="0563C1"/>
                </a:solidFill>
                <a:latin typeface="Aptos" panose="020B0004020202020204" pitchFamily="34" charset="0"/>
                <a:hlinkClick r:id="rId3">
                  <a:extLst>
                    <a:ext uri="{A12FA001-AC4F-418D-AE19-62706E023703}">
                      <ahyp:hlinkClr xmlns:ahyp="http://schemas.microsoft.com/office/drawing/2018/hyperlinkcolor" val="tx"/>
                    </a:ext>
                  </a:extLst>
                </a:hlinkClick>
              </a:rPr>
              <a:t>Educational Neglect Policy</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This is a relatively new policy from last year, relatively short at 12 pages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Interesting conversations around at the moment, as we look to the summer break, regarding the impact of taking children out of school for family holidays</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Regarding home education, how do we check this is being done in a way that fulfills the child`s needs?</a:t>
            </a:r>
            <a:endParaRPr lang="en-US" sz="1600" dirty="0">
              <a:solidFill>
                <a:schemeClr val="tx1">
                  <a:lumMod val="50000"/>
                </a:schemeClr>
              </a:solidFill>
              <a:latin typeface="Aptos" panose="020B00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7000"/>
              </a:lnSpc>
              <a:spcBef>
                <a:spcPts val="1000"/>
              </a:spcBef>
              <a:spcAft>
                <a:spcPts val="800"/>
              </a:spcAft>
              <a:buClrTx/>
              <a:buSzTx/>
              <a:buFontTx/>
              <a:buNone/>
              <a:tabLst/>
              <a:defRPr/>
            </a:pPr>
            <a:r>
              <a:rPr lang="en-US" sz="1600" b="1" dirty="0">
                <a:solidFill>
                  <a:srgbClr val="0070C0"/>
                </a:solidFill>
                <a:latin typeface="Aptos" panose="020B0004020202020204" pitchFamily="34" charset="0"/>
                <a:hlinkClick r:id="rId3">
                  <a:extLst>
                    <a:ext uri="{A12FA001-AC4F-418D-AE19-62706E023703}">
                      <ahyp:hlinkClr xmlns:ahyp="http://schemas.microsoft.com/office/drawing/2018/hyperlinkcolor" val="tx"/>
                    </a:ext>
                  </a:extLst>
                </a:hlinkClick>
              </a:rPr>
              <a:t>It’s Silent”: Race, Racism and Safeguarding Children </a:t>
            </a:r>
            <a:r>
              <a:rPr lang="en-US" sz="1600" b="1" dirty="0">
                <a:solidFill>
                  <a:srgbClr val="0070C0"/>
                </a:solidFill>
                <a:latin typeface="Aptos" panose="020B0004020202020204" pitchFamily="34" charset="0"/>
              </a:rPr>
              <a:t>– </a:t>
            </a:r>
          </a:p>
          <a:p>
            <a:pPr marL="285750" indent="-285750">
              <a:buFont typeface="Arial" panose="020B0604020202020204" pitchFamily="34" charset="0"/>
              <a:buChar char="•"/>
            </a:pPr>
            <a:r>
              <a:rPr lang="en-US" sz="1600" dirty="0">
                <a:solidFill>
                  <a:srgbClr val="0D0D0D"/>
                </a:solidFill>
                <a:latin typeface="Aptos" panose="020B0004020202020204" pitchFamily="34" charset="0"/>
              </a:rPr>
              <a:t>Examines the impact of race, ethnicity and culture on: </a:t>
            </a:r>
          </a:p>
          <a:p>
            <a:pPr marL="742950" lvl="1" indent="-285750">
              <a:buFont typeface="Arial" panose="020B0604020202020204" pitchFamily="34" charset="0"/>
              <a:buChar char="•"/>
            </a:pPr>
            <a:r>
              <a:rPr lang="en-US" sz="1600" dirty="0">
                <a:solidFill>
                  <a:srgbClr val="0D0D0D"/>
                </a:solidFill>
                <a:latin typeface="Aptos" panose="020B0004020202020204" pitchFamily="34" charset="0"/>
              </a:rPr>
              <a:t>Multi-agency practice where children have suffered serious harm or died </a:t>
            </a:r>
            <a:endParaRPr kumimoji="0" lang="en-US" sz="1600" b="0" i="0" u="none" strike="noStrike" kern="1200" cap="none" spc="0" normalizeH="0" baseline="0" noProof="0" dirty="0">
              <a:ln>
                <a:noFill/>
              </a:ln>
              <a:solidFill>
                <a:srgbClr val="666366"/>
              </a:solidFill>
              <a:effectLst/>
              <a:uLnTx/>
              <a:uFillTx/>
              <a:latin typeface="Aptos" panose="020B0004020202020204" pitchFamily="34" charset="0"/>
            </a:endParaRPr>
          </a:p>
          <a:p>
            <a:pPr marL="285750" indent="-285750">
              <a:lnSpc>
                <a:spcPct val="107000"/>
              </a:lnSpc>
              <a:spcBef>
                <a:spcPts val="1000"/>
              </a:spcBef>
              <a:spcAft>
                <a:spcPts val="800"/>
              </a:spcAft>
              <a:buFont typeface="Arial" panose="020B0604020202020204" pitchFamily="34" charset="0"/>
              <a:buChar char="•"/>
              <a:defRPr/>
            </a:pPr>
            <a:r>
              <a:rPr lang="en-US" sz="1600" dirty="0">
                <a:solidFill>
                  <a:srgbClr val="0D0D0D"/>
                </a:solidFill>
                <a:latin typeface="Aptos" panose="020B0004020202020204" pitchFamily="34" charset="0"/>
              </a:rPr>
              <a:t>It includes findings from 40 rapid reviews and 14 LCSPRs involving children from Black(15 reviews), Asian (14 reviews) and Mixed Heritage (25 reviews) backgrounds</a:t>
            </a:r>
            <a:endParaRPr lang="en-US" sz="1600" dirty="0">
              <a:solidFill>
                <a:srgbClr val="666366"/>
              </a:solidFill>
              <a:latin typeface="Aptos" panose="020B0004020202020204" pitchFamily="34" charset="0"/>
            </a:endParaRPr>
          </a:p>
          <a:p>
            <a:pPr marL="285750" lvl="0" indent="-285750">
              <a:lnSpc>
                <a:spcPct val="107000"/>
              </a:lnSpc>
              <a:spcBef>
                <a:spcPts val="1000"/>
              </a:spcBef>
              <a:spcAft>
                <a:spcPts val="800"/>
              </a:spcAft>
              <a:buFont typeface="Arial" panose="020B0604020202020204" pitchFamily="34" charset="0"/>
              <a:buChar char="•"/>
              <a:defRPr/>
            </a:pPr>
            <a:r>
              <a:rPr lang="en-US" sz="1600" dirty="0">
                <a:solidFill>
                  <a:schemeClr val="tx1">
                    <a:lumMod val="50000"/>
                  </a:schemeClr>
                </a:solidFill>
                <a:latin typeface="Aptos" panose="020B0004020202020204" pitchFamily="34" charset="0"/>
              </a:rPr>
              <a:t>This report suggests a need for a sea change in how we address issues about </a:t>
            </a:r>
            <a:r>
              <a:rPr lang="en-US" sz="1600" b="1" dirty="0">
                <a:solidFill>
                  <a:schemeClr val="tx1">
                    <a:lumMod val="50000"/>
                  </a:schemeClr>
                </a:solidFill>
                <a:latin typeface="Aptos" panose="020B0004020202020204" pitchFamily="34" charset="0"/>
              </a:rPr>
              <a:t>race, culture and ethnicity</a:t>
            </a:r>
            <a:r>
              <a:rPr lang="en-US" sz="1600" dirty="0">
                <a:solidFill>
                  <a:schemeClr val="tx1">
                    <a:lumMod val="50000"/>
                  </a:schemeClr>
                </a:solidFill>
                <a:latin typeface="Aptos" panose="020B0004020202020204" pitchFamily="34" charset="0"/>
              </a:rPr>
              <a:t> in safeguarding practice. </a:t>
            </a:r>
          </a:p>
          <a:p>
            <a:pPr marL="285750" lvl="0" indent="-285750">
              <a:lnSpc>
                <a:spcPct val="107000"/>
              </a:lnSpc>
              <a:spcBef>
                <a:spcPts val="1000"/>
              </a:spcBef>
              <a:spcAft>
                <a:spcPts val="800"/>
              </a:spcAft>
              <a:buFont typeface="Arial" panose="020B0604020202020204" pitchFamily="34" charset="0"/>
              <a:buChar char="•"/>
              <a:defRPr/>
            </a:pPr>
            <a:r>
              <a:rPr lang="en-US" sz="1600" dirty="0">
                <a:solidFill>
                  <a:schemeClr val="tx1">
                    <a:lumMod val="50000"/>
                  </a:schemeClr>
                </a:solidFill>
                <a:latin typeface="Aptos" panose="020B0004020202020204" pitchFamily="34" charset="0"/>
              </a:rPr>
              <a:t>This is a vital pre-requisite of </a:t>
            </a:r>
            <a:r>
              <a:rPr lang="en-US" sz="1600" b="1" dirty="0">
                <a:solidFill>
                  <a:schemeClr val="tx1">
                    <a:lumMod val="50000"/>
                  </a:schemeClr>
                </a:solidFill>
                <a:latin typeface="Aptos" panose="020B0004020202020204" pitchFamily="34" charset="0"/>
              </a:rPr>
              <a:t>better protecting and helping Black, Asian and Mixed Heritage children </a:t>
            </a:r>
            <a:r>
              <a:rPr lang="en-US" sz="1600" dirty="0">
                <a:solidFill>
                  <a:schemeClr val="tx1">
                    <a:lumMod val="50000"/>
                  </a:schemeClr>
                </a:solidFill>
                <a:latin typeface="Aptos" panose="020B0004020202020204" pitchFamily="34" charset="0"/>
              </a:rPr>
              <a:t>from harm both within their families and in the extrafamilial environment (outside the home).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B9D65E-A2F9-F63D-AA75-0E04E00CABF0}"/>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ACD0E97A-BD3D-FC99-3CDE-708671CEB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5" y="0"/>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85BA569C-29CF-074D-7FC1-5DF6F9F7C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9744" y="890358"/>
            <a:ext cx="676131" cy="1137307"/>
          </a:xfrm>
          <a:prstGeom prst="rect">
            <a:avLst/>
          </a:prstGeom>
        </p:spPr>
      </p:pic>
    </p:spTree>
    <p:extLst>
      <p:ext uri="{BB962C8B-B14F-4D97-AF65-F5344CB8AC3E}">
        <p14:creationId xmlns:p14="http://schemas.microsoft.com/office/powerpoint/2010/main" val="3483312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D8F8-55D9-EC3F-D5E5-C1551989E3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21D0BB-8AED-E159-A872-3AA6BBF50AA8}"/>
              </a:ext>
            </a:extLst>
          </p:cNvPr>
          <p:cNvSpPr txBox="1"/>
          <p:nvPr/>
        </p:nvSpPr>
        <p:spPr>
          <a:xfrm>
            <a:off x="126125" y="1459012"/>
            <a:ext cx="12065875" cy="6193234"/>
          </a:xfrm>
          <a:prstGeom prst="rect">
            <a:avLst/>
          </a:prstGeom>
          <a:noFill/>
        </p:spPr>
        <p:txBody>
          <a:bodyPr wrap="square" rtlCol="0">
            <a:spAutoFit/>
          </a:bodyPr>
          <a:lstStyle/>
          <a:p>
            <a:pPr algn="just" rtl="0" fontAlgn="base">
              <a:lnSpc>
                <a:spcPts val="1564"/>
              </a:lnSpc>
              <a:spcAft>
                <a:spcPts val="800"/>
              </a:spcAft>
              <a:buNone/>
            </a:pPr>
            <a:r>
              <a:rPr lang="en-GB" sz="1600" b="1" i="0" dirty="0">
                <a:solidFill>
                  <a:srgbClr val="0070C0"/>
                </a:solidFill>
                <a:effectLst/>
                <a:latin typeface="Aptos" panose="020B0004020202020204" pitchFamily="34" charset="0"/>
              </a:rPr>
              <a:t>The Crime and Policing Bill   </a:t>
            </a:r>
          </a:p>
          <a:p>
            <a:pPr algn="just" rtl="0" fontAlgn="base">
              <a:lnSpc>
                <a:spcPts val="1564"/>
              </a:lnSpc>
              <a:spcAft>
                <a:spcPts val="800"/>
              </a:spcAft>
              <a:buNone/>
            </a:pPr>
            <a:r>
              <a:rPr lang="en-GB" sz="1600" b="0" i="0" dirty="0">
                <a:solidFill>
                  <a:srgbClr val="000000"/>
                </a:solidFill>
                <a:effectLst/>
                <a:latin typeface="Aptos" panose="020B0004020202020204" pitchFamily="34" charset="0"/>
              </a:rPr>
              <a:t>This was introduced into the House of Commons in February 2025.  Depending on where you are in the UK, different parts of the Bill will apply. </a:t>
            </a:r>
          </a:p>
          <a:p>
            <a:pPr algn="just" rtl="0" fontAlgn="base">
              <a:lnSpc>
                <a:spcPts val="1564"/>
              </a:lnSpc>
              <a:spcAft>
                <a:spcPts val="800"/>
              </a:spcAft>
              <a:buNone/>
            </a:pPr>
            <a:r>
              <a:rPr lang="en-GB" sz="1600" b="0" i="0" dirty="0">
                <a:solidFill>
                  <a:srgbClr val="000000"/>
                </a:solidFill>
                <a:effectLst/>
                <a:latin typeface="Aptos" panose="020B0004020202020204" pitchFamily="34" charset="0"/>
              </a:rPr>
              <a:t>The wide-ranging purposes of the Bill include: </a:t>
            </a:r>
          </a:p>
          <a:p>
            <a:pPr algn="just" rtl="0" fontAlgn="base">
              <a:lnSpc>
                <a:spcPts val="1564"/>
              </a:lnSpc>
              <a:buFont typeface="Arial" panose="020B0604020202020204" pitchFamily="34" charset="0"/>
              <a:buChar char="•"/>
            </a:pPr>
            <a:r>
              <a:rPr lang="en-GB" sz="1600" b="0" i="0" dirty="0">
                <a:solidFill>
                  <a:srgbClr val="000000"/>
                </a:solidFill>
                <a:effectLst/>
                <a:latin typeface="Aptos" panose="020B0004020202020204" pitchFamily="34" charset="0"/>
              </a:rPr>
              <a:t>To counter serious violence </a:t>
            </a:r>
          </a:p>
          <a:p>
            <a:pPr algn="just" rtl="0" fontAlgn="base">
              <a:lnSpc>
                <a:spcPts val="1564"/>
              </a:lnSpc>
              <a:buFont typeface="Arial" panose="020B0604020202020204" pitchFamily="34" charset="0"/>
              <a:buChar char="•"/>
            </a:pPr>
            <a:r>
              <a:rPr lang="en-GB" sz="1600" b="0" i="0" dirty="0">
                <a:solidFill>
                  <a:srgbClr val="000000"/>
                </a:solidFill>
                <a:effectLst/>
                <a:latin typeface="Aptos" panose="020B0004020202020204" pitchFamily="34" charset="0"/>
              </a:rPr>
              <a:t>Counter violence against women and girls. </a:t>
            </a:r>
          </a:p>
          <a:p>
            <a:pPr algn="just" rtl="0" fontAlgn="base">
              <a:lnSpc>
                <a:spcPts val="1564"/>
              </a:lnSpc>
              <a:buFont typeface="Arial" panose="020B0604020202020204" pitchFamily="34" charset="0"/>
              <a:buChar char="•"/>
            </a:pPr>
            <a:r>
              <a:rPr lang="en-GB" sz="1600" b="0" i="0" dirty="0">
                <a:solidFill>
                  <a:srgbClr val="000000"/>
                </a:solidFill>
                <a:effectLst/>
                <a:latin typeface="Aptos" panose="020B0004020202020204" pitchFamily="34" charset="0"/>
              </a:rPr>
              <a:t>Counter exploitation of children and adults. </a:t>
            </a:r>
          </a:p>
          <a:p>
            <a:pPr algn="just" rtl="0" fontAlgn="base">
              <a:lnSpc>
                <a:spcPts val="1564"/>
              </a:lnSpc>
              <a:buFont typeface="Arial" panose="020B0604020202020204" pitchFamily="34" charset="0"/>
              <a:buChar char="•"/>
            </a:pPr>
            <a:r>
              <a:rPr lang="en-GB" sz="1600" b="0" i="0" dirty="0">
                <a:solidFill>
                  <a:srgbClr val="000000"/>
                </a:solidFill>
                <a:effectLst/>
                <a:latin typeface="Aptos" panose="020B0004020202020204" pitchFamily="34" charset="0"/>
              </a:rPr>
              <a:t>Combatting anti-social behaviour, knife crime and terrorism </a:t>
            </a:r>
          </a:p>
          <a:p>
            <a:pPr algn="just" rtl="0" fontAlgn="base">
              <a:lnSpc>
                <a:spcPts val="1564"/>
              </a:lnSpc>
              <a:spcAft>
                <a:spcPts val="800"/>
              </a:spcAft>
              <a:buNone/>
            </a:pPr>
            <a:r>
              <a:rPr lang="en-GB" sz="1600" b="0" i="0" dirty="0">
                <a:solidFill>
                  <a:srgbClr val="000000"/>
                </a:solidFill>
                <a:effectLst/>
                <a:latin typeface="Aptos" panose="020B0004020202020204" pitchFamily="34" charset="0"/>
              </a:rPr>
              <a:t>A number of fact sheets have been introduced to assist with the understanding and further information around the Bill.  To read the Crime and Policing Bill (2025), click here  </a:t>
            </a:r>
            <a:r>
              <a:rPr lang="en-GB" sz="1600" dirty="0">
                <a:latin typeface="Aptos" panose="020B0004020202020204" pitchFamily="34" charset="0"/>
                <a:hlinkClick r:id="rId3"/>
              </a:rPr>
              <a:t>Crime and Policing Bill: overarching factsheet - GOV.UK</a:t>
            </a:r>
            <a:endParaRPr lang="en-GB" sz="1600" dirty="0">
              <a:latin typeface="Aptos" panose="020B0004020202020204" pitchFamily="34" charset="0"/>
            </a:endParaRPr>
          </a:p>
          <a:p>
            <a:pPr algn="l" rtl="0">
              <a:buNone/>
            </a:pPr>
            <a:r>
              <a:rPr lang="en-GB" sz="1600" b="1" i="0" dirty="0">
                <a:solidFill>
                  <a:srgbClr val="0070C0"/>
                </a:solidFill>
                <a:effectLst/>
                <a:latin typeface="Aptos" panose="020B0004020202020204" pitchFamily="34" charset="0"/>
              </a:rPr>
              <a:t>NSPCC Let's Talk</a:t>
            </a:r>
            <a:endParaRPr lang="en-GB" sz="1600" b="0" i="0" dirty="0">
              <a:solidFill>
                <a:srgbClr val="0070C0"/>
              </a:solidFill>
              <a:effectLst/>
              <a:latin typeface="Aptos" panose="020B0004020202020204" pitchFamily="34" charset="0"/>
            </a:endParaRPr>
          </a:p>
          <a:p>
            <a:pPr algn="l" rtl="0">
              <a:buNone/>
            </a:pPr>
            <a:r>
              <a:rPr lang="en-GB" sz="1600" b="0" i="0" dirty="0">
                <a:solidFill>
                  <a:srgbClr val="000000"/>
                </a:solidFill>
                <a:effectLst/>
                <a:latin typeface="Aptos" panose="020B0004020202020204" pitchFamily="34" charset="0"/>
              </a:rPr>
              <a:t>Let's Talk has launched in Nottingham this month and will be rolled out in Nottinghamshire shortly afterwards. The Service will initially be delivered directly for 2 years. After this, the NSPCC are exploring opportunities for other local providers to take on delivery, enabling the NSPCC team to extend support. The Service will support children and young people under 18 for up to 12 tailored sessions, addressing their Problematic Sexual Behaviour. In addition, parents and carers will be offered up to 6 sessions to reinforce the work being done with their child or young people.</a:t>
            </a:r>
          </a:p>
          <a:p>
            <a:pPr algn="l" rtl="0">
              <a:buNone/>
            </a:pPr>
            <a:endParaRPr lang="en-GB" sz="1600" b="0" i="0" dirty="0">
              <a:solidFill>
                <a:srgbClr val="000000"/>
              </a:solidFill>
              <a:effectLst/>
              <a:latin typeface="Aptos" panose="020B0004020202020204" pitchFamily="34" charset="0"/>
            </a:endParaRPr>
          </a:p>
          <a:p>
            <a:pPr algn="l" rtl="0">
              <a:buNone/>
            </a:pPr>
            <a:r>
              <a:rPr lang="en-GB" sz="1600" b="0" i="0" dirty="0">
                <a:solidFill>
                  <a:srgbClr val="000000"/>
                </a:solidFill>
                <a:effectLst/>
                <a:latin typeface="Aptos" panose="020B0004020202020204" pitchFamily="34" charset="0"/>
              </a:rPr>
              <a:t>More details to follow through the Partnership.</a:t>
            </a:r>
          </a:p>
          <a:p>
            <a:pPr algn="just" rtl="0" fontAlgn="base">
              <a:lnSpc>
                <a:spcPts val="1564"/>
              </a:lnSpc>
              <a:spcAft>
                <a:spcPts val="800"/>
              </a:spcAft>
              <a:buNone/>
            </a:pPr>
            <a:endParaRPr lang="en-GB" sz="16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r>
              <a:rPr lang="en-US" sz="1600" dirty="0">
                <a:solidFill>
                  <a:schemeClr val="tx1">
                    <a:lumMod val="50000"/>
                  </a:schemeClr>
                </a:solidFill>
                <a:latin typeface="Aptos" panose="020B0004020202020204" pitchFamily="34" charset="0"/>
              </a:rPr>
              <a:t>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E7619C7B-26EF-A949-91A6-3C2334CA5E84}"/>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4013F646-2D33-BB5B-268A-00224A82E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40AE6D12-1652-B7EE-322F-C1026977B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1963" y="321705"/>
            <a:ext cx="676131" cy="1137307"/>
          </a:xfrm>
          <a:prstGeom prst="rect">
            <a:avLst/>
          </a:prstGeom>
        </p:spPr>
      </p:pic>
    </p:spTree>
    <p:extLst>
      <p:ext uri="{BB962C8B-B14F-4D97-AF65-F5344CB8AC3E}">
        <p14:creationId xmlns:p14="http://schemas.microsoft.com/office/powerpoint/2010/main" val="2887252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DB34-548F-D536-1EE0-A0CC262026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73C961-AEAB-085A-3062-B5AA90A99724}"/>
              </a:ext>
            </a:extLst>
          </p:cNvPr>
          <p:cNvSpPr txBox="1"/>
          <p:nvPr/>
        </p:nvSpPr>
        <p:spPr>
          <a:xfrm>
            <a:off x="126125" y="1459012"/>
            <a:ext cx="12065875" cy="5637377"/>
          </a:xfrm>
          <a:prstGeom prst="rect">
            <a:avLst/>
          </a:prstGeom>
          <a:noFill/>
        </p:spPr>
        <p:txBody>
          <a:bodyPr wrap="square" rtlCol="0">
            <a:spAutoFit/>
          </a:bodyPr>
          <a:lstStyle/>
          <a:p>
            <a:pPr algn="l" rtl="0">
              <a:buNone/>
            </a:pPr>
            <a:r>
              <a:rPr lang="en-GB" sz="1600" b="1" i="0" dirty="0">
                <a:solidFill>
                  <a:srgbClr val="0070C0"/>
                </a:solidFill>
                <a:effectLst/>
                <a:latin typeface="Aptos" panose="020B0004020202020204" pitchFamily="34" charset="0"/>
              </a:rPr>
              <a:t>Multi-Agency Working and Information Sharing - NSPCC (January 2025)</a:t>
            </a:r>
            <a:endParaRPr lang="en-GB" sz="1600" b="0" i="0" dirty="0">
              <a:solidFill>
                <a:srgbClr val="0070C0"/>
              </a:solidFill>
              <a:effectLst/>
              <a:latin typeface="Aptos" panose="020B0004020202020204" pitchFamily="34" charset="0"/>
            </a:endParaRPr>
          </a:p>
          <a:p>
            <a:pPr algn="l" rtl="0">
              <a:buNone/>
            </a:pPr>
            <a:endParaRPr lang="en-GB" sz="1600" b="0" i="0" dirty="0">
              <a:solidFill>
                <a:srgbClr val="0070C0"/>
              </a:solidFill>
              <a:effectLst/>
              <a:latin typeface="Aptos" panose="020B0004020202020204" pitchFamily="34" charset="0"/>
            </a:endParaRPr>
          </a:p>
          <a:p>
            <a:pPr algn="l" rtl="0">
              <a:buNone/>
            </a:pPr>
            <a:r>
              <a:rPr lang="en-GB" sz="1600" b="0" i="0" dirty="0">
                <a:solidFill>
                  <a:srgbClr val="000000"/>
                </a:solidFill>
                <a:effectLst/>
                <a:latin typeface="Aptos" panose="020B0004020202020204" pitchFamily="34" charset="0"/>
              </a:rPr>
              <a:t>These resources explore how safeguarding professionals can successfully work together and share valuable information both within and between agencies. Included in the resources is:</a:t>
            </a:r>
          </a:p>
          <a:p>
            <a:pPr algn="l" rtl="0">
              <a:buFont typeface="Arial" panose="020B0604020202020204" pitchFamily="34" charset="0"/>
              <a:buChar char="•"/>
            </a:pPr>
            <a:r>
              <a:rPr lang="en-GB" sz="1600" b="0" i="0" dirty="0">
                <a:solidFill>
                  <a:srgbClr val="000000"/>
                </a:solidFill>
                <a:effectLst/>
                <a:latin typeface="Aptos" panose="020B0004020202020204" pitchFamily="34" charset="0"/>
              </a:rPr>
              <a:t>An evidence snapshot, which summarises findings from research published between 2014 and 2023, regarding multi-agency working and information sharing in children’s Social Work</a:t>
            </a:r>
          </a:p>
          <a:p>
            <a:pPr algn="l" rtl="0">
              <a:buFont typeface="Arial" panose="020B0604020202020204" pitchFamily="34" charset="0"/>
              <a:buChar char="•"/>
            </a:pPr>
            <a:r>
              <a:rPr lang="en-GB" sz="1600" b="0" i="0" dirty="0">
                <a:solidFill>
                  <a:srgbClr val="000000"/>
                </a:solidFill>
                <a:effectLst/>
                <a:latin typeface="Aptos" panose="020B0004020202020204" pitchFamily="34" charset="0"/>
              </a:rPr>
              <a:t>Practice points designed to assist Social Workers to focus on actions that support positive multi-agency working and information sharing</a:t>
            </a:r>
          </a:p>
          <a:p>
            <a:pPr algn="l" rtl="0">
              <a:buFont typeface="Arial" panose="020B0604020202020204" pitchFamily="34" charset="0"/>
              <a:buChar char="•"/>
            </a:pPr>
            <a:r>
              <a:rPr lang="en-GB" sz="1600" b="0" i="0" dirty="0">
                <a:solidFill>
                  <a:srgbClr val="000000"/>
                </a:solidFill>
                <a:effectLst/>
                <a:latin typeface="Aptos" panose="020B0004020202020204" pitchFamily="34" charset="0"/>
              </a:rPr>
              <a:t>Three expert insight films</a:t>
            </a:r>
          </a:p>
          <a:p>
            <a:pPr algn="l" rtl="0">
              <a:buNone/>
            </a:pPr>
            <a:r>
              <a:rPr lang="en-GB" sz="1600" b="0" i="0" dirty="0">
                <a:solidFill>
                  <a:srgbClr val="000000"/>
                </a:solidFill>
                <a:effectLst/>
                <a:latin typeface="Aptos" panose="020B0004020202020204" pitchFamily="34" charset="0"/>
              </a:rPr>
              <a:t>The resources highlight how important multi-agency work and information sharing is, to achieve the best outcomes for children and their families.</a:t>
            </a:r>
          </a:p>
          <a:p>
            <a:pPr algn="l" rtl="0">
              <a:buNone/>
            </a:pPr>
            <a:endParaRPr lang="en-GB" sz="1600" b="0" i="0" dirty="0">
              <a:solidFill>
                <a:srgbClr val="000000"/>
              </a:solidFill>
              <a:effectLst/>
              <a:latin typeface="Aptos" panose="020B0004020202020204" pitchFamily="34" charset="0"/>
            </a:endParaRPr>
          </a:p>
          <a:p>
            <a:pPr algn="l" rtl="0">
              <a:buNone/>
            </a:pPr>
            <a:r>
              <a:rPr lang="en-GB" sz="1600" b="1" i="0" dirty="0">
                <a:solidFill>
                  <a:schemeClr val="tx1">
                    <a:lumMod val="50000"/>
                  </a:schemeClr>
                </a:solidFill>
                <a:effectLst/>
                <a:latin typeface="Aptos" panose="020B0004020202020204" pitchFamily="34" charset="0"/>
              </a:rPr>
              <a:t>For further information, click on the link below:</a:t>
            </a:r>
          </a:p>
          <a:p>
            <a:pPr algn="l" rtl="0">
              <a:buNone/>
            </a:pPr>
            <a:endParaRPr lang="en-GB" sz="1600" b="1" dirty="0">
              <a:solidFill>
                <a:schemeClr val="tx1">
                  <a:lumMod val="50000"/>
                </a:schemeClr>
              </a:solidFill>
              <a:latin typeface="Aptos" panose="020B0004020202020204" pitchFamily="34" charset="0"/>
            </a:endParaRPr>
          </a:p>
          <a:p>
            <a:pPr algn="l" rtl="0">
              <a:buNone/>
            </a:pPr>
            <a:r>
              <a:rPr lang="en-GB" sz="1600" dirty="0">
                <a:latin typeface="Aptos" panose="020B0004020202020204" pitchFamily="34" charset="0"/>
                <a:hlinkClick r:id="rId3"/>
              </a:rPr>
              <a:t>Multi-agency working and information sharing: learning from case reviews | NSPCC Learning</a:t>
            </a:r>
            <a:endParaRPr lang="en-GB" sz="1600" b="0" i="0" dirty="0">
              <a:solidFill>
                <a:srgbClr val="000000"/>
              </a:solidFill>
              <a:effectLst/>
              <a:latin typeface="Aptos" panose="020B0004020202020204" pitchFamily="34" charset="0"/>
            </a:endParaRPr>
          </a:p>
          <a:p>
            <a:pPr algn="l" rtl="0">
              <a:buNone/>
            </a:pPr>
            <a:endParaRPr lang="en-GB" sz="1600" b="1" i="0" dirty="0">
              <a:solidFill>
                <a:srgbClr val="000000"/>
              </a:solidFill>
              <a:effectLst/>
              <a:latin typeface="Aptos" panose="020B0004020202020204" pitchFamily="34" charset="0"/>
              <a:hlinkClick r:id="rId4"/>
            </a:endParaRPr>
          </a:p>
          <a:p>
            <a:pPr algn="l" rtl="0">
              <a:buNone/>
            </a:pPr>
            <a:r>
              <a:rPr lang="en-GB" sz="1600" b="1" i="0" dirty="0">
                <a:solidFill>
                  <a:srgbClr val="000000"/>
                </a:solidFill>
                <a:effectLst/>
                <a:latin typeface="Aptos" panose="020B0004020202020204" pitchFamily="34" charset="0"/>
                <a:hlinkClick r:id="rId4"/>
              </a:rPr>
              <a:t>Evidence Snapshot</a:t>
            </a:r>
            <a:endParaRPr lang="en-GB" sz="1600" b="0" i="0" dirty="0">
              <a:solidFill>
                <a:srgbClr val="000000"/>
              </a:solidFill>
              <a:effectLst/>
              <a:latin typeface="Aptos" panose="020B0004020202020204" pitchFamily="34" charset="0"/>
            </a:endParaRPr>
          </a:p>
          <a:p>
            <a:pPr algn="l" rtl="0">
              <a:buNone/>
            </a:pPr>
            <a:r>
              <a:rPr lang="en-GB" sz="1600" b="1" i="0" dirty="0">
                <a:solidFill>
                  <a:srgbClr val="000000"/>
                </a:solidFill>
                <a:effectLst/>
                <a:latin typeface="Aptos" panose="020B0004020202020204" pitchFamily="34" charset="0"/>
                <a:hlinkClick r:id="rId5"/>
              </a:rPr>
              <a:t>Practice Points</a:t>
            </a:r>
            <a:endParaRPr lang="en-GB" sz="1600" b="0" i="0" dirty="0">
              <a:solidFill>
                <a:srgbClr val="000000"/>
              </a:solidFill>
              <a:effectLst/>
              <a:latin typeface="Aptos" panose="020B0004020202020204" pitchFamily="34" charset="0"/>
            </a:endParaRPr>
          </a:p>
          <a:p>
            <a:pPr algn="l" rtl="0">
              <a:buNone/>
            </a:pPr>
            <a:r>
              <a:rPr lang="en-GB" sz="1600" b="1" i="0" dirty="0">
                <a:solidFill>
                  <a:srgbClr val="000000"/>
                </a:solidFill>
                <a:effectLst/>
                <a:latin typeface="Aptos" panose="020B0004020202020204" pitchFamily="34" charset="0"/>
                <a:hlinkClick r:id="rId6"/>
              </a:rPr>
              <a:t>Expert Insights (3 films)</a:t>
            </a:r>
            <a:endParaRPr lang="en-GB" sz="1600" b="0" i="0" dirty="0">
              <a:solidFill>
                <a:srgbClr val="000000"/>
              </a:solidFill>
              <a:effectLst/>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318FAD7-970A-FB06-3597-23D5C80BEBAD}"/>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FB1E2023-297E-9393-7902-0F4205093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3691ED0C-CDBF-218C-3237-06BF7DF2E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0551" y="399960"/>
            <a:ext cx="676131" cy="1137307"/>
          </a:xfrm>
          <a:prstGeom prst="rect">
            <a:avLst/>
          </a:prstGeom>
        </p:spPr>
      </p:pic>
    </p:spTree>
    <p:extLst>
      <p:ext uri="{BB962C8B-B14F-4D97-AF65-F5344CB8AC3E}">
        <p14:creationId xmlns:p14="http://schemas.microsoft.com/office/powerpoint/2010/main" val="196633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506B-D267-1CB1-C116-9ECA4EF4CD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F57F20-B084-8D7A-9AC9-ACCD6951F1C7}"/>
              </a:ext>
            </a:extLst>
          </p:cNvPr>
          <p:cNvSpPr txBox="1"/>
          <p:nvPr/>
        </p:nvSpPr>
        <p:spPr>
          <a:xfrm>
            <a:off x="126125" y="1459012"/>
            <a:ext cx="12065875" cy="630089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1" i="0" strike="noStrike" kern="1200" cap="none" spc="0" normalizeH="0" baseline="0" noProof="0" dirty="0">
                <a:ln>
                  <a:noFill/>
                </a:ln>
                <a:solidFill>
                  <a:srgbClr val="0070C0"/>
                </a:solidFill>
                <a:effectLst/>
                <a:uLnTx/>
                <a:uFillTx/>
                <a:latin typeface="Aptos" panose="020B0004020202020204" pitchFamily="34" charset="0"/>
              </a:rPr>
              <a:t>DfE Mobile Phone Guidance from April 2026</a:t>
            </a:r>
            <a:r>
              <a:rPr kumimoji="0" lang="en-US" sz="1600" b="0" i="0" strike="noStrike" kern="1200" cap="none" spc="0" normalizeH="0" baseline="0" noProof="0" dirty="0">
                <a:ln>
                  <a:noFill/>
                </a:ln>
                <a:solidFill>
                  <a:srgbClr val="0070C0"/>
                </a:solidFill>
                <a:effectLst/>
                <a:uLnTx/>
                <a:uFillTx/>
                <a:latin typeface="Aptos" panose="020B0004020202020204" pitchFamily="34" charset="0"/>
              </a:rPr>
              <a:t>.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rPr>
              <a:t>Strongly encourages schools to operate as mobile phone free environments during the school day</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Ofsted has said it will reflect this guidance in its inspections from April 2026</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rPr>
              <a:t>Focus will be on impact of behaviour, learning and pupil wellbeing, rather than on a single model being adopted.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Clear policies, consistency and attention to safeguarding will remain key.</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rPr>
              <a:t>Responses to breaches of the mobile phone policy should be clear, proportionate and consistently applied, in line with the behaviour policy and safeguarding procedures</a:t>
            </a:r>
          </a:p>
          <a:p>
            <a:pPr marR="0" lvl="0" algn="l" defTabSz="914400" rtl="0" eaLnBrk="1" fontAlgn="auto" latinLnBrk="0" hangingPunct="1">
              <a:lnSpc>
                <a:spcPct val="107000"/>
              </a:lnSpc>
              <a:spcBef>
                <a:spcPts val="1000"/>
              </a:spcBef>
              <a:spcAft>
                <a:spcPts val="800"/>
              </a:spcAft>
              <a:buClrTx/>
              <a:buSzTx/>
              <a:tabLst/>
              <a:defRPr/>
            </a:pPr>
            <a:r>
              <a:rPr lang="en-US" sz="1600" b="1" dirty="0">
                <a:solidFill>
                  <a:schemeClr val="tx1">
                    <a:lumMod val="50000"/>
                  </a:schemeClr>
                </a:solidFill>
                <a:latin typeface="Aptos" panose="020B0004020202020204" pitchFamily="34" charset="0"/>
              </a:rPr>
              <a:t>Some actions to consider</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Review current behaviour policy to check how clearly mobile phone expectations are set out and if they reflect updated guidance</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Agree consistent approach to managing mobile phones during school day, including how exceptions (e.g., medical needs) are handled</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Brief staff and governors so expectations are well understood</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BECBFABD-3C91-AC76-6CD0-CEF76E250369}"/>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EAC3548C-C808-6C38-D2C7-C4338466B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9381" y="273063"/>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87EBBB90-6C73-226C-FAAE-306C77D62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9744" y="1213631"/>
            <a:ext cx="676131" cy="1137307"/>
          </a:xfrm>
          <a:prstGeom prst="rect">
            <a:avLst/>
          </a:prstGeom>
        </p:spPr>
      </p:pic>
    </p:spTree>
    <p:extLst>
      <p:ext uri="{BB962C8B-B14F-4D97-AF65-F5344CB8AC3E}">
        <p14:creationId xmlns:p14="http://schemas.microsoft.com/office/powerpoint/2010/main" val="371735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1DC6-F3BD-B264-41ED-F5107102EF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840AAD-543C-E760-F9E8-EC9844113A40}"/>
              </a:ext>
            </a:extLst>
          </p:cNvPr>
          <p:cNvSpPr txBox="1"/>
          <p:nvPr/>
        </p:nvSpPr>
        <p:spPr>
          <a:xfrm>
            <a:off x="126125" y="1459012"/>
            <a:ext cx="12065875" cy="397256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rPr>
              <a:t>Communicate early with parents and carers explaining the schools plans and how further information  will be shared</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solidFill>
                  <a:schemeClr val="tx1">
                    <a:lumMod val="50000"/>
                  </a:schemeClr>
                </a:solidFill>
                <a:latin typeface="Aptos" panose="020B0004020202020204" pitchFamily="34" charset="0"/>
              </a:rPr>
              <a:t>Check safeguarding and inclusion arrangements including reasonable adjustments, medical needs and routes for pupils to raise concerns are in place</a:t>
            </a:r>
          </a:p>
          <a:p>
            <a:pPr marL="285750" indent="-285750">
              <a:spcBef>
                <a:spcPts val="750"/>
              </a:spcBef>
              <a:spcAft>
                <a:spcPts val="750"/>
              </a:spcAft>
              <a:buFont typeface="Arial" panose="020B0604020202020204" pitchFamily="34" charset="0"/>
              <a:buChar char="•"/>
            </a:pPr>
            <a:r>
              <a:rPr lang="en-GB" sz="1600" dirty="0">
                <a:solidFill>
                  <a:srgbClr val="000000"/>
                </a:solidFill>
                <a:effectLst/>
                <a:latin typeface="Aptos" panose="020B0004020202020204" pitchFamily="34" charset="0"/>
                <a:ea typeface="Aptos" panose="020B0004020202020204" pitchFamily="34" charset="0"/>
              </a:rPr>
              <a:t>You can find the DfE guidance here: </a:t>
            </a:r>
            <a:br>
              <a:rPr lang="en-GB" sz="1600" dirty="0">
                <a:solidFill>
                  <a:srgbClr val="000000"/>
                </a:solidFill>
                <a:effectLst/>
                <a:latin typeface="Aptos" panose="020B0004020202020204" pitchFamily="34" charset="0"/>
                <a:ea typeface="Aptos" panose="020B0004020202020204" pitchFamily="34" charset="0"/>
              </a:rPr>
            </a:br>
            <a:r>
              <a:rPr lang="en-GB" sz="1600" u="sng" dirty="0">
                <a:solidFill>
                  <a:srgbClr val="0000EE"/>
                </a:solidFill>
                <a:effectLst/>
                <a:latin typeface="Aptos" panose="020B0004020202020204" pitchFamily="34" charset="0"/>
                <a:ea typeface="Aptos" panose="020B0004020202020204" pitchFamily="34" charset="0"/>
                <a:hlinkClick r:id="rId3"/>
              </a:rPr>
              <a:t>https://www.gov.uk/government/publications/mobile-phones-in-schools </a:t>
            </a:r>
          </a:p>
          <a:p>
            <a:pPr marL="285750" indent="-285750">
              <a:spcBef>
                <a:spcPts val="750"/>
              </a:spcBef>
              <a:spcAft>
                <a:spcPts val="750"/>
              </a:spcAft>
              <a:buFont typeface="Arial" panose="020B0604020202020204" pitchFamily="34" charset="0"/>
              <a:buChar char="•"/>
            </a:pPr>
            <a:r>
              <a:rPr lang="en-GB" sz="1600" u="sng" dirty="0">
                <a:solidFill>
                  <a:srgbClr val="000000"/>
                </a:solidFill>
                <a:effectLst/>
                <a:latin typeface="Aptos" panose="020B0004020202020204" pitchFamily="34" charset="0"/>
                <a:ea typeface="Aptos" panose="020B0004020202020204" pitchFamily="34" charset="0"/>
                <a:hlinkClick r:id="rId3"/>
              </a:rPr>
              <a:t>Ofsted expectations can be found here: https://educationinspection.blog.gov.uk/2026/01/23/what-the-governments-updated-guidance-on-mobile-phones-means-for-school-inspections/</a:t>
            </a:r>
            <a:endParaRPr lang="en-GB" sz="1600" u="sng" dirty="0">
              <a:solidFill>
                <a:srgbClr val="0000EE"/>
              </a:solidFill>
              <a:effectLst/>
              <a:latin typeface="Aptos" panose="020B0004020202020204" pitchFamily="34" charset="0"/>
              <a:ea typeface="Aptos" panose="020B0004020202020204" pitchFamily="34" charset="0"/>
              <a:hlinkClick r:id="rId3"/>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3E9825A-048F-086A-7B2B-630C3815786E}"/>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AD99F352-92D8-022C-C4AE-34AB31088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BE1AEFC8-DA2E-03BF-C8E8-A19B684B6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0551" y="399960"/>
            <a:ext cx="676131" cy="1137307"/>
          </a:xfrm>
          <a:prstGeom prst="rect">
            <a:avLst/>
          </a:prstGeom>
        </p:spPr>
      </p:pic>
      <p:pic>
        <p:nvPicPr>
          <p:cNvPr id="7" name="Picture 6" descr="A cartoon characters in a field&#10;&#10;AI-generated content may be incorrect.">
            <a:extLst>
              <a:ext uri="{FF2B5EF4-FFF2-40B4-BE49-F238E27FC236}">
                <a16:creationId xmlns:a16="http://schemas.microsoft.com/office/drawing/2014/main" id="{90E3DF1B-C77E-D707-F81A-0B967EBB8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965" y="5742246"/>
            <a:ext cx="3626070" cy="988785"/>
          </a:xfrm>
          <a:prstGeom prst="rect">
            <a:avLst/>
          </a:prstGeom>
        </p:spPr>
      </p:pic>
    </p:spTree>
    <p:extLst>
      <p:ext uri="{BB962C8B-B14F-4D97-AF65-F5344CB8AC3E}">
        <p14:creationId xmlns:p14="http://schemas.microsoft.com/office/powerpoint/2010/main" val="2448614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B6899-E033-33E0-E8C6-9443F78DAA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661E42-F18F-9BE1-D8EF-A3B430CEABDC}"/>
              </a:ext>
            </a:extLst>
          </p:cNvPr>
          <p:cNvSpPr txBox="1"/>
          <p:nvPr/>
        </p:nvSpPr>
        <p:spPr>
          <a:xfrm>
            <a:off x="126125" y="1459012"/>
            <a:ext cx="12065875" cy="4086375"/>
          </a:xfrm>
          <a:prstGeom prst="rect">
            <a:avLst/>
          </a:prstGeom>
          <a:noFill/>
        </p:spPr>
        <p:txBody>
          <a:bodyPr wrap="square" rtlCol="0">
            <a:spAutoFit/>
          </a:bodyPr>
          <a:lstStyle/>
          <a:p>
            <a:pPr>
              <a:spcBef>
                <a:spcPts val="750"/>
              </a:spcBef>
              <a:spcAft>
                <a:spcPts val="750"/>
              </a:spcAft>
              <a:buNone/>
            </a:pPr>
            <a:r>
              <a:rPr lang="en-GB" sz="1600" b="1" dirty="0">
                <a:solidFill>
                  <a:srgbClr val="0070C0"/>
                </a:solidFill>
                <a:effectLst/>
                <a:latin typeface="Aptos" panose="020B0004020202020204" pitchFamily="34" charset="0"/>
                <a:ea typeface="Aptos" panose="020B0004020202020204" pitchFamily="34" charset="0"/>
              </a:rPr>
              <a:t>Useful Resources from the South Western Grid for Learning (SWGfL)</a:t>
            </a:r>
          </a:p>
          <a:p>
            <a:pPr>
              <a:spcBef>
                <a:spcPts val="750"/>
              </a:spcBef>
              <a:spcAft>
                <a:spcPts val="750"/>
              </a:spcAft>
              <a:buNone/>
            </a:pPr>
            <a:r>
              <a:rPr lang="en-GB" sz="1600" b="1" dirty="0">
                <a:solidFill>
                  <a:schemeClr val="tx1">
                    <a:lumMod val="50000"/>
                  </a:schemeClr>
                </a:solidFill>
                <a:effectLst/>
                <a:latin typeface="Aptos" panose="020B0004020202020204" pitchFamily="34" charset="0"/>
                <a:ea typeface="Aptos" panose="020B0004020202020204" pitchFamily="34" charset="0"/>
              </a:rPr>
              <a:t>Integrating AI in Schools: Policy Template  </a:t>
            </a:r>
          </a:p>
          <a:p>
            <a:pPr>
              <a:spcBef>
                <a:spcPts val="750"/>
              </a:spcBef>
              <a:spcAft>
                <a:spcPts val="750"/>
              </a:spcAft>
              <a:buNone/>
            </a:pPr>
            <a:r>
              <a:rPr lang="en-GB" sz="1600" dirty="0">
                <a:solidFill>
                  <a:srgbClr val="000000"/>
                </a:solidFill>
                <a:effectLst/>
                <a:latin typeface="Aptos" panose="020B0004020202020204" pitchFamily="34" charset="0"/>
                <a:ea typeface="Aptos" panose="020B0004020202020204" pitchFamily="34" charset="0"/>
              </a:rPr>
              <a:t>SWGfL’s school AI policy template helps schools balance opportunity and risk by promoting responsible, ethical, and effective use across teaching, learning, and administration.</a:t>
            </a:r>
            <a:endParaRPr lang="en-GB" sz="1600" dirty="0">
              <a:effectLst/>
              <a:latin typeface="Aptos" panose="020B0004020202020204" pitchFamily="34" charset="0"/>
              <a:ea typeface="Aptos" panose="020B0004020202020204" pitchFamily="34" charset="0"/>
            </a:endParaRPr>
          </a:p>
          <a:p>
            <a:pPr>
              <a:spcBef>
                <a:spcPts val="750"/>
              </a:spcBef>
              <a:spcAft>
                <a:spcPts val="750"/>
              </a:spcAft>
              <a:buNone/>
            </a:pPr>
            <a:r>
              <a:rPr lang="en-GB" sz="1600" dirty="0">
                <a:solidFill>
                  <a:srgbClr val="000000"/>
                </a:solidFill>
                <a:effectLst/>
                <a:latin typeface="Aptos" panose="020B0004020202020204" pitchFamily="34" charset="0"/>
                <a:ea typeface="Aptos" panose="020B0004020202020204" pitchFamily="34" charset="0"/>
              </a:rPr>
              <a:t>Find the template here:</a:t>
            </a:r>
            <a:br>
              <a:rPr lang="en-GB" sz="1600" dirty="0">
                <a:solidFill>
                  <a:srgbClr val="000000"/>
                </a:solidFill>
                <a:effectLst/>
                <a:latin typeface="Aptos" panose="020B0004020202020204" pitchFamily="34" charset="0"/>
                <a:ea typeface="Aptos" panose="020B0004020202020204" pitchFamily="34" charset="0"/>
              </a:rPr>
            </a:br>
            <a:r>
              <a:rPr lang="en-GB" sz="1600" u="sng" dirty="0">
                <a:solidFill>
                  <a:srgbClr val="000000"/>
                </a:solidFill>
                <a:effectLst/>
                <a:latin typeface="Aptos" panose="020B0004020202020204" pitchFamily="34" charset="0"/>
                <a:ea typeface="Aptos" panose="020B0004020202020204" pitchFamily="34" charset="0"/>
                <a:hlinkClick r:id="rId3"/>
              </a:rPr>
              <a:t>https://swgfl.org.uk/magazine/integrating-ai-in-schools-new-policy-template-available</a:t>
            </a:r>
            <a:endParaRPr lang="en-GB" sz="1600" dirty="0">
              <a:effectLst/>
              <a:latin typeface="Aptos" panose="020B0004020202020204" pitchFamily="34" charset="0"/>
              <a:ea typeface="Aptos" panose="020B0004020202020204" pitchFamily="34" charset="0"/>
            </a:endParaRPr>
          </a:p>
          <a:p>
            <a:pPr>
              <a:spcBef>
                <a:spcPts val="750"/>
              </a:spcBef>
              <a:spcAft>
                <a:spcPts val="750"/>
              </a:spcAft>
              <a:buNone/>
            </a:pPr>
            <a:r>
              <a:rPr lang="en-GB" sz="1600" b="1" dirty="0">
                <a:solidFill>
                  <a:schemeClr val="tx1">
                    <a:lumMod val="50000"/>
                  </a:schemeClr>
                </a:solidFill>
                <a:effectLst/>
                <a:latin typeface="Aptos" panose="020B0004020202020204" pitchFamily="34" charset="0"/>
                <a:ea typeface="Aptos" panose="020B0004020202020204" pitchFamily="34" charset="0"/>
              </a:rPr>
              <a:t>Test whether your school internet blocks harmful online content</a:t>
            </a:r>
          </a:p>
          <a:p>
            <a:pPr>
              <a:spcBef>
                <a:spcPts val="750"/>
              </a:spcBef>
              <a:spcAft>
                <a:spcPts val="750"/>
              </a:spcAft>
              <a:buNone/>
            </a:pPr>
            <a:r>
              <a:rPr lang="en-GB" sz="1600" u="sng" dirty="0">
                <a:solidFill>
                  <a:srgbClr val="000000"/>
                </a:solidFill>
                <a:effectLst/>
                <a:latin typeface="Aptos" panose="020B0004020202020204" pitchFamily="34" charset="0"/>
                <a:ea typeface="Aptos" panose="020B0004020202020204" pitchFamily="34" charset="0"/>
                <a:hlinkClick r:id="rId4"/>
              </a:rPr>
              <a:t>TestFiltering.com</a:t>
            </a:r>
            <a:r>
              <a:rPr lang="en-GB" sz="1600" dirty="0">
                <a:solidFill>
                  <a:srgbClr val="000000"/>
                </a:solidFill>
                <a:effectLst/>
                <a:latin typeface="Aptos" panose="020B0004020202020204" pitchFamily="34" charset="0"/>
                <a:ea typeface="Aptos" panose="020B0004020202020204" pitchFamily="34" charset="0"/>
              </a:rPr>
              <a:t> allows schools to check that their internet filtering is working effectively </a:t>
            </a:r>
            <a:r>
              <a:rPr lang="en-GB" sz="1600" i="1" dirty="0">
                <a:solidFill>
                  <a:srgbClr val="000000"/>
                </a:solidFill>
                <a:effectLst/>
                <a:latin typeface="Aptos" panose="020B0004020202020204" pitchFamily="34" charset="0"/>
                <a:ea typeface="Aptos" panose="020B0004020202020204" pitchFamily="34" charset="0"/>
              </a:rPr>
              <a:t>without</a:t>
            </a:r>
            <a:r>
              <a:rPr lang="en-GB" sz="1600" dirty="0">
                <a:solidFill>
                  <a:srgbClr val="000000"/>
                </a:solidFill>
                <a:effectLst/>
                <a:latin typeface="Aptos" panose="020B0004020202020204" pitchFamily="34" charset="0"/>
                <a:ea typeface="Aptos" panose="020B0004020202020204" pitchFamily="34" charset="0"/>
              </a:rPr>
              <a:t> exposing staff or pupils to harmful content, supporting compliance with UK statutory safeguarding guidance.</a:t>
            </a:r>
            <a:endParaRPr lang="en-GB" sz="1600" dirty="0">
              <a:effectLst/>
              <a:latin typeface="Aptos" panose="020B0004020202020204" pitchFamily="34" charset="0"/>
              <a:ea typeface="Aptos" panose="020B0004020202020204" pitchFamily="34" charset="0"/>
            </a:endParaRPr>
          </a:p>
          <a:p>
            <a:pPr>
              <a:buNone/>
            </a:pPr>
            <a:r>
              <a:rPr lang="en-GB" sz="1600" dirty="0">
                <a:solidFill>
                  <a:srgbClr val="000000"/>
                </a:solidFill>
                <a:effectLst/>
                <a:latin typeface="Aptos" panose="020B0004020202020204" pitchFamily="34" charset="0"/>
                <a:ea typeface="Aptos" panose="020B0004020202020204" pitchFamily="34" charset="0"/>
              </a:rPr>
              <a:t>Find the tool here: </a:t>
            </a:r>
            <a:r>
              <a:rPr lang="en-GB" sz="1600" u="sng" dirty="0">
                <a:solidFill>
                  <a:srgbClr val="000000"/>
                </a:solidFill>
                <a:effectLst/>
                <a:latin typeface="Aptos" panose="020B0004020202020204" pitchFamily="34" charset="0"/>
                <a:ea typeface="Aptos" panose="020B0004020202020204" pitchFamily="34" charset="0"/>
                <a:hlinkClick r:id="rId5"/>
              </a:rPr>
              <a:t>https://testfiltering.com/</a:t>
            </a: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0F1AE4-A4A2-B69E-C566-789286E80128}"/>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7CEB79A9-1FA2-4CF5-B6A3-C6E11EB20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9B5FB6FA-9E3A-CD35-E39E-DA5ACC18D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7" name="Picture 6" descr="A colorful city skyline with text&#10;&#10;AI-generated content may be incorrect.">
            <a:extLst>
              <a:ext uri="{FF2B5EF4-FFF2-40B4-BE49-F238E27FC236}">
                <a16:creationId xmlns:a16="http://schemas.microsoft.com/office/drawing/2014/main" id="{98F4011F-D71D-38E3-F892-340DD73B1C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4518" y="5941886"/>
            <a:ext cx="3462963" cy="811631"/>
          </a:xfrm>
          <a:prstGeom prst="rect">
            <a:avLst/>
          </a:prstGeom>
        </p:spPr>
      </p:pic>
    </p:spTree>
    <p:extLst>
      <p:ext uri="{BB962C8B-B14F-4D97-AF65-F5344CB8AC3E}">
        <p14:creationId xmlns:p14="http://schemas.microsoft.com/office/powerpoint/2010/main" val="413845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3F042-DBB6-7C14-228D-2BCC81492D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75131D-146C-01F5-F36E-3287B344F485}"/>
              </a:ext>
            </a:extLst>
          </p:cNvPr>
          <p:cNvSpPr txBox="1"/>
          <p:nvPr/>
        </p:nvSpPr>
        <p:spPr>
          <a:xfrm>
            <a:off x="126125" y="1459012"/>
            <a:ext cx="12065875" cy="4496744"/>
          </a:xfrm>
          <a:prstGeom prst="rect">
            <a:avLst/>
          </a:prstGeom>
          <a:noFill/>
        </p:spPr>
        <p:txBody>
          <a:bodyPr wrap="square" rtlCol="0">
            <a:spAutoFit/>
          </a:bodyPr>
          <a:lstStyle/>
          <a:p>
            <a:pPr>
              <a:spcBef>
                <a:spcPts val="750"/>
              </a:spcBef>
              <a:spcAft>
                <a:spcPts val="750"/>
              </a:spcAft>
              <a:buNone/>
            </a:pPr>
            <a:r>
              <a:rPr lang="en-GB" sz="1800" b="1" dirty="0">
                <a:solidFill>
                  <a:srgbClr val="0070C0"/>
                </a:solidFill>
                <a:effectLst/>
                <a:latin typeface="Aptos" panose="020B0004020202020204" pitchFamily="34" charset="0"/>
                <a:ea typeface="Aptos" panose="020B0004020202020204" pitchFamily="34" charset="0"/>
              </a:rPr>
              <a:t>Child Protection Authority</a:t>
            </a:r>
            <a:endParaRPr lang="en-GB" sz="1600" dirty="0">
              <a:solidFill>
                <a:srgbClr val="0070C0"/>
              </a:solidFill>
              <a:effectLst/>
              <a:latin typeface="Aptos" panose="020B0004020202020204" pitchFamily="34" charset="0"/>
              <a:ea typeface="Aptos" panose="020B0004020202020204" pitchFamily="34" charset="0"/>
            </a:endParaRPr>
          </a:p>
          <a:p>
            <a:pPr marL="285750" indent="-285750">
              <a:spcBef>
                <a:spcPts val="750"/>
              </a:spcBef>
              <a:spcAft>
                <a:spcPts val="750"/>
              </a:spcAft>
              <a:buFont typeface="Arial" panose="020B0604020202020204" pitchFamily="34" charset="0"/>
              <a:buChar char="•"/>
            </a:pPr>
            <a:r>
              <a:rPr lang="en-GB" sz="1600" dirty="0">
                <a:solidFill>
                  <a:srgbClr val="333133"/>
                </a:solidFill>
                <a:effectLst/>
                <a:latin typeface="Aptos" panose="020B0004020202020204" pitchFamily="34" charset="0"/>
                <a:ea typeface="Aptos" panose="020B0004020202020204" pitchFamily="34" charset="0"/>
              </a:rPr>
              <a:t>The creation of a Child Protection Authority (CPA) was one of the lead recommendations from the final report from IIHCSA</a:t>
            </a:r>
          </a:p>
          <a:p>
            <a:pPr marL="285750" indent="-285750">
              <a:spcBef>
                <a:spcPts val="750"/>
              </a:spcBef>
              <a:spcAft>
                <a:spcPts val="750"/>
              </a:spcAft>
              <a:buFont typeface="Arial" panose="020B0604020202020204" pitchFamily="34" charset="0"/>
              <a:buChar char="•"/>
            </a:pPr>
            <a:r>
              <a:rPr lang="en-GB" sz="1600" dirty="0">
                <a:solidFill>
                  <a:srgbClr val="333133"/>
                </a:solidFill>
                <a:latin typeface="Aptos" panose="020B0004020202020204" pitchFamily="34" charset="0"/>
                <a:ea typeface="Aptos" panose="020B0004020202020204" pitchFamily="34" charset="0"/>
              </a:rPr>
              <a:t>In April 2025, the Government committed to consulting on a road map to establishing a CPA as a national body to improve child protection by the end of 2025.  The consultation is now open and close 5th March 2026</a:t>
            </a:r>
          </a:p>
          <a:p>
            <a:pPr marL="285750" indent="-285750">
              <a:spcBef>
                <a:spcPts val="750"/>
              </a:spcBef>
              <a:spcAft>
                <a:spcPts val="750"/>
              </a:spcAft>
              <a:buFont typeface="Arial" panose="020B0604020202020204" pitchFamily="34" charset="0"/>
              <a:buChar char="•"/>
            </a:pPr>
            <a:r>
              <a:rPr lang="en-GB" sz="1600" dirty="0">
                <a:solidFill>
                  <a:srgbClr val="333133"/>
                </a:solidFill>
                <a:effectLst/>
                <a:latin typeface="Aptos" panose="020B0004020202020204" pitchFamily="34" charset="0"/>
                <a:ea typeface="Aptos" panose="020B0004020202020204" pitchFamily="34" charset="0"/>
              </a:rPr>
              <a:t>The overall aim is to make the multi-agency child protection system cleaner and more unified.  Also to ensure ongoing improvements through effective evidence-based support</a:t>
            </a:r>
          </a:p>
          <a:p>
            <a:pPr marL="285750" indent="-285750">
              <a:spcBef>
                <a:spcPts val="750"/>
              </a:spcBef>
              <a:spcAft>
                <a:spcPts val="750"/>
              </a:spcAft>
              <a:buFont typeface="Arial" panose="020B0604020202020204" pitchFamily="34" charset="0"/>
              <a:buChar char="•"/>
            </a:pPr>
            <a:r>
              <a:rPr lang="en-GB" sz="1600" dirty="0">
                <a:solidFill>
                  <a:srgbClr val="333133"/>
                </a:solidFill>
                <a:latin typeface="Aptos" panose="020B0004020202020204" pitchFamily="34" charset="0"/>
                <a:ea typeface="Aptos" panose="020B0004020202020204" pitchFamily="34" charset="0"/>
              </a:rPr>
              <a:t>The purpose of the consultation is to consider the fact that the current child protection system faces 3 persistent challenges</a:t>
            </a:r>
            <a:r>
              <a:rPr lang="en-GB" sz="1600" b="1" dirty="0">
                <a:solidFill>
                  <a:srgbClr val="333133"/>
                </a:solidFill>
                <a:latin typeface="Aptos" panose="020B0004020202020204" pitchFamily="34" charset="0"/>
                <a:ea typeface="Aptos" panose="020B0004020202020204" pitchFamily="34" charset="0"/>
              </a:rPr>
              <a:t>:</a:t>
            </a:r>
          </a:p>
          <a:p>
            <a:pPr marL="285750" indent="-285750">
              <a:spcBef>
                <a:spcPts val="750"/>
              </a:spcBef>
              <a:spcAft>
                <a:spcPts val="750"/>
              </a:spcAft>
              <a:buFont typeface="Wingdings" panose="05000000000000000000" pitchFamily="2" charset="2"/>
              <a:buChar char="Ø"/>
            </a:pPr>
            <a:r>
              <a:rPr lang="en-GB" sz="1600" b="1" dirty="0">
                <a:solidFill>
                  <a:srgbClr val="333133"/>
                </a:solidFill>
                <a:effectLst/>
                <a:latin typeface="Aptos" panose="020B0004020202020204" pitchFamily="34" charset="0"/>
                <a:ea typeface="Aptos" panose="020B0004020202020204" pitchFamily="34" charset="0"/>
              </a:rPr>
              <a:t> </a:t>
            </a:r>
            <a:r>
              <a:rPr lang="en-GB" sz="1600" dirty="0">
                <a:solidFill>
                  <a:srgbClr val="333133"/>
                </a:solidFill>
                <a:effectLst/>
                <a:latin typeface="Aptos" panose="020B0004020202020204" pitchFamily="34" charset="0"/>
                <a:ea typeface="Aptos" panose="020B0004020202020204" pitchFamily="34" charset="0"/>
              </a:rPr>
              <a:t> The system is fragmented and lacks strong leadership/co-ordination at national level.  Also, data is not being used effectively</a:t>
            </a:r>
          </a:p>
          <a:p>
            <a:pPr marL="285750" indent="-285750">
              <a:spcBef>
                <a:spcPts val="750"/>
              </a:spcBef>
              <a:spcAft>
                <a:spcPts val="750"/>
              </a:spcAft>
              <a:buFont typeface="Wingdings" panose="05000000000000000000" pitchFamily="2" charset="2"/>
              <a:buChar char="Ø"/>
            </a:pPr>
            <a:r>
              <a:rPr lang="en-GB" sz="1600" dirty="0">
                <a:solidFill>
                  <a:srgbClr val="333133"/>
                </a:solidFill>
                <a:latin typeface="Aptos" panose="020B0004020202020204" pitchFamily="34" charset="0"/>
                <a:ea typeface="Aptos" panose="020B0004020202020204" pitchFamily="34" charset="0"/>
              </a:rPr>
              <a:t>Good practice across the country is nor consistently shared/embedded</a:t>
            </a:r>
          </a:p>
          <a:p>
            <a:pPr marL="285750" indent="-285750">
              <a:spcBef>
                <a:spcPts val="750"/>
              </a:spcBef>
              <a:spcAft>
                <a:spcPts val="750"/>
              </a:spcAft>
              <a:buFont typeface="Wingdings" panose="05000000000000000000" pitchFamily="2" charset="2"/>
              <a:buChar char="Ø"/>
            </a:pPr>
            <a:r>
              <a:rPr lang="en-GB" sz="1600" dirty="0">
                <a:solidFill>
                  <a:srgbClr val="333133"/>
                </a:solidFill>
                <a:effectLst/>
                <a:latin typeface="Aptos" panose="020B0004020202020204" pitchFamily="34" charset="0"/>
                <a:ea typeface="Aptos" panose="020B0004020202020204" pitchFamily="34" charset="0"/>
              </a:rPr>
              <a:t>Learning is not consistently translated into improvements and the same weaknesses recur</a:t>
            </a: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493C9F3-D0F1-EA73-C74C-233E9B753E3C}"/>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66726C85-9277-28F9-77E7-53C22B6D9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8AA82BD7-F185-0A2C-05A5-84D122487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7" name="Picture 6" descr="A group of people walking in a field&#10;&#10;AI-generated content may be incorrect.">
            <a:extLst>
              <a:ext uri="{FF2B5EF4-FFF2-40B4-BE49-F238E27FC236}">
                <a16:creationId xmlns:a16="http://schemas.microsoft.com/office/drawing/2014/main" id="{C8AB6B85-AAFF-9B06-3F4D-2E8A988F1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777" y="6154440"/>
            <a:ext cx="2554445" cy="621846"/>
          </a:xfrm>
          <a:prstGeom prst="rect">
            <a:avLst/>
          </a:prstGeom>
        </p:spPr>
      </p:pic>
    </p:spTree>
    <p:extLst>
      <p:ext uri="{BB962C8B-B14F-4D97-AF65-F5344CB8AC3E}">
        <p14:creationId xmlns:p14="http://schemas.microsoft.com/office/powerpoint/2010/main" val="360518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7FE76-A1A8-E9D9-9D5F-7F30D0694317}"/>
              </a:ext>
            </a:extLst>
          </p:cNvPr>
          <p:cNvSpPr>
            <a:spLocks noGrp="1"/>
          </p:cNvSpPr>
          <p:nvPr>
            <p:ph type="title"/>
          </p:nvPr>
        </p:nvSpPr>
        <p:spPr>
          <a:xfrm>
            <a:off x="1115682" y="388510"/>
            <a:ext cx="6013502" cy="789050"/>
          </a:xfrm>
        </p:spPr>
        <p:txBody>
          <a:bodyPr lIns="91440" tIns="45720" rIns="91440" bIns="45720" anchor="ctr">
            <a:noAutofit/>
          </a:bodyPr>
          <a:lstStyle/>
          <a:p>
            <a:r>
              <a:rPr lang="en-US" dirty="0">
                <a:solidFill>
                  <a:schemeClr val="tx1"/>
                </a:solidFill>
                <a:ea typeface="Verdana"/>
              </a:rPr>
              <a:t>Breakdown: of SIN's, RR's, LCSPR's and Learning Reviews</a:t>
            </a:r>
            <a:endParaRPr lang="en-US" dirty="0">
              <a:solidFill>
                <a:schemeClr val="tx1"/>
              </a:solidFill>
            </a:endParaRPr>
          </a:p>
        </p:txBody>
      </p:sp>
      <p:sp>
        <p:nvSpPr>
          <p:cNvPr id="3" name="Content Placeholder 2">
            <a:extLst>
              <a:ext uri="{FF2B5EF4-FFF2-40B4-BE49-F238E27FC236}">
                <a16:creationId xmlns:a16="http://schemas.microsoft.com/office/drawing/2014/main" id="{99757A69-1A6A-5E2A-8935-2BFBD5A16CA3}"/>
              </a:ext>
            </a:extLst>
          </p:cNvPr>
          <p:cNvSpPr>
            <a:spLocks noGrp="1"/>
          </p:cNvSpPr>
          <p:nvPr>
            <p:ph sz="half" idx="1"/>
          </p:nvPr>
        </p:nvSpPr>
        <p:spPr>
          <a:xfrm>
            <a:off x="838200" y="1768475"/>
            <a:ext cx="10605380" cy="4351338"/>
          </a:xfrm>
        </p:spPr>
        <p:txBody>
          <a:bodyPr lIns="91440" tIns="45720" rIns="91440" bIns="45720" anchor="t">
            <a:noAutofit/>
          </a:bodyPr>
          <a:lstStyle/>
          <a:p>
            <a:r>
              <a:rPr lang="en-US" sz="1600" b="1" dirty="0">
                <a:latin typeface="Aptos" panose="020B0004020202020204" pitchFamily="34" charset="0"/>
              </a:rPr>
              <a:t>Serious Incident Notifications (SINs) </a:t>
            </a:r>
            <a:r>
              <a:rPr lang="en-US" sz="1600" dirty="0">
                <a:latin typeface="Aptos" panose="020B0004020202020204" pitchFamily="34" charset="0"/>
              </a:rPr>
              <a:t>made by Local Authorities to the Child Safeguarding Practice Review Panel, Department for Education and Ofsted when a child has died or is seriously harmed, and abuse or neglect is known or suspected. Local Authorities also required to submit a SIN where a LAC has died, whether or not abuse or neglect is known or suspected. </a:t>
            </a:r>
          </a:p>
          <a:p>
            <a:r>
              <a:rPr lang="en-US" sz="1600" b="1" dirty="0">
                <a:latin typeface="Aptos" panose="020B0004020202020204" pitchFamily="34" charset="0"/>
              </a:rPr>
              <a:t>Rapid Reviews </a:t>
            </a:r>
            <a:r>
              <a:rPr lang="en-US" sz="1600" dirty="0">
                <a:latin typeface="Aptos" panose="020B0004020202020204" pitchFamily="34" charset="0"/>
              </a:rPr>
              <a:t>conducted for each notification. These reviews are undertaken by local safeguarding partners, with the written report to be submitted to the CSPR Panel within 15 working days of the incident notification. The purpose of the Rapid Review is for partners to identify, collate and reflect on the facts of the case as quickly as possible to establish whether any immediate action is needed to ensure a child’s safety and to identify potential practice learning. This includes deciding whether to undertake a LCSPR </a:t>
            </a:r>
            <a:endParaRPr lang="en-US" sz="1600" dirty="0">
              <a:latin typeface="Aptos" panose="020B0004020202020204" pitchFamily="34" charset="0"/>
              <a:ea typeface="Verdana"/>
            </a:endParaRPr>
          </a:p>
          <a:p>
            <a:r>
              <a:rPr lang="en-US" sz="1600" b="1" dirty="0">
                <a:latin typeface="Aptos" panose="020B0004020202020204" pitchFamily="34" charset="0"/>
              </a:rPr>
              <a:t>Local Child Safeguarding Practice Reviews (LCSPRs) </a:t>
            </a:r>
            <a:r>
              <a:rPr lang="en-US" sz="1600" dirty="0">
                <a:latin typeface="Aptos" panose="020B0004020202020204" pitchFamily="34" charset="0"/>
              </a:rPr>
              <a:t>are undertaken to provide learning to improve safeguarding practice at both local and national levels and to prevent similar incidents from occurring in the future. When safeguarding Partnerships decide to proceed with a Local Review, there is an expectation that these reviews are completed, submitted and published within six months of the Rapid Review. </a:t>
            </a:r>
          </a:p>
          <a:p>
            <a:r>
              <a:rPr lang="en-US" sz="1600" b="1" dirty="0">
                <a:latin typeface="Aptos" panose="020B0004020202020204" pitchFamily="34" charset="0"/>
                <a:ea typeface="Verdana"/>
              </a:rPr>
              <a:t>Learning Reviews </a:t>
            </a:r>
            <a:r>
              <a:rPr lang="en-US" sz="1600" dirty="0">
                <a:latin typeface="Aptos" panose="020B0004020202020204" pitchFamily="34" charset="0"/>
                <a:ea typeface="Verdana"/>
              </a:rPr>
              <a:t>are undertaken when a case is presented to the CSPR strategic partners as a discussion around SIN criteria. If a case does not meet threshold for a Rapid Review, but there is an opportunity for learning, then the NCSCP will undertake a Learning Review. This form of review will take a similar approach to a Rapid Review, but will not be time dependent. Identified themes and learning and development will be disseminated through the Partnership in the same manner as a Rapid Review.</a:t>
            </a:r>
          </a:p>
        </p:txBody>
      </p:sp>
      <p:pic>
        <p:nvPicPr>
          <p:cNvPr id="2" name="Picture 1" descr="A logo of a city council&#10;&#10;AI-generated content may be incorrect.">
            <a:extLst>
              <a:ext uri="{FF2B5EF4-FFF2-40B4-BE49-F238E27FC236}">
                <a16:creationId xmlns:a16="http://schemas.microsoft.com/office/drawing/2014/main" id="{7F2AC64A-237F-5B57-B79C-3D9CFE02D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234" y="0"/>
            <a:ext cx="1690255" cy="1185949"/>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F427C85E-E1F4-8411-7B2D-C2B58C2AC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580" y="904364"/>
            <a:ext cx="676131" cy="1137307"/>
          </a:xfrm>
          <a:prstGeom prst="rect">
            <a:avLst/>
          </a:prstGeom>
        </p:spPr>
      </p:pic>
    </p:spTree>
    <p:extLst>
      <p:ext uri="{BB962C8B-B14F-4D97-AF65-F5344CB8AC3E}">
        <p14:creationId xmlns:p14="http://schemas.microsoft.com/office/powerpoint/2010/main" val="111342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EF137-7100-414E-962E-8594D420F8A6}"/>
              </a:ext>
            </a:extLst>
          </p:cNvPr>
          <p:cNvSpPr txBox="1"/>
          <p:nvPr/>
        </p:nvSpPr>
        <p:spPr>
          <a:xfrm>
            <a:off x="2988025" y="383960"/>
            <a:ext cx="6013502" cy="508314"/>
          </a:xfrm>
          <a:prstGeom prst="rect">
            <a:avLst/>
          </a:prstGeom>
          <a:solidFill>
            <a:schemeClr val="accent1"/>
          </a:solidFill>
          <a:ln w="38100">
            <a:solidFill>
              <a:schemeClr val="accent1"/>
            </a:solidFill>
          </a:ln>
        </p:spPr>
        <p:txBody>
          <a:bodyPr lIns="91440" tIns="45720" rIns="91440" bIns="45720" rtlCol="0" anchor="ctr">
            <a:normAutofit/>
          </a:bodyPr>
          <a:lstStyle/>
          <a:p>
            <a:pPr algn="ctr">
              <a:lnSpc>
                <a:spcPct val="90000"/>
              </a:lnSpc>
              <a:spcBef>
                <a:spcPct val="0"/>
              </a:spcBef>
              <a:spcAft>
                <a:spcPts val="600"/>
              </a:spcAft>
            </a:pPr>
            <a:r>
              <a:rPr lang="en-GB" sz="2400" kern="1200" dirty="0">
                <a:solidFill>
                  <a:schemeClr val="bg1"/>
                </a:solidFill>
                <a:latin typeface="Aptos"/>
                <a:ea typeface="+mj-ea"/>
                <a:cs typeface="+mj-cs"/>
              </a:rPr>
              <a:t>Recent Learning </a:t>
            </a:r>
            <a:r>
              <a:rPr lang="en-GB" sz="2400" dirty="0">
                <a:solidFill>
                  <a:schemeClr val="bg1"/>
                </a:solidFill>
                <a:latin typeface="Aptos"/>
                <a:ea typeface="+mj-ea"/>
                <a:cs typeface="+mj-cs"/>
              </a:rPr>
              <a:t>Review Case Study</a:t>
            </a:r>
            <a:endParaRPr lang="en-GB" sz="2400" kern="1200" dirty="0">
              <a:solidFill>
                <a:schemeClr val="bg1"/>
              </a:solidFill>
              <a:latin typeface="Aptos"/>
              <a:ea typeface="+mj-ea"/>
              <a:cs typeface="+mj-cs"/>
            </a:endParaRPr>
          </a:p>
        </p:txBody>
      </p:sp>
      <p:sp>
        <p:nvSpPr>
          <p:cNvPr id="5" name="TextBox 4">
            <a:extLst>
              <a:ext uri="{FF2B5EF4-FFF2-40B4-BE49-F238E27FC236}">
                <a16:creationId xmlns:a16="http://schemas.microsoft.com/office/drawing/2014/main" id="{2752F4E1-FE03-462F-AB99-BA3A77CE7027}"/>
              </a:ext>
            </a:extLst>
          </p:cNvPr>
          <p:cNvSpPr txBox="1"/>
          <p:nvPr/>
        </p:nvSpPr>
        <p:spPr>
          <a:xfrm>
            <a:off x="1109420" y="1715455"/>
            <a:ext cx="9792515" cy="4404358"/>
          </a:xfrm>
          <a:prstGeom prst="rect">
            <a:avLst/>
          </a:prstGeom>
        </p:spPr>
        <p:txBody>
          <a:bodyPr lIns="91440" tIns="45720" rIns="91440" bIns="45720" anchor="t">
            <a:noAutofit/>
          </a:bodyPr>
          <a:lstStyle/>
          <a:p>
            <a:pPr>
              <a:lnSpc>
                <a:spcPct val="90000"/>
              </a:lnSpc>
              <a:spcBef>
                <a:spcPts val="1000"/>
              </a:spcBef>
              <a:spcAft>
                <a:spcPts val="800"/>
              </a:spcAft>
            </a:pPr>
            <a:endParaRPr lang="en-GB" b="1" dirty="0">
              <a:effectLst/>
              <a:latin typeface="Aptos" panose="020B0004020202020204" pitchFamily="34" charset="0"/>
              <a:ea typeface="Verdana"/>
            </a:endParaRPr>
          </a:p>
        </p:txBody>
      </p:sp>
      <p:sp>
        <p:nvSpPr>
          <p:cNvPr id="2" name="TextBox 1">
            <a:extLst>
              <a:ext uri="{FF2B5EF4-FFF2-40B4-BE49-F238E27FC236}">
                <a16:creationId xmlns:a16="http://schemas.microsoft.com/office/drawing/2014/main" id="{19007CE8-7C70-28FE-1BBA-162FF6FD73FE}"/>
              </a:ext>
            </a:extLst>
          </p:cNvPr>
          <p:cNvSpPr txBox="1"/>
          <p:nvPr/>
        </p:nvSpPr>
        <p:spPr>
          <a:xfrm>
            <a:off x="2071170" y="1140727"/>
            <a:ext cx="8053331"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u="sng" dirty="0">
                <a:solidFill>
                  <a:srgbClr val="0070C0"/>
                </a:solidFill>
                <a:latin typeface="Aptos" panose="020B0004020202020204" pitchFamily="34" charset="0"/>
                <a:ea typeface="Verdana"/>
                <a:cs typeface="Arial"/>
              </a:rPr>
              <a:t>Circumstances leading to Learning Review:</a:t>
            </a:r>
          </a:p>
          <a:p>
            <a:pPr algn="just"/>
            <a:endParaRPr lang="en-GB" sz="1600" dirty="0">
              <a:solidFill>
                <a:srgbClr val="0070C0"/>
              </a:solidFill>
              <a:latin typeface="Aptos" panose="020B0004020202020204" pitchFamily="34" charset="0"/>
              <a:ea typeface="Verdana"/>
              <a:cs typeface="Arial"/>
            </a:endParaRPr>
          </a:p>
          <a:p>
            <a:pPr algn="just"/>
            <a:r>
              <a:rPr lang="en-US" sz="1600" dirty="0">
                <a:latin typeface="Aptos" panose="020B0004020202020204" pitchFamily="34" charset="0"/>
                <a:ea typeface="Verdana"/>
                <a:cs typeface="Arial"/>
              </a:rPr>
              <a:t>Child EGP, aged 17.  Between December 2024 and June 2025 there was a high number of missing episodes, some for as long as 16 days.  These periods coincided with the expiry of a Deprivation of Liberty Safeguards (DoLS).  EGP is pregnant with baby expected Feb 2026.  EGP has been exploring her sexuality and also converted to Islam, but has on occasions, lapsed.  She entered care in 2012 because of significant harm, including DA.  At high risk of exploitation, access to substances and having contact with risky adults. </a:t>
            </a:r>
            <a:endParaRPr lang="en-GB" sz="1600" dirty="0">
              <a:latin typeface="Aptos" panose="020B0004020202020204" pitchFamily="34" charset="0"/>
              <a:ea typeface="Verdana"/>
              <a:cs typeface="Arial"/>
            </a:endParaRPr>
          </a:p>
          <a:p>
            <a:pPr algn="just"/>
            <a:endParaRPr lang="en-GB" sz="1600" dirty="0">
              <a:latin typeface="Aptos" panose="020B0004020202020204" pitchFamily="34" charset="0"/>
              <a:ea typeface="Verdana"/>
              <a:cs typeface="Arial"/>
            </a:endParaRPr>
          </a:p>
          <a:p>
            <a:pPr algn="just"/>
            <a:r>
              <a:rPr lang="en-GB" sz="1600" b="1" u="sng" dirty="0">
                <a:solidFill>
                  <a:srgbClr val="0070C0"/>
                </a:solidFill>
                <a:latin typeface="Aptos" panose="020B0004020202020204" pitchFamily="34" charset="0"/>
                <a:ea typeface="Verdana"/>
                <a:cs typeface="Arial"/>
              </a:rPr>
              <a:t>Areas of improvement in practice for</a:t>
            </a:r>
          </a:p>
          <a:p>
            <a:pPr algn="just"/>
            <a:endParaRPr lang="en-GB" sz="1600" b="1" i="0" u="sng" dirty="0">
              <a:solidFill>
                <a:srgbClr val="0070C0"/>
              </a:solidFill>
              <a:effectLst/>
              <a:latin typeface="Aptos" panose="020B0004020202020204" pitchFamily="34" charset="0"/>
              <a:ea typeface="Verdana"/>
              <a:cs typeface="Arial"/>
            </a:endParaRPr>
          </a:p>
          <a:p>
            <a:pPr marL="285750" indent="-285750" algn="just">
              <a:buFont typeface="Arial" panose="020B0604020202020204" pitchFamily="34" charset="0"/>
              <a:buChar char="•"/>
            </a:pPr>
            <a:r>
              <a:rPr lang="en-GB" sz="1600" b="1" dirty="0">
                <a:solidFill>
                  <a:srgbClr val="424242"/>
                </a:solidFill>
                <a:latin typeface="Aptos" panose="020B0004020202020204" pitchFamily="34" charset="0"/>
                <a:ea typeface="Verdana"/>
                <a:cs typeface="Arial"/>
              </a:rPr>
              <a:t>Children`s Social Care</a:t>
            </a:r>
            <a:r>
              <a:rPr lang="en-GB" sz="1600" dirty="0">
                <a:solidFill>
                  <a:srgbClr val="424242"/>
                </a:solidFill>
                <a:latin typeface="Aptos" panose="020B0004020202020204" pitchFamily="34" charset="0"/>
                <a:ea typeface="Verdana"/>
                <a:cs typeface="Arial"/>
              </a:rPr>
              <a:t> – high turnover of SW`s</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Frequent placement changes</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Disclosures not acted on</a:t>
            </a:r>
          </a:p>
          <a:p>
            <a:pPr marL="285750" indent="-285750" algn="just">
              <a:buFont typeface="Arial" panose="020B0604020202020204" pitchFamily="34" charset="0"/>
              <a:buChar char="•"/>
            </a:pPr>
            <a:endParaRPr lang="en-GB" sz="1600" dirty="0">
              <a:solidFill>
                <a:srgbClr val="424242"/>
              </a:solidFill>
              <a:latin typeface="Aptos" panose="020B0004020202020204" pitchFamily="34" charset="0"/>
              <a:ea typeface="Verdana"/>
              <a:cs typeface="Arial"/>
            </a:endParaRPr>
          </a:p>
          <a:p>
            <a:pPr marL="285750" indent="-285750" algn="just">
              <a:buFont typeface="Arial" panose="020B0604020202020204" pitchFamily="34" charset="0"/>
              <a:buChar char="•"/>
            </a:pPr>
            <a:r>
              <a:rPr lang="en-GB" sz="1600" b="1" dirty="0">
                <a:solidFill>
                  <a:srgbClr val="424242"/>
                </a:solidFill>
                <a:latin typeface="Aptos" panose="020B0004020202020204" pitchFamily="34" charset="0"/>
                <a:ea typeface="Verdana"/>
                <a:cs typeface="Arial"/>
              </a:rPr>
              <a:t>Education – </a:t>
            </a:r>
            <a:r>
              <a:rPr lang="en-GB" sz="1600" dirty="0">
                <a:solidFill>
                  <a:srgbClr val="424242"/>
                </a:solidFill>
                <a:latin typeface="Aptos" panose="020B0004020202020204" pitchFamily="34" charset="0"/>
                <a:ea typeface="Verdana"/>
                <a:cs typeface="Arial"/>
              </a:rPr>
              <a:t>poor transitions</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Placement instability</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PEP meetings not happened</a:t>
            </a:r>
          </a:p>
          <a:p>
            <a:pPr marL="285750" indent="-285750" algn="just">
              <a:buFont typeface="Arial" panose="020B0604020202020204" pitchFamily="34" charset="0"/>
              <a:buChar char="•"/>
            </a:pPr>
            <a:endParaRPr lang="en-US" sz="1600" i="0" dirty="0">
              <a:solidFill>
                <a:srgbClr val="424242"/>
              </a:solidFill>
              <a:effectLst/>
              <a:latin typeface="Aptos" panose="020B0004020202020204" pitchFamily="34" charset="0"/>
              <a:cs typeface="Arial" panose="020B0604020202020204" pitchFamily="34" charset="0"/>
            </a:endParaRPr>
          </a:p>
          <a:p>
            <a:pPr marL="171450" indent="-171450" algn="just">
              <a:buFont typeface="Arial"/>
              <a:buChar char="•"/>
            </a:pPr>
            <a:endParaRPr lang="en-GB" sz="1600" dirty="0">
              <a:latin typeface="Aptos" panose="020B0004020202020204" pitchFamily="34" charset="0"/>
              <a:ea typeface="Verdana"/>
              <a:cs typeface="Arial"/>
            </a:endParaRPr>
          </a:p>
          <a:p>
            <a:pPr algn="just"/>
            <a:r>
              <a:rPr lang="en-GB" sz="1600" dirty="0">
                <a:latin typeface="Aptos" panose="020B0004020202020204" pitchFamily="34" charset="0"/>
                <a:ea typeface="Verdana"/>
                <a:cs typeface="Arial"/>
              </a:rPr>
              <a:t>  </a:t>
            </a:r>
            <a:endParaRPr lang="en-GB" sz="1600" dirty="0">
              <a:latin typeface="Aptos" panose="020B0004020202020204" pitchFamily="34" charset="0"/>
              <a:ea typeface="Verdana"/>
            </a:endParaRPr>
          </a:p>
          <a:p>
            <a:endParaRPr lang="en-GB" dirty="0">
              <a:ea typeface="Verdana"/>
            </a:endParaRPr>
          </a:p>
        </p:txBody>
      </p:sp>
      <p:pic>
        <p:nvPicPr>
          <p:cNvPr id="3" name="Picture 2" descr="A logo of a city council&#10;&#10;AI-generated content may be incorrect.">
            <a:extLst>
              <a:ext uri="{FF2B5EF4-FFF2-40B4-BE49-F238E27FC236}">
                <a16:creationId xmlns:a16="http://schemas.microsoft.com/office/drawing/2014/main" id="{BACFD6E8-02B5-87D8-35B8-B593AC782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49B765A8-C2C5-DF29-0B8E-A772661D9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7" name="Picture 6" descr="A colorful city skyline with text&#10;&#10;AI-generated content may be incorrect.">
            <a:extLst>
              <a:ext uri="{FF2B5EF4-FFF2-40B4-BE49-F238E27FC236}">
                <a16:creationId xmlns:a16="http://schemas.microsoft.com/office/drawing/2014/main" id="{E1DDE5C5-FEC1-0984-9C87-932D754A6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133" y="5865385"/>
            <a:ext cx="3537734" cy="829156"/>
          </a:xfrm>
          <a:prstGeom prst="rect">
            <a:avLst/>
          </a:prstGeom>
        </p:spPr>
      </p:pic>
    </p:spTree>
    <p:extLst>
      <p:ext uri="{BB962C8B-B14F-4D97-AF65-F5344CB8AC3E}">
        <p14:creationId xmlns:p14="http://schemas.microsoft.com/office/powerpoint/2010/main" val="3440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4F4EA-5BDA-F64D-04F5-F162EA18FE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E31B5D-BCEE-5B47-F49C-8BBF82A12DE5}"/>
              </a:ext>
            </a:extLst>
          </p:cNvPr>
          <p:cNvSpPr txBox="1"/>
          <p:nvPr/>
        </p:nvSpPr>
        <p:spPr>
          <a:xfrm>
            <a:off x="2988025" y="383960"/>
            <a:ext cx="6013502" cy="508314"/>
          </a:xfrm>
          <a:prstGeom prst="rect">
            <a:avLst/>
          </a:prstGeom>
          <a:solidFill>
            <a:schemeClr val="accent1"/>
          </a:solidFill>
          <a:ln w="38100">
            <a:solidFill>
              <a:schemeClr val="accent1"/>
            </a:solidFill>
          </a:ln>
        </p:spPr>
        <p:txBody>
          <a:bodyPr lIns="91440" tIns="45720" rIns="91440" bIns="45720" rtlCol="0" anchor="ctr">
            <a:normAutofit/>
          </a:bodyPr>
          <a:lstStyle/>
          <a:p>
            <a:pPr algn="ctr">
              <a:lnSpc>
                <a:spcPct val="90000"/>
              </a:lnSpc>
              <a:spcBef>
                <a:spcPct val="0"/>
              </a:spcBef>
              <a:spcAft>
                <a:spcPts val="600"/>
              </a:spcAft>
            </a:pPr>
            <a:r>
              <a:rPr lang="en-GB" sz="2400" kern="1200" dirty="0">
                <a:solidFill>
                  <a:schemeClr val="bg1"/>
                </a:solidFill>
                <a:latin typeface="Aptos"/>
                <a:ea typeface="+mj-ea"/>
                <a:cs typeface="+mj-cs"/>
              </a:rPr>
              <a:t>Recent Rapid </a:t>
            </a:r>
            <a:r>
              <a:rPr lang="en-GB" sz="2400" dirty="0">
                <a:solidFill>
                  <a:schemeClr val="bg1"/>
                </a:solidFill>
                <a:latin typeface="Aptos"/>
                <a:ea typeface="+mj-ea"/>
                <a:cs typeface="+mj-cs"/>
              </a:rPr>
              <a:t>Review Case Study</a:t>
            </a:r>
            <a:endParaRPr lang="en-GB" sz="2400" kern="1200" dirty="0">
              <a:solidFill>
                <a:schemeClr val="bg1"/>
              </a:solidFill>
              <a:latin typeface="Aptos"/>
              <a:ea typeface="+mj-ea"/>
              <a:cs typeface="+mj-cs"/>
            </a:endParaRPr>
          </a:p>
        </p:txBody>
      </p:sp>
      <p:sp>
        <p:nvSpPr>
          <p:cNvPr id="5" name="TextBox 4">
            <a:extLst>
              <a:ext uri="{FF2B5EF4-FFF2-40B4-BE49-F238E27FC236}">
                <a16:creationId xmlns:a16="http://schemas.microsoft.com/office/drawing/2014/main" id="{871A5583-E9F2-FD82-D1C5-6800F4283FAE}"/>
              </a:ext>
            </a:extLst>
          </p:cNvPr>
          <p:cNvSpPr txBox="1"/>
          <p:nvPr/>
        </p:nvSpPr>
        <p:spPr>
          <a:xfrm>
            <a:off x="1109420" y="1715455"/>
            <a:ext cx="9792515" cy="4404358"/>
          </a:xfrm>
          <a:prstGeom prst="rect">
            <a:avLst/>
          </a:prstGeom>
        </p:spPr>
        <p:txBody>
          <a:bodyPr lIns="91440" tIns="45720" rIns="91440" bIns="45720" anchor="t">
            <a:noAutofit/>
          </a:bodyPr>
          <a:lstStyle/>
          <a:p>
            <a:pPr>
              <a:lnSpc>
                <a:spcPct val="90000"/>
              </a:lnSpc>
              <a:spcBef>
                <a:spcPts val="1000"/>
              </a:spcBef>
              <a:spcAft>
                <a:spcPts val="800"/>
              </a:spcAft>
            </a:pPr>
            <a:endParaRPr lang="en-GB" b="1" dirty="0">
              <a:effectLst/>
              <a:latin typeface="Aptos" panose="020B0004020202020204" pitchFamily="34" charset="0"/>
              <a:ea typeface="Verdana"/>
            </a:endParaRPr>
          </a:p>
        </p:txBody>
      </p:sp>
      <p:sp>
        <p:nvSpPr>
          <p:cNvPr id="2" name="TextBox 1">
            <a:extLst>
              <a:ext uri="{FF2B5EF4-FFF2-40B4-BE49-F238E27FC236}">
                <a16:creationId xmlns:a16="http://schemas.microsoft.com/office/drawing/2014/main" id="{7D101D93-8AD9-07ED-DAD4-CDC26EED00FD}"/>
              </a:ext>
            </a:extLst>
          </p:cNvPr>
          <p:cNvSpPr txBox="1"/>
          <p:nvPr/>
        </p:nvSpPr>
        <p:spPr>
          <a:xfrm>
            <a:off x="2071170" y="1140727"/>
            <a:ext cx="8053331"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solidFill>
                  <a:srgbClr val="0070C0"/>
                </a:solidFill>
                <a:latin typeface="Aptos" panose="020B0004020202020204" pitchFamily="34" charset="0"/>
                <a:ea typeface="Verdana"/>
                <a:cs typeface="Arial"/>
              </a:rPr>
              <a:t>Circumstances leading to Rapid Review:</a:t>
            </a:r>
          </a:p>
          <a:p>
            <a:pPr algn="just"/>
            <a:endParaRPr lang="en-GB" sz="2400" dirty="0">
              <a:solidFill>
                <a:srgbClr val="0070C0"/>
              </a:solidFill>
              <a:latin typeface="Aptos" panose="020B0004020202020204" pitchFamily="34" charset="0"/>
              <a:ea typeface="Verdana"/>
              <a:cs typeface="Arial"/>
            </a:endParaRPr>
          </a:p>
          <a:p>
            <a:pPr algn="just"/>
            <a:r>
              <a:rPr lang="en-US" sz="2400" dirty="0">
                <a:latin typeface="Aptos" panose="020B0004020202020204" pitchFamily="34" charset="0"/>
                <a:ea typeface="Verdana"/>
                <a:cs typeface="Arial"/>
              </a:rPr>
              <a:t>Child ZSM , aged 4 months at the time of the incident, in 2025.  We cannot detail anything further as the recommendations made by the NCSCP have not yet been signed off by the national CSPR Panel </a:t>
            </a:r>
            <a:endParaRPr lang="en-GB" sz="2400" dirty="0">
              <a:latin typeface="Aptos" panose="020B0004020202020204" pitchFamily="34" charset="0"/>
              <a:ea typeface="Verdana"/>
              <a:cs typeface="Arial"/>
            </a:endParaRPr>
          </a:p>
          <a:p>
            <a:pPr algn="just"/>
            <a:endParaRPr lang="en-GB" sz="2400" dirty="0">
              <a:latin typeface="Aptos" panose="020B0004020202020204" pitchFamily="34" charset="0"/>
              <a:ea typeface="Verdana"/>
              <a:cs typeface="Arial"/>
            </a:endParaRPr>
          </a:p>
          <a:p>
            <a:pPr marL="285750" indent="-285750" algn="just">
              <a:buFont typeface="Arial" panose="020B0604020202020204" pitchFamily="34" charset="0"/>
              <a:buChar char="•"/>
            </a:pPr>
            <a:endParaRPr lang="en-US" sz="2400" i="0" dirty="0">
              <a:solidFill>
                <a:srgbClr val="424242"/>
              </a:solidFill>
              <a:effectLst/>
              <a:latin typeface="Aptos" panose="020B0004020202020204" pitchFamily="34" charset="0"/>
              <a:cs typeface="Arial" panose="020B0604020202020204" pitchFamily="34" charset="0"/>
            </a:endParaRPr>
          </a:p>
          <a:p>
            <a:pPr marL="171450" indent="-171450" algn="just">
              <a:buFont typeface="Arial"/>
              <a:buChar char="•"/>
            </a:pPr>
            <a:endParaRPr lang="en-GB" sz="2400" dirty="0">
              <a:latin typeface="Aptos" panose="020B0004020202020204" pitchFamily="34" charset="0"/>
              <a:ea typeface="Verdana"/>
              <a:cs typeface="Arial"/>
            </a:endParaRPr>
          </a:p>
          <a:p>
            <a:pPr algn="just"/>
            <a:r>
              <a:rPr lang="en-GB" sz="1600" dirty="0">
                <a:latin typeface="Aptos" panose="020B0004020202020204" pitchFamily="34" charset="0"/>
                <a:ea typeface="Verdana"/>
                <a:cs typeface="Arial"/>
              </a:rPr>
              <a:t>  </a:t>
            </a:r>
            <a:endParaRPr lang="en-GB" sz="1600" dirty="0">
              <a:latin typeface="Aptos" panose="020B0004020202020204" pitchFamily="34" charset="0"/>
              <a:ea typeface="Verdana"/>
            </a:endParaRPr>
          </a:p>
          <a:p>
            <a:endParaRPr lang="en-GB" dirty="0">
              <a:ea typeface="Verdana"/>
            </a:endParaRPr>
          </a:p>
        </p:txBody>
      </p:sp>
      <p:pic>
        <p:nvPicPr>
          <p:cNvPr id="3" name="Picture 2" descr="A logo of a city council&#10;&#10;AI-generated content may be incorrect.">
            <a:extLst>
              <a:ext uri="{FF2B5EF4-FFF2-40B4-BE49-F238E27FC236}">
                <a16:creationId xmlns:a16="http://schemas.microsoft.com/office/drawing/2014/main" id="{5E108936-6FEC-9C1C-6BD9-F29AD3A1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93EDCB4F-65A1-603F-F1B8-4E27B2E2C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9" name="Picture 8" descr="A colorful city skyline with text&#10;&#10;AI-generated content may be incorrect.">
            <a:extLst>
              <a:ext uri="{FF2B5EF4-FFF2-40B4-BE49-F238E27FC236}">
                <a16:creationId xmlns:a16="http://schemas.microsoft.com/office/drawing/2014/main" id="{1BF01F0E-181D-7909-B554-76E322AEB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133" y="5865385"/>
            <a:ext cx="3537734" cy="829156"/>
          </a:xfrm>
          <a:prstGeom prst="rect">
            <a:avLst/>
          </a:prstGeom>
        </p:spPr>
      </p:pic>
    </p:spTree>
    <p:extLst>
      <p:ext uri="{BB962C8B-B14F-4D97-AF65-F5344CB8AC3E}">
        <p14:creationId xmlns:p14="http://schemas.microsoft.com/office/powerpoint/2010/main" val="322175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42DC-4477-FD50-C910-697440EBE4DF}"/>
            </a:ext>
          </a:extLst>
        </p:cNvPr>
        <p:cNvGrpSpPr/>
        <p:nvPr/>
      </p:nvGrpSpPr>
      <p:grpSpPr>
        <a:xfrm>
          <a:off x="0" y="0"/>
          <a:ext cx="0" cy="0"/>
          <a:chOff x="0" y="0"/>
          <a:chExt cx="0" cy="0"/>
        </a:xfrm>
      </p:grpSpPr>
      <p:pic>
        <p:nvPicPr>
          <p:cNvPr id="1032" name="Picture 8">
            <a:extLst>
              <a:ext uri="{FF2B5EF4-FFF2-40B4-BE49-F238E27FC236}">
                <a16:creationId xmlns:a16="http://schemas.microsoft.com/office/drawing/2014/main" id="{1390E8D7-2447-CD15-4FBC-AD55F913A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77" y="1727095"/>
            <a:ext cx="6710361" cy="3403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50682D0-E799-1E96-BF51-B194CCCC5B1D}"/>
              </a:ext>
            </a:extLst>
          </p:cNvPr>
          <p:cNvSpPr/>
          <p:nvPr/>
        </p:nvSpPr>
        <p:spPr>
          <a:xfrm>
            <a:off x="10957560" y="7228"/>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586F32B-FBFD-97AF-9A24-28603CFBDE32}"/>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52909"/>
              </a:solidFill>
            </a:endParaRPr>
          </a:p>
        </p:txBody>
      </p:sp>
      <p:pic>
        <p:nvPicPr>
          <p:cNvPr id="2" name="Picture 1" descr="A group of people in a circle&#10;&#10;AI-generated content may be incorrect.">
            <a:extLst>
              <a:ext uri="{FF2B5EF4-FFF2-40B4-BE49-F238E27FC236}">
                <a16:creationId xmlns:a16="http://schemas.microsoft.com/office/drawing/2014/main" id="{172F1BBD-EFB7-A85A-C26C-D3334E459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857" y="2103190"/>
            <a:ext cx="4676503" cy="2651619"/>
          </a:xfrm>
          <a:prstGeom prst="rect">
            <a:avLst/>
          </a:prstGeom>
        </p:spPr>
      </p:pic>
      <p:pic>
        <p:nvPicPr>
          <p:cNvPr id="3" name="Picture 2" descr="A group of logos with text&#10;&#10;AI-generated content may be incorrect.">
            <a:extLst>
              <a:ext uri="{FF2B5EF4-FFF2-40B4-BE49-F238E27FC236}">
                <a16:creationId xmlns:a16="http://schemas.microsoft.com/office/drawing/2014/main" id="{B4CAB6CD-DE54-3659-E6F8-556019DF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3438" y="5812161"/>
            <a:ext cx="4181342" cy="676108"/>
          </a:xfrm>
          <a:prstGeom prst="rect">
            <a:avLst/>
          </a:prstGeom>
        </p:spPr>
      </p:pic>
      <p:pic>
        <p:nvPicPr>
          <p:cNvPr id="12" name="Picture 11" descr="A group of people walking in a field&#10;&#10;AI-generated content may be incorrect.">
            <a:extLst>
              <a:ext uri="{FF2B5EF4-FFF2-40B4-BE49-F238E27FC236}">
                <a16:creationId xmlns:a16="http://schemas.microsoft.com/office/drawing/2014/main" id="{F5CDF4A5-2552-B9AD-7A3D-863D101B0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730" y="5785030"/>
            <a:ext cx="2554445" cy="621846"/>
          </a:xfrm>
          <a:prstGeom prst="rect">
            <a:avLst/>
          </a:prstGeom>
        </p:spPr>
      </p:pic>
      <p:pic>
        <p:nvPicPr>
          <p:cNvPr id="14" name="Picture 13" descr="A colorful city skyline with text&#10;&#10;AI-generated content may be incorrect.">
            <a:extLst>
              <a:ext uri="{FF2B5EF4-FFF2-40B4-BE49-F238E27FC236}">
                <a16:creationId xmlns:a16="http://schemas.microsoft.com/office/drawing/2014/main" id="{2BEBCCC2-1841-3FE0-BA8F-351C47B3F9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741" y="5769395"/>
            <a:ext cx="2884726" cy="676108"/>
          </a:xfrm>
          <a:prstGeom prst="rect">
            <a:avLst/>
          </a:prstGeom>
        </p:spPr>
      </p:pic>
      <p:sp>
        <p:nvSpPr>
          <p:cNvPr id="15" name="AutoShape 2">
            <a:extLst>
              <a:ext uri="{FF2B5EF4-FFF2-40B4-BE49-F238E27FC236}">
                <a16:creationId xmlns:a16="http://schemas.microsoft.com/office/drawing/2014/main" id="{8B2021CA-97EA-8378-DF0D-4264D96973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4">
            <a:extLst>
              <a:ext uri="{FF2B5EF4-FFF2-40B4-BE49-F238E27FC236}">
                <a16:creationId xmlns:a16="http://schemas.microsoft.com/office/drawing/2014/main" id="{A6F3DCBE-ACD3-38B1-C8FE-30B60CE602C5}"/>
              </a:ext>
            </a:extLst>
          </p:cNvPr>
          <p:cNvSpPr>
            <a:spLocks noChangeAspect="1" noChangeArrowheads="1"/>
          </p:cNvSpPr>
          <p:nvPr/>
        </p:nvSpPr>
        <p:spPr bwMode="auto">
          <a:xfrm>
            <a:off x="3289300" y="3429000"/>
            <a:ext cx="3111500" cy="311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7881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33399-3818-0239-B8FC-8F1D8F99C5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137DCA-0DC0-335E-68F5-010FF7DDE0E6}"/>
              </a:ext>
            </a:extLst>
          </p:cNvPr>
          <p:cNvSpPr txBox="1"/>
          <p:nvPr/>
        </p:nvSpPr>
        <p:spPr>
          <a:xfrm>
            <a:off x="2988025" y="383960"/>
            <a:ext cx="6013502" cy="508314"/>
          </a:xfrm>
          <a:prstGeom prst="rect">
            <a:avLst/>
          </a:prstGeom>
          <a:solidFill>
            <a:schemeClr val="accent1"/>
          </a:solidFill>
          <a:ln w="38100">
            <a:solidFill>
              <a:schemeClr val="accent1"/>
            </a:solidFill>
          </a:ln>
        </p:spPr>
        <p:txBody>
          <a:bodyPr lIns="91440" tIns="45720" rIns="91440" bIns="45720" rtlCol="0" anchor="ctr">
            <a:normAutofit/>
          </a:bodyPr>
          <a:lstStyle/>
          <a:p>
            <a:pPr algn="ctr">
              <a:lnSpc>
                <a:spcPct val="90000"/>
              </a:lnSpc>
              <a:spcBef>
                <a:spcPct val="0"/>
              </a:spcBef>
              <a:spcAft>
                <a:spcPts val="600"/>
              </a:spcAft>
            </a:pPr>
            <a:r>
              <a:rPr lang="en-GB" sz="2400" kern="1200" dirty="0">
                <a:solidFill>
                  <a:schemeClr val="bg1"/>
                </a:solidFill>
                <a:latin typeface="Aptos"/>
                <a:ea typeface="+mj-ea"/>
                <a:cs typeface="+mj-cs"/>
              </a:rPr>
              <a:t>Recent Learning </a:t>
            </a:r>
            <a:r>
              <a:rPr lang="en-GB" sz="2400" dirty="0">
                <a:solidFill>
                  <a:schemeClr val="bg1"/>
                </a:solidFill>
                <a:latin typeface="Aptos"/>
                <a:ea typeface="+mj-ea"/>
                <a:cs typeface="+mj-cs"/>
              </a:rPr>
              <a:t>Review Case Study</a:t>
            </a:r>
            <a:endParaRPr lang="en-GB" sz="2400" kern="1200" dirty="0">
              <a:solidFill>
                <a:schemeClr val="bg1"/>
              </a:solidFill>
              <a:latin typeface="Aptos"/>
              <a:ea typeface="+mj-ea"/>
              <a:cs typeface="+mj-cs"/>
            </a:endParaRPr>
          </a:p>
        </p:txBody>
      </p:sp>
      <p:sp>
        <p:nvSpPr>
          <p:cNvPr id="5" name="TextBox 4">
            <a:extLst>
              <a:ext uri="{FF2B5EF4-FFF2-40B4-BE49-F238E27FC236}">
                <a16:creationId xmlns:a16="http://schemas.microsoft.com/office/drawing/2014/main" id="{9FFF125D-6A9B-D8CF-A32F-BE6E29FB1D8D}"/>
              </a:ext>
            </a:extLst>
          </p:cNvPr>
          <p:cNvSpPr txBox="1"/>
          <p:nvPr/>
        </p:nvSpPr>
        <p:spPr>
          <a:xfrm>
            <a:off x="1109420" y="1715455"/>
            <a:ext cx="9792515" cy="4404358"/>
          </a:xfrm>
          <a:prstGeom prst="rect">
            <a:avLst/>
          </a:prstGeom>
        </p:spPr>
        <p:txBody>
          <a:bodyPr lIns="91440" tIns="45720" rIns="91440" bIns="45720" anchor="t">
            <a:noAutofit/>
          </a:bodyPr>
          <a:lstStyle/>
          <a:p>
            <a:pPr>
              <a:lnSpc>
                <a:spcPct val="90000"/>
              </a:lnSpc>
              <a:spcBef>
                <a:spcPts val="1000"/>
              </a:spcBef>
              <a:spcAft>
                <a:spcPts val="800"/>
              </a:spcAft>
            </a:pPr>
            <a:endParaRPr lang="en-GB" b="1" dirty="0">
              <a:effectLst/>
              <a:latin typeface="Aptos" panose="020B0004020202020204" pitchFamily="34" charset="0"/>
              <a:ea typeface="Verdana"/>
            </a:endParaRPr>
          </a:p>
        </p:txBody>
      </p:sp>
      <p:sp>
        <p:nvSpPr>
          <p:cNvPr id="2" name="TextBox 1">
            <a:extLst>
              <a:ext uri="{FF2B5EF4-FFF2-40B4-BE49-F238E27FC236}">
                <a16:creationId xmlns:a16="http://schemas.microsoft.com/office/drawing/2014/main" id="{AAB28065-5529-709A-C111-4D2F1EBA639B}"/>
              </a:ext>
            </a:extLst>
          </p:cNvPr>
          <p:cNvSpPr txBox="1"/>
          <p:nvPr/>
        </p:nvSpPr>
        <p:spPr>
          <a:xfrm>
            <a:off x="1844703" y="1140727"/>
            <a:ext cx="848404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u="sng" dirty="0">
                <a:solidFill>
                  <a:srgbClr val="0070C0"/>
                </a:solidFill>
                <a:latin typeface="Aptos" panose="020B0004020202020204" pitchFamily="34" charset="0"/>
                <a:ea typeface="Verdana"/>
                <a:cs typeface="Arial"/>
              </a:rPr>
              <a:t>Circumstances leading to Learning Review:</a:t>
            </a:r>
          </a:p>
          <a:p>
            <a:pPr algn="just"/>
            <a:endParaRPr lang="en-GB" sz="1600" dirty="0">
              <a:latin typeface="Aptos" panose="020B0004020202020204" pitchFamily="34" charset="0"/>
              <a:ea typeface="Verdana"/>
              <a:cs typeface="Arial"/>
            </a:endParaRPr>
          </a:p>
          <a:p>
            <a:pPr algn="just"/>
            <a:r>
              <a:rPr lang="en-US" sz="1600" dirty="0">
                <a:latin typeface="Aptos" panose="020B0004020202020204" pitchFamily="34" charset="0"/>
                <a:ea typeface="Verdana"/>
                <a:cs typeface="Arial"/>
              </a:rPr>
              <a:t>Child AH.  Subject to a Rapid Review in July 2025.  He was almost a year old.  Learning Review took place  in July 2025. During routine home visit, concerns raised re child`s presentation and the need for further assessment.  It had been noticed that the child`s head circumference had increased significantly in size.  He was already on a CPP for emotional abuse.  An MRI was carried out and showed bleeding around the brain, most likely caused by Abusive Head Trauma </a:t>
            </a:r>
            <a:endParaRPr lang="en-GB" sz="1600" dirty="0">
              <a:latin typeface="Aptos" panose="020B0004020202020204" pitchFamily="34" charset="0"/>
              <a:ea typeface="Verdana"/>
              <a:cs typeface="Arial"/>
            </a:endParaRPr>
          </a:p>
          <a:p>
            <a:pPr algn="just"/>
            <a:endParaRPr lang="en-GB" sz="1600" dirty="0">
              <a:latin typeface="Aptos" panose="020B0004020202020204" pitchFamily="34" charset="0"/>
              <a:ea typeface="Verdana"/>
              <a:cs typeface="Arial"/>
            </a:endParaRPr>
          </a:p>
          <a:p>
            <a:pPr algn="just"/>
            <a:r>
              <a:rPr lang="en-GB" sz="1600" b="1" u="sng" dirty="0">
                <a:solidFill>
                  <a:srgbClr val="0070C0"/>
                </a:solidFill>
                <a:latin typeface="Aptos" panose="020B0004020202020204" pitchFamily="34" charset="0"/>
                <a:ea typeface="Verdana"/>
                <a:cs typeface="Arial"/>
              </a:rPr>
              <a:t>Areas of improvement in practice for</a:t>
            </a:r>
          </a:p>
          <a:p>
            <a:pPr algn="just"/>
            <a:endParaRPr lang="en-GB" sz="1600" b="1" i="0" u="sng" dirty="0">
              <a:solidFill>
                <a:srgbClr val="424242"/>
              </a:solidFill>
              <a:effectLst/>
              <a:latin typeface="Aptos" panose="020B0004020202020204" pitchFamily="34" charset="0"/>
              <a:ea typeface="Verdana"/>
              <a:cs typeface="Arial"/>
            </a:endParaRP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Children`s Social Care</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Health</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Police</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Housing </a:t>
            </a:r>
          </a:p>
          <a:p>
            <a:pPr marL="285750" indent="-285750" algn="just">
              <a:buFont typeface="Arial" panose="020B0604020202020204" pitchFamily="34" charset="0"/>
              <a:buChar char="•"/>
            </a:pPr>
            <a:r>
              <a:rPr lang="en-GB" sz="1600" dirty="0">
                <a:solidFill>
                  <a:srgbClr val="424242"/>
                </a:solidFill>
                <a:latin typeface="Aptos" panose="020B0004020202020204" pitchFamily="34" charset="0"/>
                <a:ea typeface="Verdana"/>
                <a:cs typeface="Arial"/>
              </a:rPr>
              <a:t>EMAS</a:t>
            </a:r>
          </a:p>
          <a:p>
            <a:pPr marL="285750" indent="-285750" algn="just">
              <a:buFont typeface="Arial" panose="020B0604020202020204" pitchFamily="34" charset="0"/>
              <a:buChar char="•"/>
            </a:pPr>
            <a:endParaRPr lang="en-US" sz="1600" b="0" i="0" dirty="0">
              <a:solidFill>
                <a:srgbClr val="424242"/>
              </a:solidFill>
              <a:effectLst/>
              <a:latin typeface="Aptos" panose="020B0004020202020204" pitchFamily="34" charset="0"/>
              <a:cs typeface="Arial" panose="020B0604020202020204" pitchFamily="34" charset="0"/>
            </a:endParaRPr>
          </a:p>
          <a:p>
            <a:pPr marL="171450" indent="-171450" algn="just">
              <a:buFont typeface="Arial"/>
              <a:buChar char="•"/>
            </a:pPr>
            <a:endParaRPr lang="en-GB" sz="1600" dirty="0">
              <a:latin typeface="Aptos" panose="020B0004020202020204" pitchFamily="34" charset="0"/>
              <a:ea typeface="Verdana"/>
              <a:cs typeface="Arial"/>
            </a:endParaRPr>
          </a:p>
          <a:p>
            <a:pPr algn="just"/>
            <a:r>
              <a:rPr lang="en-GB" sz="1600" dirty="0">
                <a:latin typeface="Aptos" panose="020B0004020202020204" pitchFamily="34" charset="0"/>
                <a:ea typeface="Verdana"/>
                <a:cs typeface="Arial"/>
              </a:rPr>
              <a:t>  </a:t>
            </a:r>
            <a:endParaRPr lang="en-GB" sz="1600" dirty="0">
              <a:latin typeface="Aptos" panose="020B0004020202020204" pitchFamily="34" charset="0"/>
              <a:ea typeface="Verdana"/>
            </a:endParaRPr>
          </a:p>
          <a:p>
            <a:endParaRPr lang="en-GB" dirty="0">
              <a:ea typeface="Verdana"/>
            </a:endParaRPr>
          </a:p>
        </p:txBody>
      </p:sp>
      <p:pic>
        <p:nvPicPr>
          <p:cNvPr id="3" name="Picture 2" descr="A logo of a city council&#10;&#10;AI-generated content may be incorrect.">
            <a:extLst>
              <a:ext uri="{FF2B5EF4-FFF2-40B4-BE49-F238E27FC236}">
                <a16:creationId xmlns:a16="http://schemas.microsoft.com/office/drawing/2014/main" id="{9CB466BD-C35B-B763-C3FB-0A21A3E8E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983955E3-D124-C20E-597D-F59660718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8" name="Picture 7" descr="A colorful city skyline with text&#10;&#10;AI-generated content may be incorrect.">
            <a:extLst>
              <a:ext uri="{FF2B5EF4-FFF2-40B4-BE49-F238E27FC236}">
                <a16:creationId xmlns:a16="http://schemas.microsoft.com/office/drawing/2014/main" id="{FCB546AA-5841-F09A-E584-09E2159FF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133" y="5865385"/>
            <a:ext cx="3537734" cy="829156"/>
          </a:xfrm>
          <a:prstGeom prst="rect">
            <a:avLst/>
          </a:prstGeom>
        </p:spPr>
      </p:pic>
    </p:spTree>
    <p:extLst>
      <p:ext uri="{BB962C8B-B14F-4D97-AF65-F5344CB8AC3E}">
        <p14:creationId xmlns:p14="http://schemas.microsoft.com/office/powerpoint/2010/main" val="379420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3DE4-78B1-DF02-0657-A0A6C5D7B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5E8E6-1BBB-80B6-82B7-5E176D39F30B}"/>
              </a:ext>
            </a:extLst>
          </p:cNvPr>
          <p:cNvSpPr>
            <a:spLocks noGrp="1"/>
          </p:cNvSpPr>
          <p:nvPr>
            <p:ph type="title"/>
          </p:nvPr>
        </p:nvSpPr>
        <p:spPr/>
        <p:txBody>
          <a:bodyPr/>
          <a:lstStyle/>
          <a:p>
            <a:r>
              <a:rPr lang="en-GB" b="1" dirty="0">
                <a:latin typeface="Aptos" panose="020B0004020202020204" pitchFamily="34" charset="0"/>
              </a:rPr>
              <a:t>Publications &amp; Support Information</a:t>
            </a:r>
          </a:p>
        </p:txBody>
      </p:sp>
      <p:sp>
        <p:nvSpPr>
          <p:cNvPr id="5" name="Content Placeholder 4">
            <a:extLst>
              <a:ext uri="{FF2B5EF4-FFF2-40B4-BE49-F238E27FC236}">
                <a16:creationId xmlns:a16="http://schemas.microsoft.com/office/drawing/2014/main" id="{923BD457-9BE1-452C-44AB-B5BA90DF41BB}"/>
              </a:ext>
            </a:extLst>
          </p:cNvPr>
          <p:cNvSpPr>
            <a:spLocks noGrp="1"/>
          </p:cNvSpPr>
          <p:nvPr>
            <p:ph sz="half" idx="1"/>
          </p:nvPr>
        </p:nvSpPr>
        <p:spPr>
          <a:xfrm>
            <a:off x="403634" y="1070571"/>
            <a:ext cx="10397150" cy="5411710"/>
          </a:xfrm>
        </p:spPr>
        <p:txBody>
          <a:bodyPr/>
          <a:lstStyle/>
          <a:p>
            <a:r>
              <a:rPr lang="en-GB" sz="1600" dirty="0">
                <a:solidFill>
                  <a:schemeClr val="tx1">
                    <a:lumMod val="50000"/>
                  </a:schemeClr>
                </a:solidFill>
                <a:latin typeface="Aptos" panose="020B0004020202020204" pitchFamily="34" charset="0"/>
                <a:hlinkClick r:id="rId3"/>
              </a:rPr>
              <a:t>Transitional Safeguarding</a:t>
            </a:r>
            <a:endParaRPr lang="en-GB" sz="1600" dirty="0">
              <a:solidFill>
                <a:schemeClr val="tx1">
                  <a:lumMod val="50000"/>
                </a:schemeClr>
              </a:solidFill>
              <a:latin typeface="Aptos" panose="020B0004020202020204" pitchFamily="34" charset="0"/>
            </a:endParaRPr>
          </a:p>
          <a:p>
            <a:r>
              <a:rPr lang="en-GB" sz="1600" dirty="0">
                <a:latin typeface="Aptos" panose="020B0004020202020204" pitchFamily="34" charset="0"/>
                <a:hlinkClick r:id="rId4"/>
              </a:rPr>
              <a:t>How to conduct a safeguarding audit in schools</a:t>
            </a:r>
            <a:endParaRPr lang="en-GB" sz="1600" dirty="0">
              <a:solidFill>
                <a:schemeClr val="tx1">
                  <a:lumMod val="50000"/>
                </a:schemeClr>
              </a:solidFill>
              <a:latin typeface="Aptos" panose="020B0004020202020204" pitchFamily="34" charset="0"/>
            </a:endParaRPr>
          </a:p>
          <a:p>
            <a:r>
              <a:rPr lang="en-US" sz="1600" dirty="0">
                <a:latin typeface="Aptos" panose="020B0004020202020204" pitchFamily="34" charset="0"/>
                <a:hlinkClick r:id="rId5"/>
              </a:rPr>
              <a:t>What you need to know about child sexual abuse | CSA Centre</a:t>
            </a:r>
            <a:endParaRPr lang="en-US" sz="1600" dirty="0">
              <a:latin typeface="Aptos" panose="020B0004020202020204" pitchFamily="34" charset="0"/>
            </a:endParaRPr>
          </a:p>
          <a:p>
            <a:r>
              <a:rPr lang="en-US" sz="1600" dirty="0">
                <a:latin typeface="Aptos" panose="020B0004020202020204" pitchFamily="34" charset="0"/>
                <a:hlinkClick r:id="rId6"/>
              </a:rPr>
              <a:t>Raised by relatives: Experiences of Black and Asian kinship carers</a:t>
            </a:r>
            <a:endParaRPr lang="en-US" sz="1600" dirty="0">
              <a:latin typeface="Aptos" panose="020B0004020202020204" pitchFamily="34" charset="0"/>
            </a:endParaRPr>
          </a:p>
          <a:p>
            <a:r>
              <a:rPr lang="en-US" sz="1600" dirty="0">
                <a:latin typeface="Aptos" panose="020B0004020202020204" pitchFamily="34" charset="0"/>
                <a:hlinkClick r:id="rId7"/>
              </a:rPr>
              <a:t>Signs That a Child Is Suffering From Mental Health Issues | NSPCC</a:t>
            </a:r>
            <a:endParaRPr lang="en-US" sz="1600" dirty="0">
              <a:latin typeface="Aptos" panose="020B0004020202020204" pitchFamily="34" charset="0"/>
            </a:endParaRPr>
          </a:p>
          <a:p>
            <a:r>
              <a:rPr lang="en-GB" sz="1600" dirty="0">
                <a:latin typeface="Aptos" panose="020B0004020202020204" pitchFamily="34" charset="0"/>
                <a:hlinkClick r:id="rId8"/>
              </a:rPr>
              <a:t>Recognising Abuse and Neglect</a:t>
            </a:r>
            <a:endParaRPr lang="en-GB" sz="1600" dirty="0">
              <a:latin typeface="Aptos" panose="020B0004020202020204" pitchFamily="34" charset="0"/>
            </a:endParaRPr>
          </a:p>
          <a:p>
            <a:r>
              <a:rPr lang="en-US" sz="1600" dirty="0">
                <a:latin typeface="Aptos" panose="020B0004020202020204" pitchFamily="34" charset="0"/>
                <a:hlinkClick r:id="rId9"/>
              </a:rPr>
              <a:t>Parents with Mental Health Problems</a:t>
            </a:r>
            <a:endParaRPr lang="en-US" sz="1600" dirty="0">
              <a:latin typeface="Aptos" panose="020B0004020202020204" pitchFamily="34" charset="0"/>
            </a:endParaRPr>
          </a:p>
          <a:p>
            <a:r>
              <a:rPr lang="en-US" sz="1600" dirty="0">
                <a:latin typeface="Aptos" panose="020B0004020202020204" pitchFamily="34" charset="0"/>
                <a:hlinkClick r:id="rId10"/>
              </a:rPr>
              <a:t>Signs of Safety - Nottingham City Council</a:t>
            </a:r>
            <a:endParaRPr lang="en-US" sz="1600" dirty="0">
              <a:latin typeface="Aptos" panose="020B0004020202020204" pitchFamily="34" charset="0"/>
            </a:endParaRPr>
          </a:p>
          <a:p>
            <a:r>
              <a:rPr lang="en-US" sz="1600" dirty="0">
                <a:latin typeface="Aptos" panose="020B0004020202020204" pitchFamily="34" charset="0"/>
                <a:hlinkClick r:id="rId11"/>
              </a:rPr>
              <a:t>Health For Teens | Everything you wanted to know about health</a:t>
            </a:r>
            <a:endParaRPr lang="en-US" sz="1600" dirty="0">
              <a:latin typeface="Aptos" panose="020B0004020202020204" pitchFamily="34" charset="0"/>
            </a:endParaRPr>
          </a:p>
          <a:p>
            <a:r>
              <a:rPr lang="en-GB" sz="1600" dirty="0">
                <a:solidFill>
                  <a:schemeClr val="tx1">
                    <a:lumMod val="50000"/>
                  </a:schemeClr>
                </a:solidFill>
                <a:latin typeface="Aptos" panose="020B0004020202020204" pitchFamily="34" charset="0"/>
                <a:hlinkClick r:id="rId12"/>
              </a:rPr>
              <a:t>Health For Kids</a:t>
            </a:r>
            <a:endParaRPr lang="en-GB" sz="1600" dirty="0">
              <a:solidFill>
                <a:schemeClr val="tx1">
                  <a:lumMod val="50000"/>
                </a:schemeClr>
              </a:solidFill>
              <a:latin typeface="Aptos" panose="020B0004020202020204" pitchFamily="34" charset="0"/>
            </a:endParaRPr>
          </a:p>
          <a:p>
            <a:r>
              <a:rPr lang="en-US" sz="1600" dirty="0">
                <a:latin typeface="Aptos" panose="020B0004020202020204" pitchFamily="34" charset="0"/>
                <a:hlinkClick r:id="rId13"/>
              </a:rPr>
              <a:t>Mental Health Support | NottAlone - Services For Teachers</a:t>
            </a:r>
            <a:endParaRPr lang="en-US" sz="1600" dirty="0">
              <a:latin typeface="Aptos" panose="020B0004020202020204" pitchFamily="34" charset="0"/>
            </a:endParaRPr>
          </a:p>
          <a:p>
            <a:r>
              <a:rPr lang="en-US" sz="1600" dirty="0">
                <a:solidFill>
                  <a:schemeClr val="tx1">
                    <a:lumMod val="50000"/>
                  </a:schemeClr>
                </a:solidFill>
                <a:latin typeface="Aptos" panose="020B0004020202020204" pitchFamily="34" charset="0"/>
                <a:hlinkClick r:id="rId14"/>
              </a:rPr>
              <a:t>Victims in their own right? Babies, children and young people’s experiences of domestic abuse</a:t>
            </a:r>
            <a:endParaRPr lang="en-GB" sz="1600" dirty="0">
              <a:solidFill>
                <a:schemeClr val="tx1">
                  <a:lumMod val="50000"/>
                </a:schemeClr>
              </a:solidFill>
              <a:latin typeface="Aptos" panose="020B0004020202020204" pitchFamily="34" charset="0"/>
            </a:endParaRPr>
          </a:p>
        </p:txBody>
      </p:sp>
      <p:pic>
        <p:nvPicPr>
          <p:cNvPr id="3" name="Picture 2" descr="A logo of a city council&#10;&#10;AI-generated content may be incorrect.">
            <a:extLst>
              <a:ext uri="{FF2B5EF4-FFF2-40B4-BE49-F238E27FC236}">
                <a16:creationId xmlns:a16="http://schemas.microsoft.com/office/drawing/2014/main" id="{968F7F33-DA44-6925-A809-639D1848FB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3AFE0755-B91E-AC02-FBC1-BC6524FB85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6" name="Picture 5" descr="A colorful city skyline with text&#10;&#10;AI-generated content may be incorrect.">
            <a:extLst>
              <a:ext uri="{FF2B5EF4-FFF2-40B4-BE49-F238E27FC236}">
                <a16:creationId xmlns:a16="http://schemas.microsoft.com/office/drawing/2014/main" id="{5EC04001-6497-C1DE-71DF-5C57642B7B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27133" y="5865385"/>
            <a:ext cx="3537734" cy="829156"/>
          </a:xfrm>
          <a:prstGeom prst="rect">
            <a:avLst/>
          </a:prstGeom>
        </p:spPr>
      </p:pic>
    </p:spTree>
    <p:extLst>
      <p:ext uri="{BB962C8B-B14F-4D97-AF65-F5344CB8AC3E}">
        <p14:creationId xmlns:p14="http://schemas.microsoft.com/office/powerpoint/2010/main" val="273745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5549-5CBC-549C-CC6A-0EE125C29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96C96-9750-83C2-D058-303ACFBB56E2}"/>
              </a:ext>
            </a:extLst>
          </p:cNvPr>
          <p:cNvSpPr>
            <a:spLocks noGrp="1"/>
          </p:cNvSpPr>
          <p:nvPr>
            <p:ph type="title"/>
          </p:nvPr>
        </p:nvSpPr>
        <p:spPr/>
        <p:txBody>
          <a:bodyPr/>
          <a:lstStyle/>
          <a:p>
            <a:pPr algn="ctr"/>
            <a:r>
              <a:rPr lang="en-GB" b="1" dirty="0">
                <a:latin typeface="Aptos" panose="020B0004020202020204" pitchFamily="34" charset="0"/>
              </a:rPr>
              <a:t>NCSCP Learning and Development Opportunities</a:t>
            </a:r>
          </a:p>
        </p:txBody>
      </p:sp>
      <p:sp>
        <p:nvSpPr>
          <p:cNvPr id="5" name="Content Placeholder 4">
            <a:extLst>
              <a:ext uri="{FF2B5EF4-FFF2-40B4-BE49-F238E27FC236}">
                <a16:creationId xmlns:a16="http://schemas.microsoft.com/office/drawing/2014/main" id="{B3E65891-59A2-07E0-ADEC-5B9D52168435}"/>
              </a:ext>
            </a:extLst>
          </p:cNvPr>
          <p:cNvSpPr>
            <a:spLocks noGrp="1"/>
          </p:cNvSpPr>
          <p:nvPr>
            <p:ph sz="half" idx="1"/>
          </p:nvPr>
        </p:nvSpPr>
        <p:spPr>
          <a:xfrm>
            <a:off x="403634" y="1070571"/>
            <a:ext cx="10397150" cy="5411710"/>
          </a:xfrm>
        </p:spPr>
        <p:txBody>
          <a:bodyPr/>
          <a:lstStyle/>
          <a:p>
            <a:r>
              <a:rPr lang="en-GB" sz="2000" dirty="0">
                <a:solidFill>
                  <a:schemeClr val="tx1">
                    <a:lumMod val="50000"/>
                  </a:schemeClr>
                </a:solidFill>
                <a:latin typeface="Aptos" panose="020B0004020202020204" pitchFamily="34" charset="0"/>
              </a:rPr>
              <a:t>The learning and development programme begins in April 2026 and runs until March 2027</a:t>
            </a:r>
          </a:p>
          <a:p>
            <a:r>
              <a:rPr lang="en-GB" sz="2000" dirty="0">
                <a:solidFill>
                  <a:schemeClr val="tx1">
                    <a:lumMod val="50000"/>
                  </a:schemeClr>
                </a:solidFill>
                <a:latin typeface="Aptos" panose="020B0004020202020204" pitchFamily="34" charset="0"/>
              </a:rPr>
              <a:t>It is split into 4 terms</a:t>
            </a:r>
          </a:p>
          <a:p>
            <a:r>
              <a:rPr lang="en-GB" sz="2000" dirty="0">
                <a:solidFill>
                  <a:schemeClr val="tx1">
                    <a:lumMod val="50000"/>
                  </a:schemeClr>
                </a:solidFill>
                <a:latin typeface="Aptos" panose="020B0004020202020204" pitchFamily="34" charset="0"/>
              </a:rPr>
              <a:t>Colleagues can find out about the training by accessing Learning Zone, clicking on NCSCP  and reading about the appropriate courses.  They can also book themselves onto their chosen course (s)</a:t>
            </a:r>
          </a:p>
          <a:p>
            <a:r>
              <a:rPr lang="en-GB" sz="2000" dirty="0">
                <a:solidFill>
                  <a:schemeClr val="tx1">
                    <a:lumMod val="50000"/>
                  </a:schemeClr>
                </a:solidFill>
                <a:latin typeface="Aptos" panose="020B0004020202020204" pitchFamily="34" charset="0"/>
              </a:rPr>
              <a:t>Colleagues who are external to NCC can still read up on courses they are interested in, but would have to contact us at the Partnership, so a Learning account could be created.  Contact details on the last slide  </a:t>
            </a:r>
          </a:p>
          <a:p>
            <a:r>
              <a:rPr lang="en-GB" sz="2000" dirty="0">
                <a:solidFill>
                  <a:schemeClr val="tx1">
                    <a:lumMod val="50000"/>
                  </a:schemeClr>
                </a:solidFill>
                <a:latin typeface="Aptos" panose="020B0004020202020204" pitchFamily="34" charset="0"/>
              </a:rPr>
              <a:t>This is the link to the Learning Zone and our courses…..</a:t>
            </a:r>
            <a:r>
              <a:rPr lang="en-GB" sz="2000" dirty="0">
                <a:latin typeface="Aptos" panose="020B0004020202020204" pitchFamily="34" charset="0"/>
                <a:hlinkClick r:id="rId3"/>
              </a:rPr>
              <a:t> Home: NCSCP - Nottingham City Safeguarding Children Partnership</a:t>
            </a:r>
            <a:endParaRPr lang="en-GB" sz="2000" dirty="0">
              <a:solidFill>
                <a:schemeClr val="tx1">
                  <a:lumMod val="50000"/>
                </a:schemeClr>
              </a:solidFill>
              <a:latin typeface="Aptos" panose="020B0004020202020204" pitchFamily="34" charset="0"/>
            </a:endParaRPr>
          </a:p>
        </p:txBody>
      </p:sp>
      <p:pic>
        <p:nvPicPr>
          <p:cNvPr id="3" name="Picture 2" descr="A logo of a city council&#10;&#10;AI-generated content may be incorrect.">
            <a:extLst>
              <a:ext uri="{FF2B5EF4-FFF2-40B4-BE49-F238E27FC236}">
                <a16:creationId xmlns:a16="http://schemas.microsoft.com/office/drawing/2014/main" id="{60DBF3BD-3279-3D9E-CDCF-522ED1A0A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2B699B68-C43B-1183-9743-85CFEE6C2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6544" y="216027"/>
            <a:ext cx="676131" cy="1137307"/>
          </a:xfrm>
          <a:prstGeom prst="rect">
            <a:avLst/>
          </a:prstGeom>
        </p:spPr>
      </p:pic>
      <p:pic>
        <p:nvPicPr>
          <p:cNvPr id="6" name="Picture 5" descr="A colorful city skyline with text&#10;&#10;AI-generated content may be incorrect.">
            <a:extLst>
              <a:ext uri="{FF2B5EF4-FFF2-40B4-BE49-F238E27FC236}">
                <a16:creationId xmlns:a16="http://schemas.microsoft.com/office/drawing/2014/main" id="{6B8BF864-816C-F26C-408A-ACF3DD16F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7133" y="5865385"/>
            <a:ext cx="3537734" cy="829156"/>
          </a:xfrm>
          <a:prstGeom prst="rect">
            <a:avLst/>
          </a:prstGeom>
        </p:spPr>
      </p:pic>
    </p:spTree>
    <p:extLst>
      <p:ext uri="{BB962C8B-B14F-4D97-AF65-F5344CB8AC3E}">
        <p14:creationId xmlns:p14="http://schemas.microsoft.com/office/powerpoint/2010/main" val="887171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FBBDA-5153-4A31-8485-5B0B2C1D6BCB}"/>
              </a:ext>
            </a:extLst>
          </p:cNvPr>
          <p:cNvSpPr>
            <a:spLocks noGrp="1"/>
          </p:cNvSpPr>
          <p:nvPr>
            <p:ph type="body" sz="quarter" idx="10"/>
          </p:nvPr>
        </p:nvSpPr>
        <p:spPr/>
        <p:txBody>
          <a:bodyPr>
            <a:normAutofit lnSpcReduction="10000"/>
          </a:bodyPr>
          <a:lstStyle/>
          <a:p>
            <a:r>
              <a:rPr lang="en-GB" sz="4400" dirty="0">
                <a:latin typeface="Aptos" panose="020B0004020202020204" pitchFamily="34" charset="0"/>
              </a:rPr>
              <a:t>Website Update</a:t>
            </a:r>
          </a:p>
        </p:txBody>
      </p:sp>
      <p:sp>
        <p:nvSpPr>
          <p:cNvPr id="3" name="TextBox 2">
            <a:extLst>
              <a:ext uri="{FF2B5EF4-FFF2-40B4-BE49-F238E27FC236}">
                <a16:creationId xmlns:a16="http://schemas.microsoft.com/office/drawing/2014/main" id="{BF9D46B2-E580-48A1-9645-5F44CB10BB74}"/>
              </a:ext>
            </a:extLst>
          </p:cNvPr>
          <p:cNvSpPr txBox="1"/>
          <p:nvPr/>
        </p:nvSpPr>
        <p:spPr>
          <a:xfrm>
            <a:off x="226640" y="2007205"/>
            <a:ext cx="1153953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There are two main websites held by the Local Authority that will be key to supporting the role of the DSL-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1- Nottingham City Safeguarding Children Partnership- </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hlinkClick r:id="rId3"/>
              </a:rPr>
              <a:t>www.nottinghamcity.gov.uk/ncscp</a:t>
            </a: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2- </a:t>
            </a:r>
            <a:r>
              <a:rPr kumimoji="0" lang="en-US" sz="2400" b="0" i="0" u="none" strike="noStrike" kern="1200" cap="none" spc="0" normalizeH="0" baseline="0" noProof="0" dirty="0">
                <a:ln>
                  <a:noFill/>
                </a:ln>
                <a:solidFill>
                  <a:prstClr val="black"/>
                </a:solidFill>
                <a:effectLst/>
                <a:uLnTx/>
                <a:uFillTx/>
                <a:latin typeface="Aptos" panose="020B0004020202020204" pitchFamily="34" charset="0"/>
                <a:hlinkClick r:id="rId4"/>
              </a:rPr>
              <a:t>Early Years - Nottingham City Council</a:t>
            </a: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logo of a city council&#10;&#10;AI-generated content may be incorrect.">
            <a:extLst>
              <a:ext uri="{FF2B5EF4-FFF2-40B4-BE49-F238E27FC236}">
                <a16:creationId xmlns:a16="http://schemas.microsoft.com/office/drawing/2014/main" id="{42016B20-6D13-063D-A73D-791FED396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7" name="Picture 6" descr="A logo with cartoon characters&#10;&#10;AI-generated content may be incorrect.">
            <a:extLst>
              <a:ext uri="{FF2B5EF4-FFF2-40B4-BE49-F238E27FC236}">
                <a16:creationId xmlns:a16="http://schemas.microsoft.com/office/drawing/2014/main" id="{B5C7C8BD-2AB1-B56C-C5B5-4DD41A6E2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609" y="4117208"/>
            <a:ext cx="3837860" cy="2160747"/>
          </a:xfrm>
          <a:prstGeom prst="rect">
            <a:avLst/>
          </a:prstGeom>
        </p:spPr>
      </p:pic>
    </p:spTree>
    <p:extLst>
      <p:ext uri="{BB962C8B-B14F-4D97-AF65-F5344CB8AC3E}">
        <p14:creationId xmlns:p14="http://schemas.microsoft.com/office/powerpoint/2010/main" val="40695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74E7FC-B918-4EF7-ABA2-01CCE837423C}"/>
              </a:ext>
            </a:extLst>
          </p:cNvPr>
          <p:cNvSpPr>
            <a:spLocks noGrp="1"/>
          </p:cNvSpPr>
          <p:nvPr>
            <p:ph type="title"/>
          </p:nvPr>
        </p:nvSpPr>
        <p:spPr>
          <a:xfrm>
            <a:off x="2900798" y="3104854"/>
            <a:ext cx="9144000" cy="1168399"/>
          </a:xfrm>
        </p:spPr>
        <p:txBody>
          <a:bodyPr/>
          <a:lstStyle/>
          <a:p>
            <a:r>
              <a:rPr lang="en-GB" sz="4400" b="1" noProof="0" dirty="0">
                <a:latin typeface="Comic Sans MS" panose="030F0702030302020204" pitchFamily="66" charset="0"/>
              </a:rPr>
              <a:t>Nottingham City Safeguarding Children Partnership (NCSCP</a:t>
            </a:r>
            <a:r>
              <a:rPr lang="en-GB" b="1" noProof="0" dirty="0">
                <a:latin typeface="Comic Sans MS" panose="030F0702030302020204" pitchFamily="66" charset="0"/>
              </a:rPr>
              <a:t>)</a:t>
            </a:r>
            <a:br>
              <a:rPr lang="en-GB" b="1" noProof="0" dirty="0">
                <a:latin typeface="Comic Sans MS" panose="030F0702030302020204" pitchFamily="66" charset="0"/>
              </a:rPr>
            </a:br>
            <a:br>
              <a:rPr lang="en-GB" b="1" noProof="0" dirty="0">
                <a:latin typeface="Comic Sans MS" panose="030F0702030302020204" pitchFamily="66" charset="0"/>
              </a:rPr>
            </a:br>
            <a:r>
              <a:rPr lang="en-GB" sz="4000" noProof="0" dirty="0">
                <a:latin typeface="Comic Sans MS" panose="030F0702030302020204" pitchFamily="66" charset="0"/>
              </a:rPr>
              <a:t>Cross Authority Child Exploitation training – Learning Objectives</a:t>
            </a:r>
            <a:br>
              <a:rPr lang="en-GB" noProof="0" dirty="0">
                <a:latin typeface="Aptos" panose="020B0004020202020204" pitchFamily="34" charset="0"/>
              </a:rPr>
            </a:br>
            <a:br>
              <a:rPr lang="en-GB" noProof="0" dirty="0">
                <a:latin typeface="Aptos" panose="020B0004020202020204" pitchFamily="34" charset="0"/>
              </a:rPr>
            </a:br>
            <a:r>
              <a:rPr lang="en-GB" sz="3600" noProof="0" dirty="0">
                <a:solidFill>
                  <a:schemeClr val="tx2">
                    <a:lumMod val="75000"/>
                  </a:schemeClr>
                </a:solidFill>
                <a:latin typeface="Comic Sans MS" panose="030F0702030302020204" pitchFamily="66" charset="0"/>
              </a:rPr>
              <a:t>Deborah Somerset</a:t>
            </a:r>
            <a:br>
              <a:rPr lang="en-GB" sz="4000" noProof="0" dirty="0">
                <a:solidFill>
                  <a:schemeClr val="tx2">
                    <a:lumMod val="75000"/>
                  </a:schemeClr>
                </a:solidFill>
                <a:latin typeface="Comic Sans MS" panose="030F0702030302020204" pitchFamily="66" charset="0"/>
              </a:rPr>
            </a:br>
            <a:r>
              <a:rPr lang="en-GB" sz="3200" noProof="0" dirty="0">
                <a:solidFill>
                  <a:schemeClr val="tx2">
                    <a:lumMod val="75000"/>
                  </a:schemeClr>
                </a:solidFill>
                <a:latin typeface="Comic Sans MS" panose="030F0702030302020204" pitchFamily="66" charset="0"/>
              </a:rPr>
              <a:t>Training Officer NCSCP/SAB</a:t>
            </a:r>
            <a:br>
              <a:rPr lang="en-GB" sz="3200" noProof="0" dirty="0">
                <a:latin typeface="Comic Sans MS" panose="030F0702030302020204" pitchFamily="66" charset="0"/>
              </a:rPr>
            </a:br>
            <a:r>
              <a:rPr lang="en-GB" sz="3200" noProof="0" dirty="0"/>
              <a:t> </a:t>
            </a:r>
          </a:p>
        </p:txBody>
      </p:sp>
      <p:pic>
        <p:nvPicPr>
          <p:cNvPr id="4" name="Picture 3" descr="A drawing of a child&#10;&#10;Description automatically generated">
            <a:extLst>
              <a:ext uri="{FF2B5EF4-FFF2-40B4-BE49-F238E27FC236}">
                <a16:creationId xmlns:a16="http://schemas.microsoft.com/office/drawing/2014/main" id="{07FAABD5-0368-4866-9C20-525739A51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477" y="5253633"/>
            <a:ext cx="905879" cy="1168399"/>
          </a:xfrm>
          <a:prstGeom prst="rect">
            <a:avLst/>
          </a:prstGeom>
        </p:spPr>
      </p:pic>
    </p:spTree>
    <p:extLst>
      <p:ext uri="{BB962C8B-B14F-4D97-AF65-F5344CB8AC3E}">
        <p14:creationId xmlns:p14="http://schemas.microsoft.com/office/powerpoint/2010/main" val="1148532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9AF59-7634-6B31-19B2-345FB381CF8A}"/>
              </a:ext>
            </a:extLst>
          </p:cNvPr>
          <p:cNvSpPr txBox="1"/>
          <p:nvPr/>
        </p:nvSpPr>
        <p:spPr>
          <a:xfrm>
            <a:off x="0" y="1046058"/>
            <a:ext cx="11924037" cy="11111183"/>
          </a:xfrm>
          <a:prstGeom prst="rect">
            <a:avLst/>
          </a:prstGeom>
          <a:noFill/>
        </p:spPr>
        <p:txBody>
          <a:bodyPr wrap="square" rtlCol="0">
            <a:spAutoFit/>
          </a:bodyPr>
          <a:lstStyle/>
          <a:p>
            <a:pPr>
              <a:lnSpc>
                <a:spcPct val="107000"/>
              </a:lnSpc>
              <a:spcBef>
                <a:spcPts val="1000"/>
              </a:spcBef>
              <a:spcAft>
                <a:spcPts val="800"/>
              </a:spcAft>
              <a:defRPr/>
            </a:pPr>
            <a:r>
              <a:rPr lang="en-GB" b="1" noProof="0" dirty="0">
                <a:latin typeface="Comic Sans MS" panose="030F0702030302020204" pitchFamily="66" charset="0"/>
              </a:rPr>
              <a:t>During this session, attendees will……</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Discuss the definitions of Child Exploitation (CE) and harms outside the home.</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Explore the prevalence of CE in Nottingham City</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Identify different models of grooming</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Outline the importance of consent</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State the impact of CE on children</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Identify indicators and vulnerabilities of CE</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Describe Contextual Safeguarding and places of risk</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List effective ways of working with families experiencing CE</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Demonstrate professional responses and use of appropriate language to CE</a:t>
            </a:r>
            <a:endParaRPr lang="en-GB" noProof="0" dirty="0">
              <a:latin typeface="Comic Sans MS" panose="030F0702030302020204" pitchFamily="66" charset="0"/>
            </a:endParaRPr>
          </a:p>
          <a:p>
            <a:pPr marL="285750" indent="-285750">
              <a:lnSpc>
                <a:spcPct val="107000"/>
              </a:lnSpc>
              <a:spcBef>
                <a:spcPts val="1000"/>
              </a:spcBef>
              <a:spcAft>
                <a:spcPts val="800"/>
              </a:spcAft>
              <a:buFont typeface="Wingdings" panose="05000000000000000000" pitchFamily="2" charset="2"/>
              <a:buChar char="Ø"/>
              <a:defRPr/>
            </a:pPr>
            <a:endParaRPr lang="en-GB" sz="1600" noProof="0" dirty="0">
              <a:latin typeface="Comic Sans MS" panose="030F0702030302020204" pitchFamily="66" charset="0"/>
            </a:endParaRPr>
          </a:p>
          <a:p>
            <a:pPr marL="285750"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The report sets out how group-based CSE is defined in relation to child sexual exploitation and child sexual abuse, highlighting that: </a:t>
            </a:r>
          </a:p>
          <a:p>
            <a:pPr marL="742950" lvl="1"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child sexual abuse (CSA) is an umbrella term that includes different types of abuse, including intrafamilial CSA, online CSA and child sexual exploitation </a:t>
            </a:r>
          </a:p>
          <a:p>
            <a:pPr marL="742950" lvl="1"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child sexual exploitation (CSE) is a subset of child sexual abuse involving a power imbalance and the coercion or manipulation of a child into sexual activity in exchange for something the child needs or wants </a:t>
            </a:r>
          </a:p>
          <a:p>
            <a:pPr marL="742950" lvl="1"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group-based child sexual exploitation (group-based CSE) is a subset of child sexual exploitation where two or more perpetrators are involved.</a:t>
            </a:r>
          </a:p>
          <a:p>
            <a:pPr marL="285750"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the ‘grooming gangs’ model of abuse is well documented and remains largely consistent, with the main difference in recent years being the growing role of online platforms and social media.</a:t>
            </a:r>
          </a:p>
          <a:p>
            <a:pPr marL="285750" indent="-285750">
              <a:lnSpc>
                <a:spcPct val="107000"/>
              </a:lnSpc>
              <a:spcBef>
                <a:spcPts val="1000"/>
              </a:spcBef>
              <a:spcAft>
                <a:spcPts val="800"/>
              </a:spcAft>
              <a:buFont typeface="Arial" panose="020B0604020202020204" pitchFamily="34" charset="0"/>
              <a:buChar char="•"/>
              <a:defRPr/>
            </a:pPr>
            <a:r>
              <a:rPr lang="en-GB" sz="1600" noProof="0" dirty="0">
                <a:latin typeface="Aptos" panose="020B0004020202020204" pitchFamily="34" charset="0"/>
              </a:rPr>
              <a:t>all children are vulnerable because of their age, so they may not necessarily exhibit known risk factors and vulnerabilities</a:t>
            </a:r>
            <a:endParaRPr lang="en-GB" sz="1600" noProof="0" dirty="0">
              <a:latin typeface="Aptos" panose="020B0004020202020204" pitchFamily="34" charset="0"/>
              <a:hlinkClick r:id="rId3"/>
            </a:endParaRPr>
          </a:p>
          <a:p>
            <a:pPr marL="285750" indent="-285750">
              <a:lnSpc>
                <a:spcPct val="107000"/>
              </a:lnSpc>
              <a:spcBef>
                <a:spcPts val="1000"/>
              </a:spcBef>
              <a:spcAft>
                <a:spcPts val="800"/>
              </a:spcAft>
              <a:buFont typeface="Arial" panose="020B0604020202020204" pitchFamily="34" charset="0"/>
              <a:buChar char="•"/>
              <a:defRPr/>
            </a:pPr>
            <a:endParaRPr lang="en-GB" sz="1600" b="1" noProof="0" dirty="0">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lang="en-GB" sz="1600" noProof="0" dirty="0">
              <a:latin typeface="Aptos" panose="020B0004020202020204" pitchFamily="34" charset="0"/>
            </a:endParaRPr>
          </a:p>
          <a:p>
            <a:pPr marR="0" lvl="0" algn="l" defTabSz="914400" rtl="0" eaLnBrk="1" fontAlgn="auto" latinLnBrk="0" hangingPunct="1">
              <a:lnSpc>
                <a:spcPct val="107000"/>
              </a:lnSpc>
              <a:spcBef>
                <a:spcPts val="1000"/>
              </a:spcBef>
              <a:spcAft>
                <a:spcPts val="800"/>
              </a:spcAft>
              <a:buClrTx/>
              <a:buSzTx/>
              <a:tabLst/>
              <a:defRPr/>
            </a:pPr>
            <a:endParaRPr kumimoji="0" lang="en-GB" sz="1600" b="0"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9623B16-71CE-4B3A-A024-F65AB85B3EC2}"/>
              </a:ext>
            </a:extLst>
          </p:cNvPr>
          <p:cNvSpPr txBox="1"/>
          <p:nvPr/>
        </p:nvSpPr>
        <p:spPr>
          <a:xfrm>
            <a:off x="733383" y="15240"/>
            <a:ext cx="885210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Course Part 1  - Learning Objectives</a:t>
            </a:r>
          </a:p>
        </p:txBody>
      </p:sp>
    </p:spTree>
    <p:extLst>
      <p:ext uri="{BB962C8B-B14F-4D97-AF65-F5344CB8AC3E}">
        <p14:creationId xmlns:p14="http://schemas.microsoft.com/office/powerpoint/2010/main" val="1395931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F1A3-9DEA-EE9D-95D5-002E59FD61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D320BC-BFF3-8E68-10D8-5CECFEC9D5DE}"/>
              </a:ext>
            </a:extLst>
          </p:cNvPr>
          <p:cNvSpPr txBox="1"/>
          <p:nvPr/>
        </p:nvSpPr>
        <p:spPr>
          <a:xfrm>
            <a:off x="0" y="1046058"/>
            <a:ext cx="11924037" cy="6991722"/>
          </a:xfrm>
          <a:prstGeom prst="rect">
            <a:avLst/>
          </a:prstGeom>
          <a:noFill/>
        </p:spPr>
        <p:txBody>
          <a:bodyPr wrap="square" rtlCol="0">
            <a:spAutoFit/>
          </a:bodyPr>
          <a:lstStyle/>
          <a:p>
            <a:pPr>
              <a:lnSpc>
                <a:spcPct val="107000"/>
              </a:lnSpc>
              <a:spcBef>
                <a:spcPts val="1000"/>
              </a:spcBef>
              <a:spcAft>
                <a:spcPts val="800"/>
              </a:spcAft>
              <a:defRPr/>
            </a:pPr>
            <a:r>
              <a:rPr lang="en-GB" b="1" noProof="0" dirty="0">
                <a:latin typeface="Comic Sans MS" panose="030F0702030302020204" pitchFamily="66" charset="0"/>
              </a:rPr>
              <a:t>During this session, attendees will……</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Explore the strategy of Protect, with reference to children and young people, by building the highest level of defence</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Discuss the strategy of Pursue, by relentless disruption and targeted action</a:t>
            </a:r>
            <a:endParaRPr lang="en-GB" noProof="0" dirty="0">
              <a:latin typeface="Comic Sans MS" panose="030F0702030302020204" pitchFamily="66" charset="0"/>
            </a:endParaRP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Training is open to anyone from the Partnership and beyond.  Those employed by NCC should have a learning account.  Anyone else can contact the Training Team and we can set up a learning account for you.  We are in the process of updating the training section of the Partnership website, which will  be helpful for people to book directly onto our courses.  We will also be disseminating training information via e-mail, to Heads of Service and also in, for example, NCSCP Newsletters.</a:t>
            </a: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The NCSCP e-mail address is </a:t>
            </a:r>
            <a:r>
              <a:rPr lang="en-GB" dirty="0">
                <a:latin typeface="Comic Sans MS" panose="030F0702030302020204" pitchFamily="66" charset="0"/>
                <a:hlinkClick r:id="rId3"/>
              </a:rPr>
              <a:t>Safeguarding.Partnerships@nottinghamcity.gov.uk</a:t>
            </a:r>
            <a:endParaRPr lang="en-GB" dirty="0">
              <a:latin typeface="Comic Sans MS" panose="030F0702030302020204" pitchFamily="66" charset="0"/>
            </a:endParaRPr>
          </a:p>
          <a:p>
            <a:pPr marL="285750" indent="-285750">
              <a:lnSpc>
                <a:spcPct val="107000"/>
              </a:lnSpc>
              <a:spcBef>
                <a:spcPts val="1000"/>
              </a:spcBef>
              <a:spcAft>
                <a:spcPts val="800"/>
              </a:spcAft>
              <a:buFont typeface="Wingdings" panose="05000000000000000000" pitchFamily="2" charset="2"/>
              <a:buChar char="Ø"/>
              <a:defRPr/>
            </a:pPr>
            <a:r>
              <a:rPr lang="en-GB" dirty="0">
                <a:latin typeface="Comic Sans MS" panose="030F0702030302020204" pitchFamily="66" charset="0"/>
              </a:rPr>
              <a:t>Our contact telephone number is </a:t>
            </a:r>
            <a:r>
              <a:rPr lang="en-GB" dirty="0">
                <a:solidFill>
                  <a:schemeClr val="tx2"/>
                </a:solidFill>
                <a:latin typeface="Comic Sans MS" panose="030F0702030302020204" pitchFamily="66" charset="0"/>
              </a:rPr>
              <a:t>0115 876 4762</a:t>
            </a:r>
          </a:p>
          <a:p>
            <a:pPr marL="285750" indent="-285750">
              <a:lnSpc>
                <a:spcPct val="107000"/>
              </a:lnSpc>
              <a:spcBef>
                <a:spcPts val="1000"/>
              </a:spcBef>
              <a:spcAft>
                <a:spcPts val="800"/>
              </a:spcAft>
              <a:buFont typeface="Wingdings" panose="05000000000000000000" pitchFamily="2" charset="2"/>
              <a:buChar char="Ø"/>
              <a:defRPr/>
            </a:pPr>
            <a:r>
              <a:rPr lang="en-GB" noProof="0" dirty="0">
                <a:latin typeface="Comic Sans MS" panose="030F0702030302020204" pitchFamily="66" charset="0"/>
              </a:rPr>
              <a:t>Our website can be found at </a:t>
            </a:r>
            <a:r>
              <a:rPr lang="en-GB" dirty="0">
                <a:hlinkClick r:id="rId4"/>
              </a:rPr>
              <a:t>Safeguarding Training - Nottingham City Council</a:t>
            </a:r>
            <a:endParaRPr lang="en-GB" noProof="0" dirty="0">
              <a:latin typeface="Comic Sans MS" panose="030F0702030302020204" pitchFamily="66" charset="0"/>
            </a:endParaRPr>
          </a:p>
          <a:p>
            <a:pPr marL="285750" indent="-285750">
              <a:lnSpc>
                <a:spcPct val="107000"/>
              </a:lnSpc>
              <a:spcBef>
                <a:spcPts val="1000"/>
              </a:spcBef>
              <a:spcAft>
                <a:spcPts val="800"/>
              </a:spcAft>
              <a:buFont typeface="Wingdings" panose="05000000000000000000" pitchFamily="2" charset="2"/>
              <a:buChar char="Ø"/>
              <a:defRPr/>
            </a:pPr>
            <a:endParaRPr lang="en-GB" sz="1600" noProof="0" dirty="0">
              <a:latin typeface="Aptos" panose="020B0004020202020204" pitchFamily="34" charset="0"/>
            </a:endParaRPr>
          </a:p>
          <a:p>
            <a:pPr marL="285750" indent="-285750">
              <a:lnSpc>
                <a:spcPct val="107000"/>
              </a:lnSpc>
              <a:spcBef>
                <a:spcPts val="1000"/>
              </a:spcBef>
              <a:spcAft>
                <a:spcPts val="800"/>
              </a:spcAft>
              <a:buFont typeface="Arial" panose="020B0604020202020204" pitchFamily="34" charset="0"/>
              <a:buChar char="•"/>
              <a:defRPr/>
            </a:pPr>
            <a:endParaRPr lang="en-GB" sz="1600" b="1" noProof="0" dirty="0">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lang="en-GB" sz="1600" noProof="0" dirty="0">
              <a:latin typeface="Aptos" panose="020B0004020202020204" pitchFamily="34" charset="0"/>
            </a:endParaRPr>
          </a:p>
          <a:p>
            <a:pPr marR="0" lvl="0" algn="l" defTabSz="914400" rtl="0" eaLnBrk="1" fontAlgn="auto" latinLnBrk="0" hangingPunct="1">
              <a:lnSpc>
                <a:spcPct val="107000"/>
              </a:lnSpc>
              <a:spcBef>
                <a:spcPts val="1000"/>
              </a:spcBef>
              <a:spcAft>
                <a:spcPts val="800"/>
              </a:spcAft>
              <a:buClrTx/>
              <a:buSzTx/>
              <a:tabLst/>
              <a:defRPr/>
            </a:pPr>
            <a:endParaRPr kumimoji="0" lang="en-GB" sz="1600" b="0"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1E3BB2-BAE3-7B94-1A37-6228C803FF29}"/>
              </a:ext>
            </a:extLst>
          </p:cNvPr>
          <p:cNvSpPr txBox="1"/>
          <p:nvPr/>
        </p:nvSpPr>
        <p:spPr>
          <a:xfrm>
            <a:off x="733383" y="15240"/>
            <a:ext cx="87799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omic Sans MS" panose="030F0702030302020204" pitchFamily="66" charset="0"/>
                <a:cs typeface="Calibri" panose="020F0502020204030204" pitchFamily="34" charset="0"/>
              </a:rPr>
              <a:t>Course Part 2 - Learning Objectives</a:t>
            </a:r>
          </a:p>
        </p:txBody>
      </p:sp>
    </p:spTree>
    <p:extLst>
      <p:ext uri="{BB962C8B-B14F-4D97-AF65-F5344CB8AC3E}">
        <p14:creationId xmlns:p14="http://schemas.microsoft.com/office/powerpoint/2010/main" val="891659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4256-5171-E1C0-331E-7DDD37EB0E53}"/>
              </a:ext>
            </a:extLst>
          </p:cNvPr>
          <p:cNvSpPr>
            <a:spLocks noGrp="1"/>
          </p:cNvSpPr>
          <p:nvPr>
            <p:ph type="title"/>
          </p:nvPr>
        </p:nvSpPr>
        <p:spPr>
          <a:xfrm>
            <a:off x="838200" y="365126"/>
            <a:ext cx="10515600" cy="1325563"/>
          </a:xfrm>
        </p:spPr>
        <p:txBody>
          <a:bodyPr lIns="91440" tIns="45720" rIns="91440" bIns="45720">
            <a:normAutofit/>
          </a:bodyPr>
          <a:lstStyle/>
          <a:p>
            <a:r>
              <a:rPr lang="en-US" b="1" dirty="0">
                <a:latin typeface="Aptos" panose="020B0004020202020204" pitchFamily="34" charset="0"/>
              </a:rPr>
              <a:t>Contact us</a:t>
            </a:r>
          </a:p>
        </p:txBody>
      </p:sp>
      <p:graphicFrame>
        <p:nvGraphicFramePr>
          <p:cNvPr id="5" name="TextBox 2">
            <a:extLst>
              <a:ext uri="{FF2B5EF4-FFF2-40B4-BE49-F238E27FC236}">
                <a16:creationId xmlns:a16="http://schemas.microsoft.com/office/drawing/2014/main" id="{565FC16A-6147-32B5-0450-0A546EF38477}"/>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of a city council&#10;&#10;AI-generated content may be incorrect.">
            <a:extLst>
              <a:ext uri="{FF2B5EF4-FFF2-40B4-BE49-F238E27FC236}">
                <a16:creationId xmlns:a16="http://schemas.microsoft.com/office/drawing/2014/main" id="{43589765-B452-CFAE-5641-F4C82B691E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0145" y="88062"/>
            <a:ext cx="1690255" cy="1185949"/>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A1C1099C-F6DC-D148-A739-2474BABB4A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8653" y="112382"/>
            <a:ext cx="676131" cy="1137307"/>
          </a:xfrm>
          <a:prstGeom prst="rect">
            <a:avLst/>
          </a:prstGeom>
        </p:spPr>
      </p:pic>
      <p:pic>
        <p:nvPicPr>
          <p:cNvPr id="9" name="Picture 8" descr="A group of people walking in a field&#10;&#10;AI-generated content may be incorrect.">
            <a:extLst>
              <a:ext uri="{FF2B5EF4-FFF2-40B4-BE49-F238E27FC236}">
                <a16:creationId xmlns:a16="http://schemas.microsoft.com/office/drawing/2014/main" id="{0CC42338-9AB2-44B0-DBC9-E5937B2CC1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8777" y="6236154"/>
            <a:ext cx="2554445" cy="621846"/>
          </a:xfrm>
          <a:prstGeom prst="rect">
            <a:avLst/>
          </a:prstGeom>
        </p:spPr>
      </p:pic>
    </p:spTree>
    <p:extLst>
      <p:ext uri="{BB962C8B-B14F-4D97-AF65-F5344CB8AC3E}">
        <p14:creationId xmlns:p14="http://schemas.microsoft.com/office/powerpoint/2010/main" val="310676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022B8-7F28-7458-D590-0FF495BB68A3}"/>
              </a:ext>
            </a:extLst>
          </p:cNvPr>
          <p:cNvSpPr>
            <a:spLocks noGrp="1"/>
          </p:cNvSpPr>
          <p:nvPr>
            <p:ph type="body" sz="quarter" idx="10"/>
          </p:nvPr>
        </p:nvSpPr>
        <p:spPr>
          <a:xfrm>
            <a:off x="231122" y="252880"/>
            <a:ext cx="7859713" cy="683516"/>
          </a:xfrm>
        </p:spPr>
        <p:txBody>
          <a:bodyPr/>
          <a:lstStyle/>
          <a:p>
            <a:r>
              <a:rPr lang="en-GB" dirty="0">
                <a:latin typeface="Aptos" panose="020B0004020202020204" pitchFamily="34" charset="0"/>
              </a:rPr>
              <a:t>Local Updates</a:t>
            </a:r>
          </a:p>
        </p:txBody>
      </p:sp>
      <p:sp>
        <p:nvSpPr>
          <p:cNvPr id="3" name="TextBox 2">
            <a:extLst>
              <a:ext uri="{FF2B5EF4-FFF2-40B4-BE49-F238E27FC236}">
                <a16:creationId xmlns:a16="http://schemas.microsoft.com/office/drawing/2014/main" id="{74BBCBFE-731D-DFB9-4B13-9CE746A876F4}"/>
              </a:ext>
            </a:extLst>
          </p:cNvPr>
          <p:cNvSpPr txBox="1"/>
          <p:nvPr/>
        </p:nvSpPr>
        <p:spPr>
          <a:xfrm>
            <a:off x="1855694" y="1592158"/>
            <a:ext cx="8480612"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ptos" panose="020B0004020202020204" pitchFamily="34" charset="0"/>
              </a:rPr>
              <a:t>Key websites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ptos" panose="020B0004020202020204" pitchFamily="34" charset="0"/>
              </a:rPr>
              <a:t>Local Safeguarding Partnership Audit</a:t>
            </a:r>
          </a:p>
          <a:p>
            <a:pPr marL="285750" indent="-285750">
              <a:buFont typeface="Arial" panose="020B0604020202020204" pitchFamily="34" charset="0"/>
              <a:buChar char="•"/>
              <a:defRPr/>
            </a:pPr>
            <a:r>
              <a:rPr lang="en-GB" sz="3200" dirty="0">
                <a:solidFill>
                  <a:prstClr val="black"/>
                </a:solidFill>
                <a:latin typeface="Aptos" panose="020B0004020202020204" pitchFamily="34" charset="0"/>
              </a:rPr>
              <a:t>Changes to Restrictive Interventions </a:t>
            </a:r>
            <a:endParaRPr kumimoji="0" lang="en-GB" sz="3200" b="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ptos" panose="020B0004020202020204" pitchFamily="34" charset="0"/>
              </a:rPr>
              <a:t>Community safety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prstClr val="black"/>
                </a:solidFill>
                <a:latin typeface="Aptos" panose="020B0004020202020204" pitchFamily="34" charset="0"/>
              </a:rPr>
              <a:t>Out of hours contact/ safeguarding inbox addresses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Aptos" panose="020B0004020202020204" pitchFamily="34" charset="0"/>
              </a:rPr>
              <a:t>CGL vaping service to launch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dirty="0">
                <a:solidFill>
                  <a:prstClr val="black"/>
                </a:solidFill>
                <a:latin typeface="Aptos" panose="020B0004020202020204" pitchFamily="34" charset="0"/>
              </a:rPr>
              <a:t>Disclosure and Barring Service workshops</a:t>
            </a:r>
            <a:endParaRPr kumimoji="0" lang="en-GB" sz="3200" b="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group of logos with text&#10;&#10;AI-generated content may be incorrect.">
            <a:extLst>
              <a:ext uri="{FF2B5EF4-FFF2-40B4-BE49-F238E27FC236}">
                <a16:creationId xmlns:a16="http://schemas.microsoft.com/office/drawing/2014/main" id="{9D4DDD3A-DC10-2ED6-76F3-82B2BF23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pic>
        <p:nvPicPr>
          <p:cNvPr id="5" name="Picture 4">
            <a:extLst>
              <a:ext uri="{FF2B5EF4-FFF2-40B4-BE49-F238E27FC236}">
                <a16:creationId xmlns:a16="http://schemas.microsoft.com/office/drawing/2014/main" id="{E3E51024-4031-6DFC-FDE8-C6EF034411F4}"/>
              </a:ext>
            </a:extLst>
          </p:cNvPr>
          <p:cNvPicPr>
            <a:picLocks noChangeAspect="1"/>
          </p:cNvPicPr>
          <p:nvPr/>
        </p:nvPicPr>
        <p:blipFill>
          <a:blip r:embed="rId4"/>
          <a:stretch>
            <a:fillRect/>
          </a:stretch>
        </p:blipFill>
        <p:spPr>
          <a:xfrm>
            <a:off x="-180232" y="4942749"/>
            <a:ext cx="2875259" cy="1662371"/>
          </a:xfrm>
          <a:prstGeom prst="rect">
            <a:avLst/>
          </a:prstGeom>
        </p:spPr>
      </p:pic>
    </p:spTree>
    <p:extLst>
      <p:ext uri="{BB962C8B-B14F-4D97-AF65-F5344CB8AC3E}">
        <p14:creationId xmlns:p14="http://schemas.microsoft.com/office/powerpoint/2010/main" val="297592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FBBDA-5153-4A31-8485-5B0B2C1D6BCB}"/>
              </a:ext>
            </a:extLst>
          </p:cNvPr>
          <p:cNvSpPr>
            <a:spLocks noGrp="1"/>
          </p:cNvSpPr>
          <p:nvPr>
            <p:ph type="body" sz="quarter" idx="10"/>
          </p:nvPr>
        </p:nvSpPr>
        <p:spPr/>
        <p:txBody>
          <a:bodyPr>
            <a:normAutofit lnSpcReduction="10000"/>
          </a:bodyPr>
          <a:lstStyle/>
          <a:p>
            <a:r>
              <a:rPr lang="en-GB" sz="4400" dirty="0">
                <a:latin typeface="Aptos" panose="020B0004020202020204" pitchFamily="34" charset="0"/>
              </a:rPr>
              <a:t>Website links</a:t>
            </a:r>
          </a:p>
        </p:txBody>
      </p:sp>
      <p:sp>
        <p:nvSpPr>
          <p:cNvPr id="3" name="TextBox 2">
            <a:extLst>
              <a:ext uri="{FF2B5EF4-FFF2-40B4-BE49-F238E27FC236}">
                <a16:creationId xmlns:a16="http://schemas.microsoft.com/office/drawing/2014/main" id="{BF9D46B2-E580-48A1-9645-5F44CB10BB74}"/>
              </a:ext>
            </a:extLst>
          </p:cNvPr>
          <p:cNvSpPr txBox="1"/>
          <p:nvPr/>
        </p:nvSpPr>
        <p:spPr>
          <a:xfrm>
            <a:off x="326232" y="1259175"/>
            <a:ext cx="11539536"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ptos" panose="020B0004020202020204" pitchFamily="34" charset="0"/>
              </a:rPr>
              <a:t>Below are the </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main websites held by the local authority that will be key to supporting the role of the DSL-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Nottingham Schools: </a:t>
            </a:r>
            <a:r>
              <a:rPr kumimoji="0" lang="en-GB" sz="2800" b="0" i="0" u="none" strike="noStrike" kern="1200" cap="none" spc="0" normalizeH="0" baseline="0" noProof="0" dirty="0">
                <a:ln>
                  <a:noFill/>
                </a:ln>
                <a:solidFill>
                  <a:srgbClr val="467886"/>
                </a:solidFill>
                <a:effectLst/>
                <a:uLnTx/>
                <a:uFillTx/>
                <a:latin typeface="Aptos" panose="020B0004020202020204" pitchFamily="34" charset="0"/>
                <a:ea typeface="+mn-ea"/>
                <a:cs typeface="+mn-cs"/>
                <a:hlinkClick r:id="rId3">
                  <a:extLst>
                    <a:ext uri="{A12FA001-AC4F-418D-AE19-62706E023703}">
                      <ahyp:hlinkClr xmlns:ahyp="http://schemas.microsoft.com/office/drawing/2018/hyperlinkcolor" val="tx"/>
                    </a:ext>
                  </a:extLst>
                </a:hlinkClick>
              </a:rPr>
              <a:t>www.nottinghamschools.org.</a:t>
            </a:r>
            <a:r>
              <a:rPr kumimoji="0" lang="en-GB" sz="2800" b="0" i="0" u="none" strike="noStrike" kern="1200" cap="none" spc="0" normalizeH="0" baseline="0" noProof="0" dirty="0">
                <a:ln>
                  <a:noFill/>
                </a:ln>
                <a:solidFill>
                  <a:srgbClr val="0070C0"/>
                </a:solidFill>
                <a:effectLst/>
                <a:uLnTx/>
                <a:uFillTx/>
                <a:latin typeface="Aptos" panose="020B0004020202020204" pitchFamily="34" charset="0"/>
                <a:ea typeface="+mn-ea"/>
                <a:cs typeface="+mn-cs"/>
                <a:hlinkClick r:id="rId3">
                  <a:extLst>
                    <a:ext uri="{A12FA001-AC4F-418D-AE19-62706E023703}">
                      <ahyp:hlinkClr xmlns:ahyp="http://schemas.microsoft.com/office/drawing/2018/hyperlinkcolor" val="tx"/>
                    </a:ext>
                  </a:extLst>
                </a:hlinkClick>
              </a:rPr>
              <a:t>uk</a:t>
            </a:r>
            <a:endParaRPr kumimoji="0" lang="en-GB" sz="2800" b="0" i="0" u="none" strike="noStrike" kern="1200" cap="none" spc="0" normalizeH="0" baseline="0" noProof="0" dirty="0">
              <a:ln>
                <a:noFill/>
              </a:ln>
              <a:solidFill>
                <a:srgbClr val="0070C0"/>
              </a:solidFill>
              <a:effectLst/>
              <a:uLnTx/>
              <a:uFillTx/>
              <a:latin typeface="Aptos" panose="020B000402020202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Char char="-"/>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Achieve Well Team: </a:t>
            </a:r>
            <a:r>
              <a:rPr kumimoji="0" lang="en-GB" sz="2800" b="0" i="0" u="none" strike="noStrike" kern="1200" cap="none" spc="0" normalizeH="0" baseline="0" noProof="0" dirty="0">
                <a:ln>
                  <a:noFill/>
                </a:ln>
                <a:solidFill>
                  <a:srgbClr val="96607D"/>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Achieve Well –</a:t>
            </a:r>
            <a:r>
              <a:rPr kumimoji="0" lang="en-GB" sz="2800" b="0" i="0" u="none" strike="noStrike" kern="1200" cap="none" spc="0" normalizeH="0" baseline="0" noProof="0" dirty="0">
                <a:ln>
                  <a:noFill/>
                </a:ln>
                <a:solidFill>
                  <a:srgbClr val="0070C0"/>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 About</a:t>
            </a:r>
            <a:endParaRPr lang="en-GB" sz="2800" dirty="0">
              <a:solidFill>
                <a:srgbClr val="0070C0"/>
              </a:solidFill>
              <a:latin typeface="Aptos" panose="02110004020202020204"/>
            </a:endParaRPr>
          </a:p>
          <a:p>
            <a:pPr marR="0" lvl="0" algn="l" defTabSz="4572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Nottingham City Safeguarding Children Partnership: </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5"/>
              </a:rPr>
              <a:t>www.nottinghamcity.gov.uk/ncscp</a:t>
            </a:r>
            <a:endPar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4" name="Picture 3">
            <a:extLst>
              <a:ext uri="{FF2B5EF4-FFF2-40B4-BE49-F238E27FC236}">
                <a16:creationId xmlns:a16="http://schemas.microsoft.com/office/drawing/2014/main" id="{F20AE0BA-AD41-FC44-E535-915EAFD41AF5}"/>
              </a:ext>
            </a:extLst>
          </p:cNvPr>
          <p:cNvPicPr>
            <a:picLocks noChangeAspect="1"/>
          </p:cNvPicPr>
          <p:nvPr/>
        </p:nvPicPr>
        <p:blipFill>
          <a:blip r:embed="rId6"/>
          <a:stretch>
            <a:fillRect/>
          </a:stretch>
        </p:blipFill>
        <p:spPr>
          <a:xfrm>
            <a:off x="478987" y="5195629"/>
            <a:ext cx="2875259" cy="1662371"/>
          </a:xfrm>
          <a:prstGeom prst="rect">
            <a:avLst/>
          </a:prstGeom>
        </p:spPr>
      </p:pic>
      <p:pic>
        <p:nvPicPr>
          <p:cNvPr id="5" name="Picture 4" descr="A group of logos with text&#10;&#10;AI-generated content may be incorrect.">
            <a:extLst>
              <a:ext uri="{FF2B5EF4-FFF2-40B4-BE49-F238E27FC236}">
                <a16:creationId xmlns:a16="http://schemas.microsoft.com/office/drawing/2014/main" id="{A39201B9-F4BB-A9D6-90B7-EC0F97F1B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161385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585D31-3CDC-440B-B18F-938F5855B387}"/>
              </a:ext>
            </a:extLst>
          </p:cNvPr>
          <p:cNvSpPr/>
          <p:nvPr/>
        </p:nvSpPr>
        <p:spPr>
          <a:xfrm>
            <a:off x="146797" y="4315399"/>
            <a:ext cx="10412506" cy="677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Aptos" panose="02110004020202020204"/>
                <a:ea typeface="+mn-ea"/>
                <a:cs typeface="+mn-cs"/>
              </a:rPr>
              <a:t>Today’s objective: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2BAC18-3B27-4725-8312-5C66CC4736D2}"/>
              </a:ext>
            </a:extLst>
          </p:cNvPr>
          <p:cNvSpPr/>
          <p:nvPr/>
        </p:nvSpPr>
        <p:spPr>
          <a:xfrm>
            <a:off x="224797" y="1362285"/>
            <a:ext cx="11663320" cy="2862322"/>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rPr>
              <a:t>To promote connectivity with the Nottingham City Safeguarding Children Partnership, other key local authority departments and Designated Safeguarding Leads across the city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rPr>
              <a:t>Act as a conduit for policy updates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rPr>
              <a:t>A network which demonstrates professional behaviours and mutual support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altLang="en-US" sz="2000" b="0" i="0" u="none" strike="noStrike" kern="1200" cap="none" spc="0" normalizeH="0" baseline="0" noProof="0" dirty="0">
                <a:ln>
                  <a:noFill/>
                </a:ln>
                <a:solidFill>
                  <a:prstClr val="black"/>
                </a:solidFill>
                <a:effectLst/>
                <a:uLnTx/>
                <a:uFillTx/>
                <a:latin typeface="Aptos" panose="02110004020202020204"/>
                <a:ea typeface="+mn-ea"/>
                <a:cs typeface="+mn-cs"/>
              </a:rPr>
              <a:t>Sharing of pertinent local and national updates focusing on safeguarding priorities and emerging trends across the city of Nottingham</a:t>
            </a:r>
          </a:p>
        </p:txBody>
      </p:sp>
      <p:sp>
        <p:nvSpPr>
          <p:cNvPr id="5" name="Rectangle 4">
            <a:extLst>
              <a:ext uri="{FF2B5EF4-FFF2-40B4-BE49-F238E27FC236}">
                <a16:creationId xmlns:a16="http://schemas.microsoft.com/office/drawing/2014/main" id="{A22CF544-3AA5-4FAA-B56E-0AA18838F26A}"/>
              </a:ext>
            </a:extLst>
          </p:cNvPr>
          <p:cNvSpPr/>
          <p:nvPr/>
        </p:nvSpPr>
        <p:spPr>
          <a:xfrm>
            <a:off x="304799" y="266595"/>
            <a:ext cx="9390529"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Aptos" panose="02110004020202020204"/>
                <a:ea typeface="+mn-ea"/>
                <a:cs typeface="+mn-cs"/>
              </a:rPr>
              <a:t>DSL Network Aims and Purpose </a:t>
            </a:r>
            <a:endParaRPr kumimoji="0" lang="en-GB"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056" name="Picture 8" descr="Your Business Relationships Hinge on Corporate Social Responsibility">
            <a:extLst>
              <a:ext uri="{FF2B5EF4-FFF2-40B4-BE49-F238E27FC236}">
                <a16:creationId xmlns:a16="http://schemas.microsoft.com/office/drawing/2014/main" id="{5A23B6CA-4BF4-498F-AB92-A8B06313C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045">
            <a:off x="10106879" y="2097551"/>
            <a:ext cx="1857734" cy="1043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9BBDBA-49B7-D814-1D7E-B25C75FE738D}"/>
              </a:ext>
            </a:extLst>
          </p:cNvPr>
          <p:cNvSpPr txBox="1"/>
          <p:nvPr/>
        </p:nvSpPr>
        <p:spPr>
          <a:xfrm>
            <a:off x="1071418" y="4796708"/>
            <a:ext cx="10733571" cy="1754326"/>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7030A0"/>
                </a:solidFill>
                <a:effectLst/>
                <a:uLnTx/>
                <a:uFillTx/>
                <a:latin typeface="Aptos" panose="02110004020202020204"/>
                <a:ea typeface="+mn-ea"/>
                <a:cs typeface="+mn-cs"/>
              </a:rPr>
              <a:t>To enhance the knowledge and confidence of Designated Safeguarding Leads (DSLs) and school governors in understanding and fulfilling their statutory safeguarding responsibilities.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Aptos" panose="02110004020202020204"/>
                <a:ea typeface="+mn-ea"/>
                <a:cs typeface="+mn-cs"/>
              </a:rPr>
              <a:t>2.   To provide clear guidance on the referral pathways for exploitation concerns into the local authority and to refresh DSL’s knowledge on best practice for managing cases and supporting affected children and families.</a:t>
            </a:r>
            <a:endParaRPr kumimoji="0" lang="en-GB" sz="1800" b="1" i="0" u="none" strike="noStrike" kern="1200" cap="none" spc="0" normalizeH="0" baseline="0" noProof="0" dirty="0">
              <a:ln>
                <a:noFill/>
              </a:ln>
              <a:solidFill>
                <a:srgbClr val="7030A0"/>
              </a:solidFill>
              <a:effectLst/>
              <a:uLnTx/>
              <a:uFillTx/>
              <a:latin typeface="Tahoma" panose="020B0604030504040204" pitchFamily="34" charset="0"/>
              <a:ea typeface="Times New Roman" panose="02020603050405020304" pitchFamily="18" charset="0"/>
              <a:cs typeface="Times New Roman" panose="02020603050405020304" pitchFamily="18" charset="0"/>
            </a:endParaRPr>
          </a:p>
        </p:txBody>
      </p:sp>
      <p:pic>
        <p:nvPicPr>
          <p:cNvPr id="7" name="Picture 6" descr="A logo of a city council&#10;&#10;AI-generated content may be incorrect.">
            <a:extLst>
              <a:ext uri="{FF2B5EF4-FFF2-40B4-BE49-F238E27FC236}">
                <a16:creationId xmlns:a16="http://schemas.microsoft.com/office/drawing/2014/main" id="{2E98583B-FB0B-C418-C7BD-C6AA02D7A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5328" y="125902"/>
            <a:ext cx="1489683" cy="1045220"/>
          </a:xfrm>
          <a:prstGeom prst="rect">
            <a:avLst/>
          </a:prstGeom>
        </p:spPr>
      </p:pic>
    </p:spTree>
    <p:extLst>
      <p:ext uri="{BB962C8B-B14F-4D97-AF65-F5344CB8AC3E}">
        <p14:creationId xmlns:p14="http://schemas.microsoft.com/office/powerpoint/2010/main" val="414840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FBBDA-5153-4A31-8485-5B0B2C1D6BCB}"/>
              </a:ext>
            </a:extLst>
          </p:cNvPr>
          <p:cNvSpPr>
            <a:spLocks noGrp="1"/>
          </p:cNvSpPr>
          <p:nvPr>
            <p:ph type="body" sz="quarter" idx="10"/>
          </p:nvPr>
        </p:nvSpPr>
        <p:spPr/>
        <p:txBody>
          <a:bodyPr>
            <a:normAutofit fontScale="62500" lnSpcReduction="20000"/>
          </a:bodyPr>
          <a:lstStyle/>
          <a:p>
            <a:r>
              <a:rPr lang="en-GB" sz="4400" dirty="0">
                <a:latin typeface="Aptos" panose="020B0004020202020204" pitchFamily="34" charset="0"/>
              </a:rPr>
              <a:t>Local Safeguarding Partnership Audit (LSPA)</a:t>
            </a:r>
          </a:p>
        </p:txBody>
      </p:sp>
      <p:pic>
        <p:nvPicPr>
          <p:cNvPr id="4" name="Picture 3">
            <a:extLst>
              <a:ext uri="{FF2B5EF4-FFF2-40B4-BE49-F238E27FC236}">
                <a16:creationId xmlns:a16="http://schemas.microsoft.com/office/drawing/2014/main" id="{F20AE0BA-AD41-FC44-E535-915EAFD41AF5}"/>
              </a:ext>
            </a:extLst>
          </p:cNvPr>
          <p:cNvPicPr>
            <a:picLocks noChangeAspect="1"/>
          </p:cNvPicPr>
          <p:nvPr/>
        </p:nvPicPr>
        <p:blipFill>
          <a:blip r:embed="rId3"/>
          <a:stretch>
            <a:fillRect/>
          </a:stretch>
        </p:blipFill>
        <p:spPr>
          <a:xfrm>
            <a:off x="10112206" y="4911365"/>
            <a:ext cx="2577425" cy="1490174"/>
          </a:xfrm>
          <a:prstGeom prst="rect">
            <a:avLst/>
          </a:prstGeom>
        </p:spPr>
      </p:pic>
      <p:sp>
        <p:nvSpPr>
          <p:cNvPr id="6" name="Rectangle 5">
            <a:extLst>
              <a:ext uri="{FF2B5EF4-FFF2-40B4-BE49-F238E27FC236}">
                <a16:creationId xmlns:a16="http://schemas.microsoft.com/office/drawing/2014/main" id="{A21C17D6-0029-48EF-DABF-84F8FCC150AF}"/>
              </a:ext>
            </a:extLst>
          </p:cNvPr>
          <p:cNvSpPr/>
          <p:nvPr/>
        </p:nvSpPr>
        <p:spPr>
          <a:xfrm>
            <a:off x="979693" y="1040465"/>
            <a:ext cx="9511645" cy="5262979"/>
          </a:xfrm>
          <a:prstGeom prst="rect">
            <a:avLst/>
          </a:prstGeom>
        </p:spPr>
        <p:txBody>
          <a:bodyPr wrap="square">
            <a:spAutoFit/>
          </a:bodyPr>
          <a:lstStyle/>
          <a:p>
            <a:pPr>
              <a:defRPr/>
            </a:pPr>
            <a:r>
              <a:rPr lang="en-GB" sz="2100" dirty="0">
                <a:solidFill>
                  <a:prstClr val="black"/>
                </a:solidFill>
                <a:cs typeface="Arial" panose="020B0604020202020204" pitchFamily="34" charset="0"/>
              </a:rPr>
              <a:t>This academic year's online audit will open at the start of the summer term.</a:t>
            </a:r>
          </a:p>
          <a:p>
            <a:pPr>
              <a:defRPr/>
            </a:pPr>
            <a:r>
              <a:rPr lang="en-GB" sz="2100" dirty="0">
                <a:solidFill>
                  <a:prstClr val="black"/>
                </a:solidFill>
                <a:cs typeface="Arial" panose="020B0604020202020204" pitchFamily="34" charset="0"/>
              </a:rPr>
              <a:t>An email will be sent to all Headteachers and the DSL along with a ‘</a:t>
            </a:r>
            <a:r>
              <a:rPr lang="en-GB" sz="2100" b="1" dirty="0">
                <a:solidFill>
                  <a:prstClr val="black"/>
                </a:solidFill>
                <a:cs typeface="Arial" panose="020B0604020202020204" pitchFamily="34" charset="0"/>
              </a:rPr>
              <a:t>support and guidance</a:t>
            </a:r>
            <a:r>
              <a:rPr lang="en-GB" sz="2100" dirty="0">
                <a:solidFill>
                  <a:prstClr val="black"/>
                </a:solidFill>
                <a:cs typeface="Arial" panose="020B0604020202020204" pitchFamily="34" charset="0"/>
              </a:rPr>
              <a:t>’ document that should answer any questions to help with completion of the audit and understanding the wider process. </a:t>
            </a:r>
          </a:p>
          <a:p>
            <a:pPr>
              <a:defRPr/>
            </a:pPr>
            <a:endParaRPr lang="en-GB" sz="2100" dirty="0">
              <a:solidFill>
                <a:prstClr val="black"/>
              </a:solidFill>
              <a:cs typeface="Arial" panose="020B0604020202020204" pitchFamily="34" charset="0"/>
            </a:endParaRPr>
          </a:p>
          <a:p>
            <a:pPr>
              <a:defRPr/>
            </a:pPr>
            <a:r>
              <a:rPr lang="en-GB" sz="2100" b="1" dirty="0">
                <a:solidFill>
                  <a:prstClr val="black"/>
                </a:solidFill>
              </a:rPr>
              <a:t>The annual audit will open online on </a:t>
            </a:r>
            <a:r>
              <a:rPr lang="en-GB" sz="2100" b="1" u="sng" dirty="0">
                <a:solidFill>
                  <a:prstClr val="black"/>
                </a:solidFill>
              </a:rPr>
              <a:t>Monday 13</a:t>
            </a:r>
            <a:r>
              <a:rPr lang="en-GB" sz="2100" b="1" u="sng" baseline="30000" dirty="0">
                <a:solidFill>
                  <a:prstClr val="black"/>
                </a:solidFill>
              </a:rPr>
              <a:t>th</a:t>
            </a:r>
            <a:r>
              <a:rPr lang="en-GB" sz="2100" b="1" u="sng" dirty="0">
                <a:solidFill>
                  <a:prstClr val="black"/>
                </a:solidFill>
              </a:rPr>
              <a:t> April 2026</a:t>
            </a:r>
            <a:endParaRPr lang="en-GB" sz="2100" b="1" dirty="0">
              <a:solidFill>
                <a:prstClr val="black"/>
              </a:solidFill>
            </a:endParaRPr>
          </a:p>
          <a:p>
            <a:pPr>
              <a:defRPr/>
            </a:pPr>
            <a:r>
              <a:rPr lang="en-GB" sz="2100" b="1" dirty="0">
                <a:solidFill>
                  <a:prstClr val="black"/>
                </a:solidFill>
              </a:rPr>
              <a:t>The deadline for completion is </a:t>
            </a:r>
            <a:r>
              <a:rPr lang="en-GB" sz="2100" b="1" u="sng" dirty="0">
                <a:solidFill>
                  <a:prstClr val="black"/>
                </a:solidFill>
              </a:rPr>
              <a:t>Monday 13</a:t>
            </a:r>
            <a:r>
              <a:rPr lang="en-GB" sz="2100" b="1" u="sng" baseline="30000" dirty="0">
                <a:solidFill>
                  <a:prstClr val="black"/>
                </a:solidFill>
              </a:rPr>
              <a:t>th</a:t>
            </a:r>
            <a:r>
              <a:rPr lang="en-GB" sz="2100" b="1" u="sng" dirty="0">
                <a:solidFill>
                  <a:prstClr val="black"/>
                </a:solidFill>
              </a:rPr>
              <a:t> July 2026</a:t>
            </a:r>
          </a:p>
          <a:p>
            <a:pPr>
              <a:defRPr/>
            </a:pPr>
            <a:endParaRPr lang="en-GB" sz="2100" b="1" dirty="0">
              <a:solidFill>
                <a:srgbClr val="EA127B"/>
              </a:solidFill>
            </a:endParaRPr>
          </a:p>
          <a:p>
            <a:pPr>
              <a:defRPr/>
            </a:pPr>
            <a:r>
              <a:rPr lang="en-GB" sz="2100" dirty="0">
                <a:solidFill>
                  <a:srgbClr val="444444"/>
                </a:solidFill>
                <a:ea typeface="Times New Roman" panose="02020603050405020304" pitchFamily="18" charset="0"/>
                <a:cs typeface="Arial" panose="020B0604020202020204" pitchFamily="34" charset="0"/>
              </a:rPr>
              <a:t>We have attempted to ensure that the audit is as accessible as possible to reduce the time and resources required to complete your submission, this is through feedback from professionals completing it last year, updates to KCSIE 2025 and a working group of educational representatives from the Education Subgroup.</a:t>
            </a:r>
          </a:p>
          <a:p>
            <a:pPr>
              <a:defRPr/>
            </a:pPr>
            <a:endParaRPr lang="en-US" sz="2100" dirty="0">
              <a:solidFill>
                <a:prstClr val="black"/>
              </a:solidFill>
            </a:endParaRPr>
          </a:p>
          <a:p>
            <a:pPr>
              <a:defRPr/>
            </a:pPr>
            <a:r>
              <a:rPr lang="en-US" sz="2100" dirty="0">
                <a:solidFill>
                  <a:prstClr val="black"/>
                </a:solidFill>
              </a:rPr>
              <a:t>We recommend that </a:t>
            </a:r>
            <a:r>
              <a:rPr lang="en-US" sz="2100" u="sng" dirty="0">
                <a:solidFill>
                  <a:prstClr val="black"/>
                </a:solidFill>
              </a:rPr>
              <a:t>Keeping Children Safe in Education 2025</a:t>
            </a:r>
            <a:r>
              <a:rPr lang="en-US" sz="2100" dirty="0">
                <a:solidFill>
                  <a:prstClr val="black"/>
                </a:solidFill>
              </a:rPr>
              <a:t> (KCSIE 2025) is at hand </a:t>
            </a:r>
            <a:r>
              <a:rPr lang="en-GB" sz="2100" dirty="0">
                <a:solidFill>
                  <a:prstClr val="black"/>
                </a:solidFill>
              </a:rPr>
              <a:t>whilst completing the audit.</a:t>
            </a:r>
          </a:p>
        </p:txBody>
      </p:sp>
      <p:pic>
        <p:nvPicPr>
          <p:cNvPr id="3" name="Picture 2" descr="A logo of a city council&#10;&#10;AI-generated content may be incorrect.">
            <a:extLst>
              <a:ext uri="{FF2B5EF4-FFF2-40B4-BE49-F238E27FC236}">
                <a16:creationId xmlns:a16="http://schemas.microsoft.com/office/drawing/2014/main" id="{338A9925-40DB-DEBB-C949-55255D8F7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2624" y="175998"/>
            <a:ext cx="1489683" cy="1045220"/>
          </a:xfrm>
          <a:prstGeom prst="rect">
            <a:avLst/>
          </a:prstGeom>
        </p:spPr>
      </p:pic>
    </p:spTree>
    <p:extLst>
      <p:ext uri="{BB962C8B-B14F-4D97-AF65-F5344CB8AC3E}">
        <p14:creationId xmlns:p14="http://schemas.microsoft.com/office/powerpoint/2010/main" val="22108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F07DC-F2F5-D522-70E9-4EA929B966F6}"/>
              </a:ext>
            </a:extLst>
          </p:cNvPr>
          <p:cNvSpPr>
            <a:spLocks noGrp="1"/>
          </p:cNvSpPr>
          <p:nvPr>
            <p:ph type="body" sz="quarter" idx="10"/>
          </p:nvPr>
        </p:nvSpPr>
        <p:spPr>
          <a:xfrm>
            <a:off x="422000" y="214403"/>
            <a:ext cx="7859713" cy="683516"/>
          </a:xfrm>
        </p:spPr>
        <p:txBody>
          <a:bodyPr/>
          <a:lstStyle/>
          <a:p>
            <a:r>
              <a:rPr lang="en-GB" dirty="0">
                <a:latin typeface="Aptos" panose="020B0004020202020204" pitchFamily="34" charset="0"/>
              </a:rPr>
              <a:t>Restrictive Intervention update </a:t>
            </a:r>
          </a:p>
        </p:txBody>
      </p:sp>
      <p:sp>
        <p:nvSpPr>
          <p:cNvPr id="4" name="TextBox 3">
            <a:extLst>
              <a:ext uri="{FF2B5EF4-FFF2-40B4-BE49-F238E27FC236}">
                <a16:creationId xmlns:a16="http://schemas.microsoft.com/office/drawing/2014/main" id="{97AE9421-8A55-1A99-DDEC-76266ED97A73}"/>
              </a:ext>
            </a:extLst>
          </p:cNvPr>
          <p:cNvSpPr txBox="1"/>
          <p:nvPr/>
        </p:nvSpPr>
        <p:spPr>
          <a:xfrm>
            <a:off x="527482" y="1157239"/>
            <a:ext cx="11137036" cy="5247590"/>
          </a:xfrm>
          <a:prstGeom prst="rect">
            <a:avLst/>
          </a:prstGeom>
          <a:solidFill>
            <a:schemeClr val="bg1">
              <a:lumMod val="95000"/>
              <a:alpha val="75000"/>
            </a:schemeClr>
          </a:solidFill>
        </p:spPr>
        <p:txBody>
          <a:bodyPr wrap="square">
            <a:spAutoFit/>
          </a:bodyPr>
          <a:lstStyle/>
          <a:p>
            <a:pPr>
              <a:lnSpc>
                <a:spcPts val="1800"/>
              </a:lnSpc>
              <a:buNone/>
            </a:pPr>
            <a:r>
              <a:rPr lang="en-GB" sz="2000" dirty="0">
                <a:solidFill>
                  <a:srgbClr val="0A0A0A"/>
                </a:solidFill>
                <a:effectLst/>
                <a:ea typeface="Aptos" panose="020B0004020202020204" pitchFamily="34" charset="0"/>
                <a:cs typeface="Aptos" panose="020B0004020202020204" pitchFamily="34" charset="0"/>
              </a:rPr>
              <a:t>The revised DfE guidance, </a:t>
            </a:r>
            <a:r>
              <a:rPr lang="en-GB" sz="2000" i="1" u="sng" dirty="0">
                <a:solidFill>
                  <a:srgbClr val="0000FF"/>
                </a:solidFill>
                <a:effectLst/>
                <a:ea typeface="Aptos" panose="020B0004020202020204" pitchFamily="34" charset="0"/>
                <a:cs typeface="Aptos" panose="020B0004020202020204" pitchFamily="34" charset="0"/>
                <a:hlinkClick r:id="rId3"/>
              </a:rPr>
              <a:t>Restrictive interventions, including the use of reasonable force, in schools</a:t>
            </a:r>
            <a:r>
              <a:rPr lang="en-GB" sz="2000" dirty="0">
                <a:solidFill>
                  <a:srgbClr val="0A0A0A"/>
                </a:solidFill>
                <a:effectLst/>
                <a:ea typeface="Aptos" panose="020B0004020202020204" pitchFamily="34" charset="0"/>
                <a:cs typeface="Aptos" panose="020B0004020202020204" pitchFamily="34" charset="0"/>
              </a:rPr>
              <a:t>, becomes effective on 1 April 2026, replacing previous guidance. Key updates include mandatory recording and reporting of all significant incidents and seclusion to parents, improved, clearer terminology, and stronger focus on de-escalation and SEND support. </a:t>
            </a:r>
            <a:endParaRPr lang="en-GB" dirty="0">
              <a:effectLst/>
              <a:ea typeface="Aptos" panose="020B0004020202020204" pitchFamily="34" charset="0"/>
              <a:cs typeface="Aptos" panose="020B0004020202020204" pitchFamily="34" charset="0"/>
            </a:endParaRPr>
          </a:p>
          <a:p>
            <a:pPr>
              <a:lnSpc>
                <a:spcPts val="1800"/>
              </a:lnSpc>
              <a:buNone/>
            </a:pPr>
            <a:r>
              <a:rPr lang="en-GB" sz="2000" dirty="0">
                <a:solidFill>
                  <a:srgbClr val="0A0A0A"/>
                </a:solidFill>
                <a:effectLst/>
                <a:ea typeface="Aptos" panose="020B0004020202020204" pitchFamily="34" charset="0"/>
                <a:cs typeface="Aptos" panose="020B0004020202020204" pitchFamily="34" charset="0"/>
              </a:rPr>
              <a:t> </a:t>
            </a:r>
            <a:endParaRPr lang="en-GB" dirty="0">
              <a:effectLst/>
              <a:ea typeface="Aptos" panose="020B0004020202020204" pitchFamily="34" charset="0"/>
              <a:cs typeface="Aptos" panose="020B0004020202020204" pitchFamily="34" charset="0"/>
            </a:endParaRPr>
          </a:p>
          <a:p>
            <a:pPr>
              <a:lnSpc>
                <a:spcPts val="1800"/>
              </a:lnSpc>
              <a:buNone/>
            </a:pPr>
            <a:r>
              <a:rPr lang="en-GB" sz="2000" b="1" dirty="0">
                <a:solidFill>
                  <a:srgbClr val="0A0A0A"/>
                </a:solidFill>
                <a:effectLst/>
                <a:ea typeface="Aptos" panose="020B0004020202020204" pitchFamily="34" charset="0"/>
                <a:cs typeface="Aptos" panose="020B0004020202020204" pitchFamily="34" charset="0"/>
              </a:rPr>
              <a:t>Key Changes and Updates (Effective 1 April 2026)</a:t>
            </a:r>
          </a:p>
          <a:p>
            <a:pPr>
              <a:lnSpc>
                <a:spcPts val="1800"/>
              </a:lnSpc>
              <a:buNone/>
            </a:pPr>
            <a:endParaRPr lang="en-GB" dirty="0">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000" b="1" dirty="0">
                <a:solidFill>
                  <a:srgbClr val="0A0A0A"/>
                </a:solidFill>
                <a:effectLst/>
                <a:ea typeface="Times New Roman" panose="02020603050405020304" pitchFamily="18" charset="0"/>
                <a:cs typeface="Aptos" panose="020B0004020202020204" pitchFamily="34" charset="0"/>
              </a:rPr>
              <a:t>Mandatory Recording &amp; Reporting:</a:t>
            </a:r>
            <a:r>
              <a:rPr lang="en-GB" sz="2000" dirty="0">
                <a:solidFill>
                  <a:srgbClr val="0A0A0A"/>
                </a:solidFill>
                <a:effectLst/>
                <a:ea typeface="Times New Roman" panose="02020603050405020304" pitchFamily="18" charset="0"/>
                <a:cs typeface="Aptos" panose="020B0004020202020204" pitchFamily="34" charset="0"/>
              </a:rPr>
              <a:t> Schools are legally required to record and report any use of reasonable force and, for the first time, instances of seclusion to parents.</a:t>
            </a:r>
            <a:endParaRPr lang="en-GB" dirty="0">
              <a:solidFill>
                <a:srgbClr val="0A0A0A"/>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000" b="1" dirty="0">
                <a:solidFill>
                  <a:srgbClr val="0A0A0A"/>
                </a:solidFill>
                <a:effectLst/>
                <a:ea typeface="Times New Roman" panose="02020603050405020304" pitchFamily="18" charset="0"/>
                <a:cs typeface="Aptos" panose="020B0004020202020204" pitchFamily="34" charset="0"/>
              </a:rPr>
              <a:t>Focus on Prevention:</a:t>
            </a:r>
            <a:r>
              <a:rPr lang="en-GB" sz="2000" dirty="0">
                <a:solidFill>
                  <a:srgbClr val="0A0A0A"/>
                </a:solidFill>
                <a:effectLst/>
                <a:ea typeface="Times New Roman" panose="02020603050405020304" pitchFamily="18" charset="0"/>
                <a:cs typeface="Aptos" panose="020B0004020202020204" pitchFamily="34" charset="0"/>
              </a:rPr>
              <a:t> The guidance emphasizes reducing the need for restrictive interventions through proactive, school-wide strategies.</a:t>
            </a:r>
            <a:endParaRPr lang="en-GB" dirty="0">
              <a:solidFill>
                <a:srgbClr val="0A0A0A"/>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000" b="1" dirty="0">
                <a:solidFill>
                  <a:srgbClr val="0A0A0A"/>
                </a:solidFill>
                <a:effectLst/>
                <a:ea typeface="Times New Roman" panose="02020603050405020304" pitchFamily="18" charset="0"/>
                <a:cs typeface="Aptos" panose="020B0004020202020204" pitchFamily="34" charset="0"/>
              </a:rPr>
              <a:t>Terminology and Definitions:</a:t>
            </a:r>
            <a:r>
              <a:rPr lang="en-GB" sz="2000" dirty="0">
                <a:solidFill>
                  <a:srgbClr val="0A0A0A"/>
                </a:solidFill>
                <a:effectLst/>
                <a:ea typeface="Times New Roman" panose="02020603050405020304" pitchFamily="18" charset="0"/>
                <a:cs typeface="Aptos" panose="020B0004020202020204" pitchFamily="34" charset="0"/>
              </a:rPr>
              <a:t> The revised guidance provides clearer, updated definitions on what constitutes reasonable force and when it is considered a last resort, as noted in this PDF from GOV.UK.</a:t>
            </a:r>
            <a:endParaRPr lang="en-GB" dirty="0">
              <a:solidFill>
                <a:srgbClr val="0A0A0A"/>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000" b="1" dirty="0">
                <a:solidFill>
                  <a:srgbClr val="0A0A0A"/>
                </a:solidFill>
                <a:effectLst/>
                <a:ea typeface="Times New Roman" panose="02020603050405020304" pitchFamily="18" charset="0"/>
                <a:cs typeface="Aptos" panose="020B0004020202020204" pitchFamily="34" charset="0"/>
              </a:rPr>
              <a:t>SEND Support:</a:t>
            </a:r>
            <a:r>
              <a:rPr lang="en-GB" sz="2000" dirty="0">
                <a:solidFill>
                  <a:srgbClr val="0A0A0A"/>
                </a:solidFill>
                <a:effectLst/>
                <a:ea typeface="Times New Roman" panose="02020603050405020304" pitchFamily="18" charset="0"/>
                <a:cs typeface="Aptos" panose="020B0004020202020204" pitchFamily="34" charset="0"/>
              </a:rPr>
              <a:t> Specific guidance is included to ensure staff better support pupils with Special Educational Needs and Disabilities (SEND).</a:t>
            </a:r>
            <a:endParaRPr lang="en-GB" dirty="0">
              <a:solidFill>
                <a:srgbClr val="0A0A0A"/>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000" b="1" dirty="0">
                <a:solidFill>
                  <a:srgbClr val="0A0A0A"/>
                </a:solidFill>
                <a:effectLst/>
                <a:ea typeface="Times New Roman" panose="02020603050405020304" pitchFamily="18" charset="0"/>
                <a:cs typeface="Aptos" panose="020B0004020202020204" pitchFamily="34" charset="0"/>
              </a:rPr>
              <a:t>Seclusion Guidance:</a:t>
            </a:r>
            <a:r>
              <a:rPr lang="en-GB" sz="2000" dirty="0">
                <a:solidFill>
                  <a:srgbClr val="0A0A0A"/>
                </a:solidFill>
                <a:effectLst/>
                <a:ea typeface="Times New Roman" panose="02020603050405020304" pitchFamily="18" charset="0"/>
                <a:cs typeface="Aptos" panose="020B0004020202020204" pitchFamily="34" charset="0"/>
              </a:rPr>
              <a:t> The update explicitly provides advice on the use of seclusion. </a:t>
            </a:r>
            <a:endParaRPr lang="en-GB" dirty="0">
              <a:solidFill>
                <a:srgbClr val="0A0A0A"/>
              </a:solidFill>
              <a:effectLst/>
              <a:ea typeface="Aptos" panose="020B0004020202020204" pitchFamily="34" charset="0"/>
              <a:cs typeface="Aptos" panose="020B0004020202020204" pitchFamily="34" charset="0"/>
            </a:endParaRPr>
          </a:p>
        </p:txBody>
      </p:sp>
      <p:pic>
        <p:nvPicPr>
          <p:cNvPr id="6" name="Picture 5" descr="A logo of a city council&#10;&#10;AI-generated content may be incorrect.">
            <a:extLst>
              <a:ext uri="{FF2B5EF4-FFF2-40B4-BE49-F238E27FC236}">
                <a16:creationId xmlns:a16="http://schemas.microsoft.com/office/drawing/2014/main" id="{267A5558-669F-646F-BE2E-9F4CF53D0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04" y="34728"/>
            <a:ext cx="1486328" cy="1042866"/>
          </a:xfrm>
          <a:prstGeom prst="rect">
            <a:avLst/>
          </a:prstGeom>
        </p:spPr>
      </p:pic>
    </p:spTree>
    <p:extLst>
      <p:ext uri="{BB962C8B-B14F-4D97-AF65-F5344CB8AC3E}">
        <p14:creationId xmlns:p14="http://schemas.microsoft.com/office/powerpoint/2010/main" val="67335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F8D21-7159-D638-F64F-6402DF90EFD1}"/>
              </a:ext>
            </a:extLst>
          </p:cNvPr>
          <p:cNvSpPr>
            <a:spLocks noGrp="1"/>
          </p:cNvSpPr>
          <p:nvPr>
            <p:ph type="body" sz="quarter" idx="10"/>
          </p:nvPr>
        </p:nvSpPr>
        <p:spPr>
          <a:xfrm>
            <a:off x="347989" y="286321"/>
            <a:ext cx="7859713" cy="683516"/>
          </a:xfrm>
        </p:spPr>
        <p:txBody>
          <a:bodyPr>
            <a:normAutofit fontScale="92500"/>
          </a:bodyPr>
          <a:lstStyle/>
          <a:p>
            <a:r>
              <a:rPr lang="en-GB" dirty="0">
                <a:latin typeface="Aptos" panose="020B0004020202020204" pitchFamily="34" charset="0"/>
              </a:rPr>
              <a:t>Restrictive </a:t>
            </a:r>
            <a:r>
              <a:rPr lang="en-GB" sz="3900" dirty="0">
                <a:latin typeface="Aptos" panose="020B0004020202020204" pitchFamily="34" charset="0"/>
              </a:rPr>
              <a:t>Intervention</a:t>
            </a:r>
            <a:r>
              <a:rPr lang="en-GB" dirty="0">
                <a:latin typeface="Aptos" panose="020B0004020202020204" pitchFamily="34" charset="0"/>
              </a:rPr>
              <a:t> update (</a:t>
            </a:r>
            <a:r>
              <a:rPr lang="en-GB" dirty="0" err="1">
                <a:latin typeface="Aptos" panose="020B0004020202020204" pitchFamily="34" charset="0"/>
              </a:rPr>
              <a:t>cont</a:t>
            </a:r>
            <a:r>
              <a:rPr lang="en-GB" dirty="0">
                <a:latin typeface="Aptos" panose="020B0004020202020204" pitchFamily="34" charset="0"/>
              </a:rPr>
              <a:t>)</a:t>
            </a:r>
          </a:p>
        </p:txBody>
      </p:sp>
      <p:sp>
        <p:nvSpPr>
          <p:cNvPr id="4" name="TextBox 3">
            <a:extLst>
              <a:ext uri="{FF2B5EF4-FFF2-40B4-BE49-F238E27FC236}">
                <a16:creationId xmlns:a16="http://schemas.microsoft.com/office/drawing/2014/main" id="{A7FFCC42-2DA0-3B74-180A-60019DCCB9BB}"/>
              </a:ext>
            </a:extLst>
          </p:cNvPr>
          <p:cNvSpPr txBox="1"/>
          <p:nvPr/>
        </p:nvSpPr>
        <p:spPr>
          <a:xfrm>
            <a:off x="347989" y="1077594"/>
            <a:ext cx="11496021" cy="4862870"/>
          </a:xfrm>
          <a:prstGeom prst="rect">
            <a:avLst/>
          </a:prstGeom>
          <a:noFill/>
        </p:spPr>
        <p:txBody>
          <a:bodyPr wrap="square">
            <a:spAutoFit/>
          </a:bodyPr>
          <a:lstStyle/>
          <a:p>
            <a:pPr>
              <a:buNone/>
            </a:pPr>
            <a:r>
              <a:rPr lang="en-GB" sz="2400" b="1" dirty="0">
                <a:solidFill>
                  <a:srgbClr val="0A0A0A"/>
                </a:solidFill>
                <a:effectLst/>
                <a:ea typeface="Aptos" panose="020B0004020202020204" pitchFamily="34" charset="0"/>
                <a:cs typeface="Aptos" panose="020B0004020202020204" pitchFamily="34" charset="0"/>
              </a:rPr>
              <a:t>Actionable Steps for Schools</a:t>
            </a:r>
          </a:p>
          <a:p>
            <a:pPr>
              <a:buNone/>
            </a:pPr>
            <a:endParaRPr lang="en-GB" sz="2000" dirty="0">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400" b="1" dirty="0">
                <a:solidFill>
                  <a:srgbClr val="0A0A0A"/>
                </a:solidFill>
                <a:effectLst/>
                <a:ea typeface="Times New Roman" panose="02020603050405020304" pitchFamily="18" charset="0"/>
                <a:cs typeface="Aptos" panose="020B0004020202020204" pitchFamily="34" charset="0"/>
              </a:rPr>
              <a:t>Review Policies:</a:t>
            </a:r>
            <a:r>
              <a:rPr lang="en-GB" sz="2400" dirty="0">
                <a:solidFill>
                  <a:srgbClr val="0A0A0A"/>
                </a:solidFill>
                <a:effectLst/>
                <a:ea typeface="Times New Roman" panose="02020603050405020304" pitchFamily="18" charset="0"/>
                <a:cs typeface="Aptos" panose="020B0004020202020204" pitchFamily="34" charset="0"/>
              </a:rPr>
              <a:t> Update existing behaviour and physical intervention policies to align with the new guidance before 1 April 2026, as discussed in </a:t>
            </a:r>
            <a:r>
              <a:rPr lang="en-GB" sz="2400" u="sng" dirty="0">
                <a:solidFill>
                  <a:srgbClr val="0070C0"/>
                </a:solidFill>
                <a:effectLst/>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this article from Adoption UK Charity</a:t>
            </a:r>
            <a:r>
              <a:rPr lang="en-GB" sz="2400" dirty="0">
                <a:solidFill>
                  <a:srgbClr val="0A0A0A"/>
                </a:solidFill>
                <a:effectLst/>
                <a:ea typeface="Times New Roman" panose="02020603050405020304" pitchFamily="18" charset="0"/>
                <a:cs typeface="Aptos" panose="020B0004020202020204" pitchFamily="34" charset="0"/>
              </a:rPr>
              <a:t>.</a:t>
            </a:r>
            <a:endParaRPr lang="en-GB" sz="2000" dirty="0">
              <a:solidFill>
                <a:srgbClr val="0A0A0A"/>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400" b="1" dirty="0">
                <a:solidFill>
                  <a:srgbClr val="0A0A0A"/>
                </a:solidFill>
                <a:effectLst/>
                <a:ea typeface="Times New Roman" panose="02020603050405020304" pitchFamily="18" charset="0"/>
                <a:cs typeface="Aptos" panose="020B0004020202020204" pitchFamily="34" charset="0"/>
              </a:rPr>
              <a:t>Staff Training:</a:t>
            </a:r>
            <a:r>
              <a:rPr lang="en-GB" sz="2400" dirty="0">
                <a:solidFill>
                  <a:srgbClr val="0A0A0A"/>
                </a:solidFill>
                <a:effectLst/>
                <a:ea typeface="Times New Roman" panose="02020603050405020304" pitchFamily="18" charset="0"/>
                <a:cs typeface="Aptos" panose="020B0004020202020204" pitchFamily="34" charset="0"/>
              </a:rPr>
              <a:t> Ensure staff receive training on the new requirements regarding recording, reporting, and, as highlighted in </a:t>
            </a:r>
            <a:r>
              <a:rPr lang="en-GB" sz="2400" u="sng" dirty="0">
                <a:solidFill>
                  <a:srgbClr val="0070C0"/>
                </a:solidFill>
                <a:effectLst/>
                <a:ea typeface="Times New Roman" panose="02020603050405020304" pitchFamily="18" charset="0"/>
                <a:cs typeface="Aptos" panose="020B0004020202020204" pitchFamily="34" charset="0"/>
                <a:hlinkClick r:id="rId4">
                  <a:extLst>
                    <a:ext uri="{A12FA001-AC4F-418D-AE19-62706E023703}">
                      <ahyp:hlinkClr xmlns:ahyp="http://schemas.microsoft.com/office/drawing/2018/hyperlinkcolor" val="tx"/>
                    </a:ext>
                  </a:extLst>
                </a:hlinkClick>
              </a:rPr>
              <a:t>this, the, SSS, Learning, article</a:t>
            </a:r>
            <a:r>
              <a:rPr lang="en-GB" sz="2400" dirty="0">
                <a:solidFill>
                  <a:srgbClr val="0070C0"/>
                </a:solidFill>
                <a:effectLst/>
                <a:ea typeface="Times New Roman" panose="02020603050405020304" pitchFamily="18" charset="0"/>
                <a:cs typeface="Aptos" panose="020B0004020202020204" pitchFamily="34" charset="0"/>
              </a:rPr>
              <a:t>.</a:t>
            </a:r>
            <a:endParaRPr lang="en-GB" sz="2000" dirty="0">
              <a:solidFill>
                <a:srgbClr val="0070C0"/>
              </a:solidFill>
              <a:effectLst/>
              <a:ea typeface="Aptos" panose="020B0004020202020204" pitchFamily="34" charset="0"/>
              <a:cs typeface="Aptos" panose="020B0004020202020204" pitchFamily="34" charset="0"/>
            </a:endParaRPr>
          </a:p>
          <a:p>
            <a:pPr marL="342900" lvl="0" indent="-342900">
              <a:spcAft>
                <a:spcPts val="900"/>
              </a:spcAft>
              <a:buSzPts val="1000"/>
              <a:buFont typeface="Symbol" panose="05050102010706020507" pitchFamily="18" charset="2"/>
              <a:buChar char=""/>
              <a:tabLst>
                <a:tab pos="457200" algn="l"/>
              </a:tabLst>
            </a:pPr>
            <a:r>
              <a:rPr lang="en-GB" sz="2400" b="1" dirty="0">
                <a:solidFill>
                  <a:srgbClr val="0A0A0A"/>
                </a:solidFill>
                <a:effectLst/>
                <a:ea typeface="Times New Roman" panose="02020603050405020304" pitchFamily="18" charset="0"/>
                <a:cs typeface="Aptos" panose="020B0004020202020204" pitchFamily="34" charset="0"/>
              </a:rPr>
              <a:t>Record Keeping Systems:</a:t>
            </a:r>
            <a:r>
              <a:rPr lang="en-GB" sz="2400" dirty="0">
                <a:solidFill>
                  <a:srgbClr val="0A0A0A"/>
                </a:solidFill>
                <a:effectLst/>
                <a:ea typeface="Times New Roman" panose="02020603050405020304" pitchFamily="18" charset="0"/>
                <a:cs typeface="Aptos" panose="020B0004020202020204" pitchFamily="34" charset="0"/>
              </a:rPr>
              <a:t> Implement robust systems to ensure all incidents are properly documented and reported to parents. </a:t>
            </a:r>
            <a:endParaRPr lang="en-GB" sz="2400" dirty="0">
              <a:solidFill>
                <a:srgbClr val="0A0A0A"/>
              </a:solidFill>
              <a:ea typeface="Times New Roman" panose="02020603050405020304" pitchFamily="18" charset="0"/>
              <a:cs typeface="Aptos" panose="020B0004020202020204" pitchFamily="34" charset="0"/>
            </a:endParaRPr>
          </a:p>
          <a:p>
            <a:pPr lvl="0">
              <a:spcAft>
                <a:spcPts val="900"/>
              </a:spcAft>
              <a:buSzPts val="1000"/>
              <a:tabLst>
                <a:tab pos="457200" algn="l"/>
              </a:tabLst>
            </a:pPr>
            <a:endParaRPr lang="en-GB" sz="2000" dirty="0">
              <a:solidFill>
                <a:srgbClr val="0A0A0A"/>
              </a:solidFill>
              <a:effectLst/>
              <a:ea typeface="Aptos" panose="020B0004020202020204" pitchFamily="34" charset="0"/>
              <a:cs typeface="Aptos" panose="020B0004020202020204" pitchFamily="34" charset="0"/>
            </a:endParaRPr>
          </a:p>
          <a:p>
            <a:pPr algn="ctr">
              <a:buNone/>
            </a:pPr>
            <a:r>
              <a:rPr lang="en-GB" sz="2400" dirty="0">
                <a:solidFill>
                  <a:srgbClr val="0A0A0A"/>
                </a:solidFill>
                <a:effectLst/>
                <a:ea typeface="Aptos" panose="020B0004020202020204" pitchFamily="34" charset="0"/>
                <a:cs typeface="Aptos" panose="020B0004020202020204" pitchFamily="34" charset="0"/>
              </a:rPr>
              <a:t>The previous, interim, and current guidance remains in effect until </a:t>
            </a:r>
            <a:r>
              <a:rPr lang="en-GB" sz="2400" u="sng" dirty="0">
                <a:solidFill>
                  <a:srgbClr val="0A0A0A"/>
                </a:solidFill>
                <a:effectLst/>
                <a:ea typeface="Aptos" panose="020B0004020202020204" pitchFamily="34" charset="0"/>
                <a:cs typeface="Aptos" panose="020B0004020202020204" pitchFamily="34" charset="0"/>
              </a:rPr>
              <a:t>31 March 2026</a:t>
            </a:r>
            <a:r>
              <a:rPr lang="en-GB" sz="2400" dirty="0">
                <a:solidFill>
                  <a:srgbClr val="0A0A0A"/>
                </a:solidFill>
                <a:effectLst/>
                <a:ea typeface="Aptos" panose="020B0004020202020204" pitchFamily="34" charset="0"/>
                <a:cs typeface="Aptos" panose="020B0004020202020204" pitchFamily="34" charset="0"/>
              </a:rPr>
              <a:t>, as explained in this, document, on, GOV.UK. </a:t>
            </a:r>
            <a:endParaRPr lang="en-GB" sz="2000" dirty="0">
              <a:effectLst/>
              <a:ea typeface="Aptos" panose="020B0004020202020204" pitchFamily="34" charset="0"/>
              <a:cs typeface="Aptos" panose="020B0004020202020204" pitchFamily="34" charset="0"/>
            </a:endParaRPr>
          </a:p>
        </p:txBody>
      </p:sp>
      <p:pic>
        <p:nvPicPr>
          <p:cNvPr id="5" name="Picture 4" descr="A logo of a city council&#10;&#10;AI-generated content may be incorrect.">
            <a:extLst>
              <a:ext uri="{FF2B5EF4-FFF2-40B4-BE49-F238E27FC236}">
                <a16:creationId xmlns:a16="http://schemas.microsoft.com/office/drawing/2014/main" id="{9A85F535-067D-C978-D248-2286D4874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804" y="34728"/>
            <a:ext cx="1486328" cy="1042866"/>
          </a:xfrm>
          <a:prstGeom prst="rect">
            <a:avLst/>
          </a:prstGeom>
        </p:spPr>
      </p:pic>
      <p:pic>
        <p:nvPicPr>
          <p:cNvPr id="7" name="Picture 6" descr="A group of cartoon people&#10;&#10;AI-generated content may be incorrect.">
            <a:extLst>
              <a:ext uri="{FF2B5EF4-FFF2-40B4-BE49-F238E27FC236}">
                <a16:creationId xmlns:a16="http://schemas.microsoft.com/office/drawing/2014/main" id="{16E05E57-8B61-F676-F264-B564FE69FC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6552" y="5644045"/>
            <a:ext cx="2995448" cy="808351"/>
          </a:xfrm>
          <a:prstGeom prst="rect">
            <a:avLst/>
          </a:prstGeom>
        </p:spPr>
      </p:pic>
    </p:spTree>
    <p:extLst>
      <p:ext uri="{BB962C8B-B14F-4D97-AF65-F5344CB8AC3E}">
        <p14:creationId xmlns:p14="http://schemas.microsoft.com/office/powerpoint/2010/main" val="317315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AB51B7-8FB9-E6C1-6B84-4DF52E2B9734}"/>
              </a:ext>
            </a:extLst>
          </p:cNvPr>
          <p:cNvSpPr>
            <a:spLocks noGrp="1"/>
          </p:cNvSpPr>
          <p:nvPr>
            <p:ph type="body" sz="quarter" idx="10"/>
          </p:nvPr>
        </p:nvSpPr>
        <p:spPr/>
        <p:txBody>
          <a:bodyPr/>
          <a:lstStyle/>
          <a:p>
            <a:r>
              <a:rPr lang="en-GB" dirty="0"/>
              <a:t>Community Protection</a:t>
            </a:r>
          </a:p>
        </p:txBody>
      </p:sp>
      <p:sp>
        <p:nvSpPr>
          <p:cNvPr id="3" name="Rectangle 2">
            <a:extLst>
              <a:ext uri="{FF2B5EF4-FFF2-40B4-BE49-F238E27FC236}">
                <a16:creationId xmlns:a16="http://schemas.microsoft.com/office/drawing/2014/main" id="{35F63394-7CD6-ED3E-C98D-E9AFF026F327}"/>
              </a:ext>
            </a:extLst>
          </p:cNvPr>
          <p:cNvSpPr/>
          <p:nvPr/>
        </p:nvSpPr>
        <p:spPr>
          <a:xfrm>
            <a:off x="379759" y="1099319"/>
            <a:ext cx="11432482" cy="5586145"/>
          </a:xfrm>
          <a:prstGeom prst="rect">
            <a:avLst/>
          </a:prstGeom>
          <a:solidFill>
            <a:schemeClr val="bg1">
              <a:lumMod val="95000"/>
              <a:alpha val="75000"/>
            </a:schemeClr>
          </a:solidFill>
        </p:spPr>
        <p:txBody>
          <a:bodyPr wrap="square">
            <a:spAutoFit/>
          </a:bodyPr>
          <a:lstStyle/>
          <a:p>
            <a:pPr algn="ctr">
              <a:defRPr/>
            </a:pPr>
            <a:r>
              <a:rPr lang="en-GB" sz="1500" dirty="0">
                <a:solidFill>
                  <a:prstClr val="black"/>
                </a:solidFill>
                <a:ea typeface="Calibri" panose="020F0502020204030204" pitchFamily="34" charset="0"/>
              </a:rPr>
              <a:t>We occasionally see and hear of safeguarding and road safety incidents near some of our schools. More specifically incidents where strange vans hover and unknown adults behave badly including what appears to be trying to tempt children into cars etc. These are clearly a significant concern to your school especially if they are arising on the way to and from school. In terms of sharing information, we would hope you can follow these steps in the rare event this happens.</a:t>
            </a:r>
          </a:p>
          <a:p>
            <a:pPr>
              <a:defRPr/>
            </a:pPr>
            <a:r>
              <a:rPr lang="en-GB" sz="1500" dirty="0">
                <a:solidFill>
                  <a:prstClr val="black"/>
                </a:solidFill>
                <a:ea typeface="Calibri" panose="020F0502020204030204" pitchFamily="34" charset="0"/>
              </a:rPr>
              <a:t> </a:t>
            </a:r>
          </a:p>
          <a:p>
            <a:pPr marL="342900" indent="-342900">
              <a:buFont typeface="+mj-lt"/>
              <a:buAutoNum type="arabicParenR"/>
              <a:defRPr/>
            </a:pPr>
            <a:r>
              <a:rPr lang="en-GB" sz="1500" dirty="0">
                <a:solidFill>
                  <a:prstClr val="black"/>
                </a:solidFill>
                <a:ea typeface="Calibri" panose="020F0502020204030204" pitchFamily="34" charset="0"/>
              </a:rPr>
              <a:t>Please try and get as much information about the incident and  report directly to the police. Please do not rely on any rumours, we have seen sometimes parents posting something on Facebook which becomes embellished and has little or no evidence. However please let the police know of your concerns. (Call 999 or 101 or call your community officer)</a:t>
            </a:r>
          </a:p>
          <a:p>
            <a:pPr marL="342900" indent="-342900">
              <a:buFont typeface="+mj-lt"/>
              <a:buAutoNum type="arabicParenR"/>
              <a:defRPr/>
            </a:pPr>
            <a:r>
              <a:rPr lang="en-GB" sz="1500" dirty="0">
                <a:solidFill>
                  <a:prstClr val="black"/>
                </a:solidFill>
                <a:ea typeface="Calibri" panose="020F0502020204030204" pitchFamily="34" charset="0"/>
              </a:rPr>
              <a:t>Please also let NCC know about the incident, email into </a:t>
            </a:r>
            <a:r>
              <a:rPr lang="en-GB" sz="1500" u="sng" dirty="0">
                <a:solidFill>
                  <a:srgbClr val="0563C1"/>
                </a:solidFill>
                <a:ea typeface="Calibri" panose="020F0502020204030204" pitchFamily="34" charset="0"/>
                <a:hlinkClick r:id="rId3"/>
              </a:rPr>
              <a:t>CP.BDU@nottinghamcity.gov.uk</a:t>
            </a:r>
            <a:r>
              <a:rPr lang="en-GB" sz="1500" dirty="0">
                <a:solidFill>
                  <a:prstClr val="black"/>
                </a:solidFill>
                <a:ea typeface="Calibri" panose="020F0502020204030204" pitchFamily="34" charset="0"/>
              </a:rPr>
              <a:t>  and copy in Claire Maclean, School and Education Safeguarding Coordinator</a:t>
            </a:r>
          </a:p>
          <a:p>
            <a:pPr marL="457200">
              <a:defRPr/>
            </a:pPr>
            <a:r>
              <a:rPr lang="en-GB" sz="1500" dirty="0">
                <a:solidFill>
                  <a:prstClr val="black"/>
                </a:solidFill>
                <a:ea typeface="Calibri" panose="020F0502020204030204" pitchFamily="34" charset="0"/>
              </a:rPr>
              <a:t>NCC will ensure that Community Protection, Education and Children’s services are aware of the incident and they will discuss your case with the police to get best advice and actions in place. That discussion will look at how to improve protection and manage the situation, maybe increase patrols etc. They may contact you directly. Education will then let you know anything further that you might need to know or  actions for your school to take. They will also send out any wider information to help inform heads in nearby local schools and what needs to be communicated to the parents and carers. This might be for example</a:t>
            </a:r>
          </a:p>
          <a:p>
            <a:pPr marL="742950" lvl="1" indent="-285750">
              <a:buFont typeface="+mj-lt"/>
              <a:buAutoNum type="alphaLcPeriod"/>
              <a:defRPr/>
            </a:pPr>
            <a:r>
              <a:rPr lang="en-GB" sz="1500" dirty="0">
                <a:solidFill>
                  <a:prstClr val="black"/>
                </a:solidFill>
                <a:ea typeface="Calibri" panose="020F0502020204030204" pitchFamily="34" charset="0"/>
              </a:rPr>
              <a:t>A letter to send out to families in all schools in the City from the Police</a:t>
            </a:r>
          </a:p>
          <a:p>
            <a:pPr marL="742950" lvl="1" indent="-285750">
              <a:buFont typeface="+mj-lt"/>
              <a:buAutoNum type="alphaLcPeriod"/>
              <a:defRPr/>
            </a:pPr>
            <a:r>
              <a:rPr lang="en-GB" sz="1500" dirty="0">
                <a:solidFill>
                  <a:prstClr val="black"/>
                </a:solidFill>
                <a:ea typeface="Calibri" panose="020F0502020204030204" pitchFamily="34" charset="0"/>
              </a:rPr>
              <a:t>A letter to send out to families in the local area via schools ( from the police or NCC)</a:t>
            </a:r>
          </a:p>
          <a:p>
            <a:pPr marL="742950" lvl="1" indent="-285750">
              <a:buFont typeface="+mj-lt"/>
              <a:buAutoNum type="alphaLcPeriod"/>
              <a:defRPr/>
            </a:pPr>
            <a:r>
              <a:rPr lang="en-GB" sz="1500" dirty="0">
                <a:solidFill>
                  <a:prstClr val="black"/>
                </a:solidFill>
                <a:ea typeface="Calibri" panose="020F0502020204030204" pitchFamily="34" charset="0"/>
              </a:rPr>
              <a:t>Information about incidents for Senior staff to know about but suggesting no further dissemination</a:t>
            </a:r>
          </a:p>
          <a:p>
            <a:pPr marL="742950" lvl="1" indent="-285750">
              <a:buFont typeface="+mj-lt"/>
              <a:buAutoNum type="alphaLcPeriod"/>
              <a:defRPr/>
            </a:pPr>
            <a:r>
              <a:rPr lang="en-GB" sz="1500" dirty="0">
                <a:solidFill>
                  <a:prstClr val="black"/>
                </a:solidFill>
                <a:ea typeface="Calibri" panose="020F0502020204030204" pitchFamily="34" charset="0"/>
              </a:rPr>
              <a:t>Simply no further action</a:t>
            </a:r>
          </a:p>
          <a:p>
            <a:pPr marL="914400" algn="ctr">
              <a:defRPr/>
            </a:pPr>
            <a:r>
              <a:rPr lang="en-GB" sz="1500" dirty="0">
                <a:solidFill>
                  <a:prstClr val="black"/>
                </a:solidFill>
                <a:ea typeface="Calibri" panose="020F0502020204030204" pitchFamily="34" charset="0"/>
              </a:rPr>
              <a:t> </a:t>
            </a:r>
          </a:p>
          <a:p>
            <a:pPr algn="ctr">
              <a:defRPr/>
            </a:pPr>
            <a:r>
              <a:rPr lang="en-GB" sz="1500" dirty="0">
                <a:solidFill>
                  <a:prstClr val="black"/>
                </a:solidFill>
                <a:ea typeface="Calibri" panose="020F0502020204030204" pitchFamily="34" charset="0"/>
              </a:rPr>
              <a:t>It is often difficult to balance reassurances and the necessary alarm, but this way we hope to tread that path sensibly and give you confidence in the action and information you pass on to families and ensure proper protection of children, young people and their families in the City. </a:t>
            </a:r>
          </a:p>
          <a:p>
            <a:pPr>
              <a:defRPr/>
            </a:pPr>
            <a:r>
              <a:rPr lang="en-GB" sz="1200" dirty="0">
                <a:solidFill>
                  <a:prstClr val="black"/>
                </a:solidFill>
                <a:latin typeface="Calibri" panose="020F0502020204030204" pitchFamily="34" charset="0"/>
                <a:ea typeface="Calibri" panose="020F0502020204030204" pitchFamily="34" charset="0"/>
              </a:rPr>
              <a:t> </a:t>
            </a:r>
          </a:p>
        </p:txBody>
      </p:sp>
      <p:pic>
        <p:nvPicPr>
          <p:cNvPr id="4" name="Picture 3" descr="A logo of a city council&#10;&#10;AI-generated content may be incorrect.">
            <a:extLst>
              <a:ext uri="{FF2B5EF4-FFF2-40B4-BE49-F238E27FC236}">
                <a16:creationId xmlns:a16="http://schemas.microsoft.com/office/drawing/2014/main" id="{4474E361-1E8F-ABED-3F3D-CE5A4BEF8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1440" y="54099"/>
            <a:ext cx="1489683" cy="1045220"/>
          </a:xfrm>
          <a:prstGeom prst="rect">
            <a:avLst/>
          </a:prstGeom>
        </p:spPr>
      </p:pic>
    </p:spTree>
    <p:extLst>
      <p:ext uri="{BB962C8B-B14F-4D97-AF65-F5344CB8AC3E}">
        <p14:creationId xmlns:p14="http://schemas.microsoft.com/office/powerpoint/2010/main" val="99701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B51E8-9C00-51BE-94D5-2B6B62CB9DD9}"/>
              </a:ext>
            </a:extLst>
          </p:cNvPr>
          <p:cNvSpPr>
            <a:spLocks noGrp="1"/>
          </p:cNvSpPr>
          <p:nvPr>
            <p:ph type="body" sz="quarter" idx="10"/>
          </p:nvPr>
        </p:nvSpPr>
        <p:spPr>
          <a:xfrm>
            <a:off x="297757" y="402610"/>
            <a:ext cx="7859713" cy="683516"/>
          </a:xfrm>
        </p:spPr>
        <p:txBody>
          <a:bodyPr>
            <a:normAutofit fontScale="25000" lnSpcReduction="20000"/>
          </a:bodyPr>
          <a:lstStyle/>
          <a:p>
            <a:r>
              <a:rPr lang="en-GB" sz="9800" dirty="0">
                <a:solidFill>
                  <a:prstClr val="black"/>
                </a:solidFill>
                <a:latin typeface="+mn-lt"/>
              </a:rPr>
              <a:t>Out of hours contact/ safeguarding inbox addresses</a:t>
            </a:r>
            <a:endParaRPr lang="en-GB" sz="9800" b="0" dirty="0">
              <a:solidFill>
                <a:prstClr val="black"/>
              </a:solidFill>
              <a:latin typeface="+mn-lt"/>
            </a:endParaRPr>
          </a:p>
          <a:p>
            <a:endParaRPr lang="en-GB" dirty="0"/>
          </a:p>
        </p:txBody>
      </p:sp>
      <p:sp>
        <p:nvSpPr>
          <p:cNvPr id="4" name="TextBox 3">
            <a:extLst>
              <a:ext uri="{FF2B5EF4-FFF2-40B4-BE49-F238E27FC236}">
                <a16:creationId xmlns:a16="http://schemas.microsoft.com/office/drawing/2014/main" id="{35DBC520-8C4E-F13D-B1F6-86A54E6BF1AC}"/>
              </a:ext>
            </a:extLst>
          </p:cNvPr>
          <p:cNvSpPr txBox="1"/>
          <p:nvPr/>
        </p:nvSpPr>
        <p:spPr>
          <a:xfrm>
            <a:off x="297757" y="1002000"/>
            <a:ext cx="11241792" cy="4893647"/>
          </a:xfrm>
          <a:prstGeom prst="rect">
            <a:avLst/>
          </a:prstGeom>
          <a:noFill/>
        </p:spPr>
        <p:txBody>
          <a:bodyPr wrap="square">
            <a:spAutoFit/>
          </a:bodyPr>
          <a:lstStyle/>
          <a:p>
            <a:pPr>
              <a:buNone/>
            </a:pPr>
            <a:r>
              <a:rPr lang="en-GB" b="1" dirty="0">
                <a:solidFill>
                  <a:srgbClr val="0C882A"/>
                </a:solidFill>
                <a:effectLst/>
                <a:ea typeface="Aptos" panose="020B0004020202020204" pitchFamily="34" charset="0"/>
                <a:cs typeface="Aptos" panose="020B0004020202020204" pitchFamily="34" charset="0"/>
              </a:rPr>
              <a:t>Schools Safeguarding Inbox - Operation Encompass and General Best Practice</a:t>
            </a:r>
            <a:endParaRPr lang="en-GB" dirty="0">
              <a:effectLst/>
              <a:ea typeface="Aptos" panose="020B0004020202020204" pitchFamily="34" charset="0"/>
              <a:cs typeface="Aptos" panose="020B0004020202020204" pitchFamily="34" charset="0"/>
            </a:endParaRPr>
          </a:p>
          <a:p>
            <a:pPr>
              <a:buNone/>
            </a:pPr>
            <a:r>
              <a:rPr lang="en-GB" sz="1600" dirty="0">
                <a:solidFill>
                  <a:srgbClr val="000000"/>
                </a:solidFill>
                <a:effectLst/>
                <a:ea typeface="Aptos" panose="020B0004020202020204" pitchFamily="34" charset="0"/>
                <a:cs typeface="Aptos" panose="020B0004020202020204" pitchFamily="34" charset="0"/>
              </a:rPr>
              <a:t> </a:t>
            </a:r>
            <a:endParaRPr lang="en-GB" sz="1600" dirty="0">
              <a:effectLst/>
              <a:ea typeface="Aptos" panose="020B0004020202020204" pitchFamily="34" charset="0"/>
              <a:cs typeface="Aptos" panose="020B0004020202020204" pitchFamily="34" charset="0"/>
            </a:endParaRPr>
          </a:p>
          <a:p>
            <a:pPr>
              <a:buNone/>
            </a:pPr>
            <a:r>
              <a:rPr lang="en-GB" sz="1650" dirty="0">
                <a:solidFill>
                  <a:srgbClr val="000000"/>
                </a:solidFill>
                <a:effectLst/>
                <a:ea typeface="Aptos" panose="020B0004020202020204" pitchFamily="34" charset="0"/>
                <a:cs typeface="Aptos" panose="020B0004020202020204" pitchFamily="34" charset="0"/>
              </a:rPr>
              <a:t>We are encouraging schools to set up a generic safeguarding email inbox. It's crucial that professionals and partners can confidently share information without the need to second guess contact details of colleagues in schools. We are hopeful that you will be able to speak to your IT administrators and request a shared inbox be created for the right members of staff to access.</a:t>
            </a:r>
            <a:endParaRPr lang="en-GB" sz="1650" dirty="0">
              <a:effectLst/>
              <a:ea typeface="Aptos" panose="020B0004020202020204" pitchFamily="34" charset="0"/>
              <a:cs typeface="Aptos" panose="020B0004020202020204" pitchFamily="34" charset="0"/>
            </a:endParaRPr>
          </a:p>
          <a:p>
            <a:pPr>
              <a:buNone/>
            </a:pPr>
            <a:r>
              <a:rPr lang="en-GB" sz="1650" i="1" dirty="0">
                <a:solidFill>
                  <a:srgbClr val="000000"/>
                </a:solidFill>
                <a:effectLst/>
                <a:ea typeface="Aptos" panose="020B0004020202020204" pitchFamily="34" charset="0"/>
                <a:cs typeface="Aptos" panose="020B0004020202020204" pitchFamily="34" charset="0"/>
              </a:rPr>
              <a:t>For example</a:t>
            </a:r>
            <a:r>
              <a:rPr lang="en-GB" sz="1650" dirty="0">
                <a:solidFill>
                  <a:srgbClr val="000000"/>
                </a:solidFill>
                <a:effectLst/>
                <a:ea typeface="Aptos" panose="020B0004020202020204" pitchFamily="34" charset="0"/>
                <a:cs typeface="Aptos" panose="020B0004020202020204" pitchFamily="34" charset="0"/>
              </a:rPr>
              <a:t> - </a:t>
            </a:r>
            <a:r>
              <a:rPr lang="en-GB" sz="1650" u="sng" dirty="0">
                <a:solidFill>
                  <a:srgbClr val="000000"/>
                </a:solidFill>
                <a:effectLst/>
                <a:ea typeface="Aptos" panose="020B0004020202020204" pitchFamily="34" charset="0"/>
                <a:cs typeface="Aptos" panose="020B0004020202020204" pitchFamily="34" charset="0"/>
                <a:hlinkClick r:id="rId3"/>
              </a:rPr>
              <a:t>safeguarding@schoolname.sch.uk</a:t>
            </a:r>
            <a:endParaRPr lang="en-GB" sz="1650" dirty="0">
              <a:effectLst/>
              <a:ea typeface="Aptos" panose="020B0004020202020204" pitchFamily="34" charset="0"/>
              <a:cs typeface="Aptos" panose="020B0004020202020204" pitchFamily="34" charset="0"/>
            </a:endParaRPr>
          </a:p>
          <a:p>
            <a:pPr>
              <a:buNone/>
            </a:pPr>
            <a:r>
              <a:rPr lang="en-GB" sz="1650" dirty="0">
                <a:solidFill>
                  <a:srgbClr val="000000"/>
                </a:solidFill>
                <a:effectLst/>
                <a:ea typeface="Aptos" panose="020B0004020202020204" pitchFamily="34" charset="0"/>
                <a:cs typeface="Aptos" panose="020B0004020202020204" pitchFamily="34" charset="0"/>
              </a:rPr>
              <a:t> </a:t>
            </a:r>
            <a:endParaRPr lang="en-GB" sz="1650" dirty="0">
              <a:effectLst/>
              <a:ea typeface="Aptos" panose="020B0004020202020204" pitchFamily="34" charset="0"/>
              <a:cs typeface="Aptos" panose="020B0004020202020204" pitchFamily="34" charset="0"/>
            </a:endParaRPr>
          </a:p>
          <a:p>
            <a:pPr>
              <a:buNone/>
            </a:pPr>
            <a:r>
              <a:rPr lang="en-GB" sz="1650" dirty="0">
                <a:solidFill>
                  <a:srgbClr val="000000"/>
                </a:solidFill>
                <a:effectLst/>
                <a:ea typeface="Aptos" panose="020B0004020202020204" pitchFamily="34" charset="0"/>
                <a:cs typeface="Aptos" panose="020B0004020202020204" pitchFamily="34" charset="0"/>
              </a:rPr>
              <a:t>By doing this you can help ensure:</a:t>
            </a:r>
            <a:endParaRPr lang="en-GB" sz="165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650" b="1" dirty="0">
                <a:solidFill>
                  <a:srgbClr val="000000"/>
                </a:solidFill>
                <a:effectLst/>
                <a:ea typeface="Aptos" panose="020B0004020202020204" pitchFamily="34" charset="0"/>
                <a:cs typeface="Aptos" panose="020B0004020202020204" pitchFamily="34" charset="0"/>
              </a:rPr>
              <a:t>Continuity </a:t>
            </a:r>
            <a:r>
              <a:rPr lang="en-GB" sz="1650" dirty="0">
                <a:solidFill>
                  <a:srgbClr val="000000"/>
                </a:solidFill>
                <a:effectLst/>
                <a:ea typeface="Aptos" panose="020B0004020202020204" pitchFamily="34" charset="0"/>
                <a:cs typeface="Aptos" panose="020B0004020202020204" pitchFamily="34" charset="0"/>
              </a:rPr>
              <a:t>- There is no need for schools to update contact lists with the local authority, police or other partners.</a:t>
            </a:r>
            <a:endParaRPr lang="en-GB" sz="165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650" b="1" dirty="0">
                <a:solidFill>
                  <a:srgbClr val="000000"/>
                </a:solidFill>
                <a:effectLst/>
                <a:ea typeface="Aptos" panose="020B0004020202020204" pitchFamily="34" charset="0"/>
                <a:cs typeface="Aptos" panose="020B0004020202020204" pitchFamily="34" charset="0"/>
              </a:rPr>
              <a:t>Security </a:t>
            </a:r>
            <a:r>
              <a:rPr lang="en-GB" sz="1650" dirty="0">
                <a:solidFill>
                  <a:srgbClr val="000000"/>
                </a:solidFill>
                <a:effectLst/>
                <a:ea typeface="Aptos" panose="020B0004020202020204" pitchFamily="34" charset="0"/>
                <a:cs typeface="Aptos" panose="020B0004020202020204" pitchFamily="34" charset="0"/>
              </a:rPr>
              <a:t>- Access can be managed and monitored internally via permissions.</a:t>
            </a:r>
            <a:endParaRPr lang="en-GB" sz="165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650" b="1" dirty="0">
                <a:solidFill>
                  <a:srgbClr val="000000"/>
                </a:solidFill>
                <a:effectLst/>
                <a:ea typeface="Aptos" panose="020B0004020202020204" pitchFamily="34" charset="0"/>
                <a:cs typeface="Aptos" panose="020B0004020202020204" pitchFamily="34" charset="0"/>
              </a:rPr>
              <a:t>Assurances </a:t>
            </a:r>
            <a:r>
              <a:rPr lang="en-GB" sz="1650" dirty="0">
                <a:solidFill>
                  <a:srgbClr val="000000"/>
                </a:solidFill>
                <a:effectLst/>
                <a:ea typeface="Aptos" panose="020B0004020202020204" pitchFamily="34" charset="0"/>
                <a:cs typeface="Aptos" panose="020B0004020202020204" pitchFamily="34" charset="0"/>
              </a:rPr>
              <a:t>- Schools can be large settings, and a shared inbox ensures that no notification or email is missed.</a:t>
            </a:r>
            <a:endParaRPr lang="en-GB" sz="165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650" b="1" dirty="0">
                <a:solidFill>
                  <a:srgbClr val="000000"/>
                </a:solidFill>
                <a:effectLst/>
                <a:ea typeface="Aptos" panose="020B0004020202020204" pitchFamily="34" charset="0"/>
                <a:cs typeface="Aptos" panose="020B0004020202020204" pitchFamily="34" charset="0"/>
              </a:rPr>
              <a:t>Coverage </a:t>
            </a:r>
            <a:r>
              <a:rPr lang="en-GB" sz="1650" dirty="0">
                <a:solidFill>
                  <a:srgbClr val="000000"/>
                </a:solidFill>
                <a:effectLst/>
                <a:ea typeface="Aptos" panose="020B0004020202020204" pitchFamily="34" charset="0"/>
                <a:cs typeface="Aptos" panose="020B0004020202020204" pitchFamily="34" charset="0"/>
              </a:rPr>
              <a:t>- Most settings have more than one member of staff dealing with safeguarding related notifications and emails. A shared inbox would allow all relevant staff to see the same message without forwarding emails.</a:t>
            </a:r>
            <a:endParaRPr lang="en-GB" sz="1650" dirty="0">
              <a:effectLst/>
              <a:ea typeface="Aptos" panose="020B0004020202020204" pitchFamily="34" charset="0"/>
              <a:cs typeface="Aptos" panose="020B0004020202020204" pitchFamily="34" charset="0"/>
            </a:endParaRPr>
          </a:p>
          <a:p>
            <a:pPr>
              <a:buNone/>
            </a:pPr>
            <a:r>
              <a:rPr lang="en-GB" sz="1650" dirty="0">
                <a:solidFill>
                  <a:srgbClr val="000000"/>
                </a:solidFill>
                <a:effectLst/>
                <a:ea typeface="Aptos" panose="020B0004020202020204" pitchFamily="34" charset="0"/>
                <a:cs typeface="Aptos" panose="020B0004020202020204" pitchFamily="34" charset="0"/>
              </a:rPr>
              <a:t> </a:t>
            </a:r>
            <a:endParaRPr lang="en-GB" sz="1650" dirty="0">
              <a:effectLst/>
              <a:ea typeface="Aptos" panose="020B0004020202020204" pitchFamily="34" charset="0"/>
              <a:cs typeface="Aptos" panose="020B0004020202020204" pitchFamily="34" charset="0"/>
            </a:endParaRPr>
          </a:p>
          <a:p>
            <a:pPr algn="ctr">
              <a:buNone/>
            </a:pPr>
            <a:r>
              <a:rPr lang="en-GB" sz="1650" dirty="0">
                <a:solidFill>
                  <a:srgbClr val="000000"/>
                </a:solidFill>
                <a:effectLst/>
                <a:ea typeface="Aptos" panose="020B0004020202020204" pitchFamily="34" charset="0"/>
                <a:cs typeface="Aptos" panose="020B0004020202020204" pitchFamily="34" charset="0"/>
              </a:rPr>
              <a:t>Although this is not mandatory, we are encouraging schools to adopt this way of working. It is a practical step that has proven to be helpful across the many settings that already have this in place. If your school already has a safeguarding inbox, no action is required. If not, we </a:t>
            </a:r>
            <a:r>
              <a:rPr lang="en-GB" sz="1650" b="1" dirty="0">
                <a:solidFill>
                  <a:srgbClr val="000000"/>
                </a:solidFill>
                <a:effectLst/>
                <a:ea typeface="Aptos" panose="020B0004020202020204" pitchFamily="34" charset="0"/>
                <a:cs typeface="Aptos" panose="020B0004020202020204" pitchFamily="34" charset="0"/>
              </a:rPr>
              <a:t>highly recommend</a:t>
            </a:r>
            <a:r>
              <a:rPr lang="en-GB" sz="1650" dirty="0">
                <a:solidFill>
                  <a:srgbClr val="000000"/>
                </a:solidFill>
                <a:effectLst/>
                <a:ea typeface="Aptos" panose="020B0004020202020204" pitchFamily="34" charset="0"/>
                <a:cs typeface="Aptos" panose="020B0004020202020204" pitchFamily="34" charset="0"/>
              </a:rPr>
              <a:t> schools to do so as part of your safeguarding reviews.</a:t>
            </a:r>
            <a:endParaRPr lang="en-GB" sz="1650" dirty="0">
              <a:effectLst/>
              <a:ea typeface="Aptos" panose="020B0004020202020204" pitchFamily="34" charset="0"/>
              <a:cs typeface="Aptos" panose="020B0004020202020204" pitchFamily="34" charset="0"/>
            </a:endParaRPr>
          </a:p>
          <a:p>
            <a:pPr>
              <a:buNone/>
            </a:pPr>
            <a:r>
              <a:rPr lang="en-GB" sz="1400" dirty="0">
                <a:solidFill>
                  <a:srgbClr val="000000"/>
                </a:solidFill>
                <a:effectLst/>
                <a:latin typeface="Arial" panose="020B0604020202020204" pitchFamily="34" charset="0"/>
                <a:ea typeface="Aptos" panose="020B0004020202020204" pitchFamily="34" charset="0"/>
                <a:cs typeface="Aptos" panose="020B0004020202020204" pitchFamily="34" charset="0"/>
              </a:rPr>
              <a:t> </a:t>
            </a:r>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Picture 2" descr="A group of logos with text&#10;&#10;AI-generated content may be incorrect.">
            <a:extLst>
              <a:ext uri="{FF2B5EF4-FFF2-40B4-BE49-F238E27FC236}">
                <a16:creationId xmlns:a16="http://schemas.microsoft.com/office/drawing/2014/main" id="{E808692E-CD4A-1912-3FF5-AD0CA6BCB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342485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243164-10DD-4E4B-6F96-0D58FFBE7A05}"/>
              </a:ext>
            </a:extLst>
          </p:cNvPr>
          <p:cNvSpPr>
            <a:spLocks noGrp="1"/>
          </p:cNvSpPr>
          <p:nvPr>
            <p:ph type="body" sz="quarter" idx="10"/>
          </p:nvPr>
        </p:nvSpPr>
        <p:spPr/>
        <p:txBody>
          <a:bodyPr/>
          <a:lstStyle/>
          <a:p>
            <a:r>
              <a:rPr lang="en-GB" dirty="0"/>
              <a:t>CGL- vaping service launch</a:t>
            </a:r>
          </a:p>
        </p:txBody>
      </p:sp>
      <p:pic>
        <p:nvPicPr>
          <p:cNvPr id="4" name="Picture 3">
            <a:extLst>
              <a:ext uri="{FF2B5EF4-FFF2-40B4-BE49-F238E27FC236}">
                <a16:creationId xmlns:a16="http://schemas.microsoft.com/office/drawing/2014/main" id="{0B792970-7D9F-02A7-AB91-37D88EBB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68" y="981356"/>
            <a:ext cx="9100351" cy="5876644"/>
          </a:xfrm>
          <a:prstGeom prst="rect">
            <a:avLst/>
          </a:prstGeom>
        </p:spPr>
      </p:pic>
      <p:pic>
        <p:nvPicPr>
          <p:cNvPr id="5" name="Picture 4" descr="A logo of a city council&#10;&#10;AI-generated content may be incorrect.">
            <a:extLst>
              <a:ext uri="{FF2B5EF4-FFF2-40B4-BE49-F238E27FC236}">
                <a16:creationId xmlns:a16="http://schemas.microsoft.com/office/drawing/2014/main" id="{9FE9E745-B01D-690F-9BAF-06200B8AF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0752" y="1422990"/>
            <a:ext cx="1691248" cy="1186646"/>
          </a:xfrm>
          <a:prstGeom prst="rect">
            <a:avLst/>
          </a:prstGeom>
        </p:spPr>
      </p:pic>
      <p:pic>
        <p:nvPicPr>
          <p:cNvPr id="3" name="Picture 2" descr="A logo with cartoon characters&#10;&#10;AI-generated content may be incorrect.">
            <a:extLst>
              <a:ext uri="{FF2B5EF4-FFF2-40B4-BE49-F238E27FC236}">
                <a16:creationId xmlns:a16="http://schemas.microsoft.com/office/drawing/2014/main" id="{7E9EA2C3-D204-9821-08EE-3176B6213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3416" y="5052223"/>
            <a:ext cx="2405919" cy="1354552"/>
          </a:xfrm>
          <a:prstGeom prst="rect">
            <a:avLst/>
          </a:prstGeom>
        </p:spPr>
      </p:pic>
    </p:spTree>
    <p:extLst>
      <p:ext uri="{BB962C8B-B14F-4D97-AF65-F5344CB8AC3E}">
        <p14:creationId xmlns:p14="http://schemas.microsoft.com/office/powerpoint/2010/main" val="350999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625B2-80B8-7794-433B-85CB3AC00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02" y="161875"/>
            <a:ext cx="9179370" cy="6353013"/>
          </a:xfrm>
          <a:prstGeom prst="rect">
            <a:avLst/>
          </a:prstGeom>
        </p:spPr>
      </p:pic>
      <p:sp>
        <p:nvSpPr>
          <p:cNvPr id="6" name="TextBox 5">
            <a:extLst>
              <a:ext uri="{FF2B5EF4-FFF2-40B4-BE49-F238E27FC236}">
                <a16:creationId xmlns:a16="http://schemas.microsoft.com/office/drawing/2014/main" id="{29AEC6EA-8FE7-FB5F-7F28-F0212424BEDC}"/>
              </a:ext>
            </a:extLst>
          </p:cNvPr>
          <p:cNvSpPr txBox="1"/>
          <p:nvPr/>
        </p:nvSpPr>
        <p:spPr>
          <a:xfrm>
            <a:off x="9405172" y="2890391"/>
            <a:ext cx="2782968" cy="1077218"/>
          </a:xfrm>
          <a:prstGeom prst="rect">
            <a:avLst/>
          </a:prstGeom>
          <a:noFill/>
        </p:spPr>
        <p:txBody>
          <a:bodyPr wrap="square">
            <a:spAutoFit/>
          </a:bodyPr>
          <a:lstStyle/>
          <a:p>
            <a:pPr algn="ctr"/>
            <a:r>
              <a:rPr lang="en-GB" sz="3200" b="1" u="sng" dirty="0">
                <a:solidFill>
                  <a:srgbClr val="00CC00"/>
                </a:solidFill>
                <a:effectLst/>
                <a:latin typeface="Aptos" panose="020B0004020202020204" pitchFamily="34" charset="0"/>
                <a:ea typeface="Aptos" panose="020B0004020202020204" pitchFamily="34" charset="0"/>
                <a:cs typeface="Aptos" panose="020B0004020202020204" pitchFamily="34" charset="0"/>
                <a:hlinkClick r:id="rId4"/>
              </a:rPr>
              <a:t>Vaping Name – Fill in form</a:t>
            </a:r>
            <a:endParaRPr lang="en-GB" sz="3200" b="1" dirty="0"/>
          </a:p>
        </p:txBody>
      </p:sp>
      <p:pic>
        <p:nvPicPr>
          <p:cNvPr id="2" name="Picture 1" descr="A logo of a city council&#10;&#10;AI-generated content may be incorrect.">
            <a:extLst>
              <a:ext uri="{FF2B5EF4-FFF2-40B4-BE49-F238E27FC236}">
                <a16:creationId xmlns:a16="http://schemas.microsoft.com/office/drawing/2014/main" id="{29530A2D-7F98-FE74-7A8F-3E05443E4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0752" y="1422990"/>
            <a:ext cx="1691248" cy="1186646"/>
          </a:xfrm>
          <a:prstGeom prst="rect">
            <a:avLst/>
          </a:prstGeom>
        </p:spPr>
      </p:pic>
      <p:pic>
        <p:nvPicPr>
          <p:cNvPr id="5" name="Picture 4" descr="A logo with cartoon characters&#10;&#10;AI-generated content may be incorrect.">
            <a:extLst>
              <a:ext uri="{FF2B5EF4-FFF2-40B4-BE49-F238E27FC236}">
                <a16:creationId xmlns:a16="http://schemas.microsoft.com/office/drawing/2014/main" id="{1FCF51E3-BD37-202F-912A-A09E585C1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3696" y="5041897"/>
            <a:ext cx="2405919" cy="1354552"/>
          </a:xfrm>
          <a:prstGeom prst="rect">
            <a:avLst/>
          </a:prstGeom>
        </p:spPr>
      </p:pic>
    </p:spTree>
    <p:extLst>
      <p:ext uri="{BB962C8B-B14F-4D97-AF65-F5344CB8AC3E}">
        <p14:creationId xmlns:p14="http://schemas.microsoft.com/office/powerpoint/2010/main" val="27197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CD4C54-6186-93E6-A247-0B52278B0430}"/>
              </a:ext>
            </a:extLst>
          </p:cNvPr>
          <p:cNvSpPr>
            <a:spLocks noGrp="1"/>
          </p:cNvSpPr>
          <p:nvPr>
            <p:ph type="body" sz="quarter" idx="10"/>
          </p:nvPr>
        </p:nvSpPr>
        <p:spPr/>
        <p:txBody>
          <a:bodyPr/>
          <a:lstStyle/>
          <a:p>
            <a:r>
              <a:rPr lang="en-GB" dirty="0">
                <a:latin typeface="+mn-lt"/>
              </a:rPr>
              <a:t>DBS workshops</a:t>
            </a:r>
          </a:p>
        </p:txBody>
      </p:sp>
      <p:sp>
        <p:nvSpPr>
          <p:cNvPr id="4" name="TextBox 3">
            <a:extLst>
              <a:ext uri="{FF2B5EF4-FFF2-40B4-BE49-F238E27FC236}">
                <a16:creationId xmlns:a16="http://schemas.microsoft.com/office/drawing/2014/main" id="{D8C912FB-CD32-C598-A2EB-C7E55A02AB8C}"/>
              </a:ext>
            </a:extLst>
          </p:cNvPr>
          <p:cNvSpPr txBox="1"/>
          <p:nvPr/>
        </p:nvSpPr>
        <p:spPr>
          <a:xfrm>
            <a:off x="798615" y="1625938"/>
            <a:ext cx="8927275" cy="3416320"/>
          </a:xfrm>
          <a:prstGeom prst="rect">
            <a:avLst/>
          </a:prstGeom>
          <a:noFill/>
        </p:spPr>
        <p:txBody>
          <a:bodyPr wrap="square">
            <a:spAutoFit/>
          </a:bodyPr>
          <a:lstStyle/>
          <a:p>
            <a:pPr>
              <a:buNone/>
            </a:pPr>
            <a:r>
              <a:rPr lang="en-GB" sz="2400" dirty="0">
                <a:effectLst/>
                <a:ea typeface="Aptos" panose="020B0004020202020204" pitchFamily="34" charset="0"/>
                <a:cs typeface="Aptos" panose="020B0004020202020204" pitchFamily="34" charset="0"/>
              </a:rPr>
              <a:t>The DBS offer free monthly workshops for organisations to learn more about DBS processes and legislation. </a:t>
            </a:r>
          </a:p>
          <a:p>
            <a:pPr>
              <a:buNone/>
            </a:pPr>
            <a:endParaRPr lang="en-GB" sz="2400" dirty="0">
              <a:ea typeface="Aptos" panose="020B0004020202020204" pitchFamily="34" charset="0"/>
              <a:cs typeface="Aptos" panose="020B0004020202020204" pitchFamily="34" charset="0"/>
            </a:endParaRPr>
          </a:p>
          <a:p>
            <a:pPr>
              <a:buNone/>
            </a:pPr>
            <a:r>
              <a:rPr lang="en-GB" sz="2400" dirty="0">
                <a:effectLst/>
                <a:ea typeface="Aptos" panose="020B0004020202020204" pitchFamily="34" charset="0"/>
                <a:cs typeface="Aptos" panose="020B0004020202020204" pitchFamily="34" charset="0"/>
              </a:rPr>
              <a:t>You can find out more or sign up here:</a:t>
            </a:r>
          </a:p>
          <a:p>
            <a:pPr>
              <a:buNone/>
            </a:pPr>
            <a:endParaRPr lang="en-GB" sz="2400" dirty="0">
              <a:effectLst/>
              <a:ea typeface="Aptos" panose="020B0004020202020204" pitchFamily="34" charset="0"/>
              <a:cs typeface="Aptos" panose="020B0004020202020204" pitchFamily="34" charset="0"/>
            </a:endParaRPr>
          </a:p>
          <a:p>
            <a:pPr>
              <a:buNone/>
            </a:pPr>
            <a:r>
              <a:rPr lang="en-GB" sz="2400" b="1" u="sng" dirty="0">
                <a:solidFill>
                  <a:srgbClr val="0070C0"/>
                </a:solidFill>
                <a:effectLst/>
                <a:ea typeface="Aptos" panose="020B0004020202020204" pitchFamily="34" charset="0"/>
                <a:cs typeface="Aptos" panose="020B0004020202020204" pitchFamily="34" charset="0"/>
                <a:hlinkClick r:id="rId3"/>
              </a:rPr>
              <a:t>DBS Disclosure and Eligibility Workshop</a:t>
            </a:r>
            <a:r>
              <a:rPr lang="en-GB" sz="2400" b="1" dirty="0">
                <a:solidFill>
                  <a:srgbClr val="0070C0"/>
                </a:solidFill>
                <a:effectLst/>
                <a:ea typeface="Aptos" panose="020B0004020202020204" pitchFamily="34" charset="0"/>
                <a:cs typeface="Aptos" panose="020B0004020202020204" pitchFamily="34" charset="0"/>
              </a:rPr>
              <a:t>,</a:t>
            </a:r>
            <a:endParaRPr lang="en-GB" sz="2400" b="1" dirty="0">
              <a:effectLst/>
              <a:ea typeface="Aptos" panose="020B0004020202020204" pitchFamily="34" charset="0"/>
              <a:cs typeface="Aptos" panose="020B0004020202020204" pitchFamily="34" charset="0"/>
            </a:endParaRPr>
          </a:p>
          <a:p>
            <a:pPr>
              <a:buNone/>
            </a:pPr>
            <a:r>
              <a:rPr lang="en-GB" sz="2400" b="1" u="sng" dirty="0">
                <a:solidFill>
                  <a:srgbClr val="0070C0"/>
                </a:solidFill>
                <a:effectLst/>
                <a:ea typeface="Aptos" panose="020B0004020202020204" pitchFamily="34" charset="0"/>
                <a:cs typeface="Aptos" panose="020B0004020202020204" pitchFamily="34" charset="0"/>
                <a:hlinkClick r:id="rId4"/>
              </a:rPr>
              <a:t>DBS Barring and Legal Duty to Refer Workshop</a:t>
            </a:r>
            <a:endParaRPr lang="en-GB" sz="2400" b="1" dirty="0">
              <a:effectLst/>
              <a:ea typeface="Aptos" panose="020B0004020202020204" pitchFamily="34" charset="0"/>
              <a:cs typeface="Aptos" panose="020B0004020202020204" pitchFamily="34" charset="0"/>
            </a:endParaRPr>
          </a:p>
          <a:p>
            <a:pPr>
              <a:buNone/>
            </a:pPr>
            <a:r>
              <a:rPr lang="en-GB" sz="2400" b="1" u="sng" dirty="0">
                <a:solidFill>
                  <a:srgbClr val="0070C0"/>
                </a:solidFill>
                <a:effectLst/>
                <a:ea typeface="Aptos" panose="020B0004020202020204" pitchFamily="34" charset="0"/>
                <a:cs typeface="Aptos" panose="020B0004020202020204" pitchFamily="34" charset="0"/>
                <a:hlinkClick r:id="rId5"/>
              </a:rPr>
              <a:t>DBS Enhanced Application Process Workshop</a:t>
            </a:r>
            <a:r>
              <a:rPr lang="en-GB" sz="2400" b="1" dirty="0">
                <a:solidFill>
                  <a:srgbClr val="0070C0"/>
                </a:solidFill>
                <a:effectLst/>
                <a:ea typeface="Aptos" panose="020B0004020202020204" pitchFamily="34" charset="0"/>
                <a:cs typeface="Aptos" panose="020B0004020202020204" pitchFamily="34" charset="0"/>
              </a:rPr>
              <a:t> </a:t>
            </a:r>
            <a:endParaRPr lang="en-GB" sz="2400" b="1" dirty="0">
              <a:effectLst/>
              <a:ea typeface="Aptos" panose="020B0004020202020204" pitchFamily="34" charset="0"/>
              <a:cs typeface="Aptos" panose="020B0004020202020204" pitchFamily="34" charset="0"/>
            </a:endParaRPr>
          </a:p>
          <a:p>
            <a:pPr>
              <a:buNone/>
            </a:pPr>
            <a:r>
              <a:rPr lang="en-GB" sz="2400" b="1" u="sng" dirty="0">
                <a:solidFill>
                  <a:srgbClr val="0070C0"/>
                </a:solidFill>
                <a:effectLst/>
                <a:ea typeface="Aptos" panose="020B0004020202020204" pitchFamily="34" charset="0"/>
                <a:hlinkClick r:id="rId6"/>
              </a:rPr>
              <a:t>DBS Harmful Behaviour Outside of the Workplace</a:t>
            </a:r>
            <a:endParaRPr lang="en-GB" sz="2400" b="1" dirty="0"/>
          </a:p>
        </p:txBody>
      </p:sp>
      <p:pic>
        <p:nvPicPr>
          <p:cNvPr id="1026" name="Picture 2" descr="A black background with text&#10;&#10;AI-generated content may be incorrect.">
            <a:extLst>
              <a:ext uri="{FF2B5EF4-FFF2-40B4-BE49-F238E27FC236}">
                <a16:creationId xmlns:a16="http://schemas.microsoft.com/office/drawing/2014/main" id="{C02C3296-B16E-C915-173A-A149A75F0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165" y="3549939"/>
            <a:ext cx="2258760" cy="123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cartoon people&#10;&#10;AI-generated content may be incorrect.">
            <a:extLst>
              <a:ext uri="{FF2B5EF4-FFF2-40B4-BE49-F238E27FC236}">
                <a16:creationId xmlns:a16="http://schemas.microsoft.com/office/drawing/2014/main" id="{2E695077-EE0B-8226-05F1-D50CFAF52C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4422" y="5506842"/>
            <a:ext cx="3443155" cy="929169"/>
          </a:xfrm>
          <a:prstGeom prst="rect">
            <a:avLst/>
          </a:prstGeom>
        </p:spPr>
      </p:pic>
      <p:pic>
        <p:nvPicPr>
          <p:cNvPr id="11" name="Picture 10" descr="A logo of a city council&#10;&#10;AI-generated content may be incorrect.">
            <a:extLst>
              <a:ext uri="{FF2B5EF4-FFF2-40B4-BE49-F238E27FC236}">
                <a16:creationId xmlns:a16="http://schemas.microsoft.com/office/drawing/2014/main" id="{7C17D4B1-4AFA-C942-AD78-30C37FA87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9925" y="5370787"/>
            <a:ext cx="1637209" cy="1148729"/>
          </a:xfrm>
          <a:prstGeom prst="rect">
            <a:avLst/>
          </a:prstGeom>
        </p:spPr>
      </p:pic>
    </p:spTree>
    <p:extLst>
      <p:ext uri="{BB962C8B-B14F-4D97-AF65-F5344CB8AC3E}">
        <p14:creationId xmlns:p14="http://schemas.microsoft.com/office/powerpoint/2010/main" val="19235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DBA7-0C72-1075-57E8-88FCAF71BBE9}"/>
              </a:ext>
            </a:extLst>
          </p:cNvPr>
          <p:cNvSpPr txBox="1">
            <a:spLocks/>
          </p:cNvSpPr>
          <p:nvPr/>
        </p:nvSpPr>
        <p:spPr>
          <a:xfrm>
            <a:off x="3384606" y="750084"/>
            <a:ext cx="5422788" cy="53578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rgbClr val="000000"/>
                </a:solidFill>
                <a:latin typeface="Aptos" panose="020B0004020202020204" pitchFamily="34" charset="0"/>
                <a:cs typeface="Calibri"/>
              </a:rPr>
              <a:t>Families First Partnership, Young Futures Hub and Family Hubs Programme</a:t>
            </a:r>
            <a:br>
              <a:rPr lang="en-GB" sz="4000" b="1" dirty="0">
                <a:solidFill>
                  <a:prstClr val="black"/>
                </a:solidFill>
                <a:latin typeface="Aptos" panose="020B0004020202020204" pitchFamily="34" charset="0"/>
                <a:cs typeface="Calibri"/>
              </a:rPr>
            </a:br>
            <a:r>
              <a:rPr lang="en-US" sz="2800" b="1" dirty="0">
                <a:solidFill>
                  <a:srgbClr val="AFBD20"/>
                </a:solidFill>
                <a:latin typeface="Aptos" panose="020B0004020202020204" pitchFamily="34" charset="0"/>
                <a:ea typeface="ＭＳ Ｐゴシック"/>
                <a:cs typeface="Open Sans"/>
              </a:rPr>
              <a:t>January 2026</a:t>
            </a:r>
          </a:p>
          <a:p>
            <a:r>
              <a:rPr lang="en-US" sz="2800" b="1" dirty="0">
                <a:solidFill>
                  <a:srgbClr val="AFBD20"/>
                </a:solidFill>
                <a:latin typeface="Aptos" panose="020B0004020202020204" pitchFamily="34" charset="0"/>
                <a:ea typeface="ＭＳ Ｐゴシック"/>
                <a:cs typeface="Open Sans"/>
              </a:rPr>
              <a:t>Nottingham City Council</a:t>
            </a:r>
            <a:endParaRPr lang="en-US" sz="4000" b="1" dirty="0">
              <a:solidFill>
                <a:srgbClr val="000000"/>
              </a:solidFill>
              <a:latin typeface="Aptos" panose="020B0004020202020204" pitchFamily="34" charset="0"/>
              <a:ea typeface="ＭＳ Ｐゴシック"/>
              <a:cs typeface="Open Sans"/>
            </a:endParaRPr>
          </a:p>
        </p:txBody>
      </p:sp>
      <p:pic>
        <p:nvPicPr>
          <p:cNvPr id="3" name="Picture 2" descr="A group of logos with text&#10;&#10;AI-generated content may be incorrect.">
            <a:extLst>
              <a:ext uri="{FF2B5EF4-FFF2-40B4-BE49-F238E27FC236}">
                <a16:creationId xmlns:a16="http://schemas.microsoft.com/office/drawing/2014/main" id="{16F1C94C-ACAC-FC77-3424-8F396CB9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6027683"/>
            <a:ext cx="4181342" cy="676108"/>
          </a:xfrm>
          <a:prstGeom prst="rect">
            <a:avLst/>
          </a:prstGeom>
        </p:spPr>
      </p:pic>
    </p:spTree>
    <p:extLst>
      <p:ext uri="{BB962C8B-B14F-4D97-AF65-F5344CB8AC3E}">
        <p14:creationId xmlns:p14="http://schemas.microsoft.com/office/powerpoint/2010/main" val="516231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D9F31-E1D4-A966-8C3F-8B6DAE88676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605ED7-2943-7D8E-9679-12FC383946C2}"/>
              </a:ext>
            </a:extLst>
          </p:cNvPr>
          <p:cNvSpPr>
            <a:spLocks noGrp="1"/>
          </p:cNvSpPr>
          <p:nvPr>
            <p:ph type="title"/>
          </p:nvPr>
        </p:nvSpPr>
        <p:spPr>
          <a:noFill/>
        </p:spPr>
        <p:txBody>
          <a:bodyPr>
            <a:noAutofit/>
          </a:bodyPr>
          <a:lstStyle/>
          <a:p>
            <a:br>
              <a:rPr lang="en-GB" sz="1350" b="1">
                <a:cs typeface="Arial" panose="020B0604020202020204" pitchFamily="34" charset="0"/>
              </a:rPr>
            </a:br>
            <a:endParaRPr lang="en-GB" sz="1350" b="1" i="1">
              <a:cs typeface="Arial" panose="020B0604020202020204" pitchFamily="34" charset="0"/>
            </a:endParaRPr>
          </a:p>
        </p:txBody>
      </p:sp>
      <p:sp>
        <p:nvSpPr>
          <p:cNvPr id="7" name="Content Placeholder 6">
            <a:extLst>
              <a:ext uri="{FF2B5EF4-FFF2-40B4-BE49-F238E27FC236}">
                <a16:creationId xmlns:a16="http://schemas.microsoft.com/office/drawing/2014/main" id="{A384B4A5-621E-E24D-B2B2-395A12E7E2C1}"/>
              </a:ext>
            </a:extLst>
          </p:cNvPr>
          <p:cNvSpPr>
            <a:spLocks noGrp="1"/>
          </p:cNvSpPr>
          <p:nvPr>
            <p:ph sz="half" idx="1"/>
          </p:nvPr>
        </p:nvSpPr>
        <p:spPr>
          <a:xfrm>
            <a:off x="1591795" y="1062707"/>
            <a:ext cx="9005038" cy="5696464"/>
          </a:xfrm>
          <a:ln w="38100">
            <a:solidFill>
              <a:schemeClr val="accent3"/>
            </a:solidFill>
          </a:ln>
        </p:spPr>
        <p:txBody>
          <a:bodyPr vert="horz" lIns="91440" tIns="45720" rIns="91440" bIns="45720" rtlCol="0" anchor="t">
            <a:noAutofit/>
          </a:bodyPr>
          <a:lstStyle/>
          <a:p>
            <a:pPr marL="128270" indent="-128270">
              <a:spcBef>
                <a:spcPct val="0"/>
              </a:spcBef>
              <a:buFont typeface="Arial,Sans-Serif" panose="020B0604020202020204" pitchFamily="34" charset="0"/>
              <a:buChar char="•"/>
              <a:defRPr/>
            </a:pPr>
            <a:endParaRPr lang="en-GB" sz="1150" b="1"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1150"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buNone/>
              <a:defRPr/>
            </a:pPr>
            <a:endParaRPr lang="en-GB" dirty="0">
              <a:solidFill>
                <a:prstClr val="black"/>
              </a:solidFill>
              <a:latin typeface="Calibri"/>
              <a:ea typeface="Calibri"/>
              <a:cs typeface="Calibri"/>
            </a:endParaRPr>
          </a:p>
        </p:txBody>
      </p:sp>
      <p:sp>
        <p:nvSpPr>
          <p:cNvPr id="4" name="Rectangle 151">
            <a:extLst>
              <a:ext uri="{FF2B5EF4-FFF2-40B4-BE49-F238E27FC236}">
                <a16:creationId xmlns:a16="http://schemas.microsoft.com/office/drawing/2014/main" id="{19DEB23F-85EB-4E4C-2926-C4D1D85E953A}"/>
              </a:ext>
            </a:extLst>
          </p:cNvPr>
          <p:cNvSpPr>
            <a:spLocks noChangeArrowheads="1"/>
          </p:cNvSpPr>
          <p:nvPr>
            <p:custDataLst>
              <p:tags r:id="rId1"/>
            </p:custDataLst>
          </p:nvPr>
        </p:nvSpPr>
        <p:spPr bwMode="auto">
          <a:xfrm>
            <a:off x="1581769" y="737003"/>
            <a:ext cx="9015064" cy="242140"/>
          </a:xfrm>
          <a:prstGeom prst="rect">
            <a:avLst/>
          </a:prstGeom>
          <a:solidFill>
            <a:schemeClr val="tx1">
              <a:lumMod val="75000"/>
              <a:lumOff val="25000"/>
            </a:schemeClr>
          </a:solidFill>
          <a:ln w="9525">
            <a:solidFill>
              <a:schemeClr val="tx1"/>
            </a:solidFill>
            <a:miter lim="800000"/>
            <a:headEnd/>
            <a:tailEnd/>
          </a:ln>
        </p:spPr>
        <p:txBody>
          <a:bodyPr lIns="34290" tIns="45720" rIns="34290" bIns="45720" anchor="ctr" anchorCtr="1"/>
          <a:lstStyle>
            <a:lvl1pPr eaLnBrk="0" hangingPunct="0">
              <a:defRPr sz="2000">
                <a:solidFill>
                  <a:schemeClr val="bg1"/>
                </a:solidFill>
                <a:latin typeface="Expert Sans Regular" pitchFamily="34" charset="0"/>
                <a:ea typeface="ＭＳ Ｐゴシック" pitchFamily="1" charset="-128"/>
              </a:defRPr>
            </a:lvl1pPr>
            <a:lvl2pPr marL="37931725" indent="-37474525" eaLnBrk="0" hangingPunct="0">
              <a:defRPr sz="2000">
                <a:solidFill>
                  <a:schemeClr val="bg1"/>
                </a:solidFill>
                <a:latin typeface="Expert Sans Regular" pitchFamily="34" charset="0"/>
                <a:ea typeface="ＭＳ Ｐゴシック" pitchFamily="1" charset="-128"/>
              </a:defRPr>
            </a:lvl2pPr>
            <a:lvl3pPr eaLnBrk="0" hangingPunct="0">
              <a:defRPr sz="2000">
                <a:solidFill>
                  <a:schemeClr val="bg1"/>
                </a:solidFill>
                <a:latin typeface="Expert Sans Regular" pitchFamily="34" charset="0"/>
                <a:ea typeface="ＭＳ Ｐゴシック" pitchFamily="1" charset="-128"/>
              </a:defRPr>
            </a:lvl3pPr>
            <a:lvl4pPr eaLnBrk="0" hangingPunct="0">
              <a:defRPr sz="2000">
                <a:solidFill>
                  <a:schemeClr val="bg1"/>
                </a:solidFill>
                <a:latin typeface="Expert Sans Regular" pitchFamily="34" charset="0"/>
                <a:ea typeface="ＭＳ Ｐゴシック" pitchFamily="1" charset="-128"/>
              </a:defRPr>
            </a:lvl4pPr>
            <a:lvl5pPr eaLnBrk="0" hangingPunct="0">
              <a:defRPr sz="2000">
                <a:solidFill>
                  <a:schemeClr val="bg1"/>
                </a:solidFill>
                <a:latin typeface="Expert Sans Regular" pitchFamily="34" charset="0"/>
                <a:ea typeface="ＭＳ Ｐゴシック" pitchFamily="1" charset="-128"/>
              </a:defRPr>
            </a:lvl5pPr>
            <a:lvl6pPr marL="4572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6pPr>
            <a:lvl7pPr marL="9144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7pPr>
            <a:lvl8pPr marL="13716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8pPr>
            <a:lvl9pPr marL="18288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9pPr>
          </a:lstStyle>
          <a:p>
            <a:pPr algn="ctr">
              <a:spcBef>
                <a:spcPct val="0"/>
              </a:spcBef>
            </a:pPr>
            <a:r>
              <a:rPr lang="en-US" altLang="en-US" sz="1400" b="1" dirty="0">
                <a:solidFill>
                  <a:srgbClr val="FFFFFF"/>
                </a:solidFill>
                <a:latin typeface="Calibri"/>
              </a:rPr>
              <a:t>Critical</a:t>
            </a:r>
            <a:r>
              <a:rPr lang="en-US" altLang="en-US" sz="1400" b="1" dirty="0">
                <a:solidFill>
                  <a:srgbClr val="FFFFFF"/>
                </a:solidFill>
                <a:latin typeface="Arial" charset="0"/>
              </a:rPr>
              <a:t> </a:t>
            </a:r>
            <a:r>
              <a:rPr lang="en-US" altLang="en-US" sz="1400" b="1" dirty="0">
                <a:solidFill>
                  <a:srgbClr val="FFFFFF"/>
                </a:solidFill>
                <a:latin typeface="Calibri"/>
              </a:rPr>
              <a:t>Milestones This Period / Next Period (Families First)</a:t>
            </a:r>
            <a:endParaRPr lang="en-GB" altLang="en-US" sz="1400" b="1" dirty="0">
              <a:solidFill>
                <a:srgbClr val="FFFFFF"/>
              </a:solidFill>
              <a:latin typeface="Calibri"/>
              <a:cs typeface="Calibri"/>
            </a:endParaRPr>
          </a:p>
        </p:txBody>
      </p:sp>
      <p:sp>
        <p:nvSpPr>
          <p:cNvPr id="6" name="Rectangle 5">
            <a:extLst>
              <a:ext uri="{FF2B5EF4-FFF2-40B4-BE49-F238E27FC236}">
                <a16:creationId xmlns:a16="http://schemas.microsoft.com/office/drawing/2014/main" id="{269C7503-58AD-1265-E418-47B08F45F768}"/>
              </a:ext>
            </a:extLst>
          </p:cNvPr>
          <p:cNvSpPr/>
          <p:nvPr/>
        </p:nvSpPr>
        <p:spPr>
          <a:xfrm>
            <a:off x="1591795" y="98830"/>
            <a:ext cx="5412778" cy="58064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GB" sz="2000" b="1" dirty="0">
                <a:solidFill>
                  <a:prstClr val="white"/>
                </a:solidFill>
                <a:latin typeface="Aptos" panose="020B0004020202020204" pitchFamily="34" charset="0"/>
                <a:cs typeface="Arial"/>
              </a:rPr>
              <a:t>Families First Partnership Programme – Highlights Report</a:t>
            </a:r>
            <a:endParaRPr lang="en-GB" sz="2000" dirty="0">
              <a:solidFill>
                <a:prstClr val="white"/>
              </a:solidFill>
              <a:latin typeface="Aptos" panose="020B0004020202020204" pitchFamily="34" charset="0"/>
            </a:endParaRPr>
          </a:p>
        </p:txBody>
      </p:sp>
      <p:sp>
        <p:nvSpPr>
          <p:cNvPr id="17" name="TextBox 16">
            <a:extLst>
              <a:ext uri="{FF2B5EF4-FFF2-40B4-BE49-F238E27FC236}">
                <a16:creationId xmlns:a16="http://schemas.microsoft.com/office/drawing/2014/main" id="{B719DF2B-4F0F-E21C-EBEF-11A52D471E56}"/>
              </a:ext>
            </a:extLst>
          </p:cNvPr>
          <p:cNvSpPr txBox="1"/>
          <p:nvPr/>
        </p:nvSpPr>
        <p:spPr>
          <a:xfrm>
            <a:off x="1671145" y="1141838"/>
            <a:ext cx="8925688" cy="6186309"/>
          </a:xfrm>
          <a:prstGeom prst="rect">
            <a:avLst/>
          </a:prstGeom>
          <a:noFill/>
        </p:spPr>
        <p:txBody>
          <a:bodyPr wrap="square" rtlCol="0">
            <a:spAutoFit/>
          </a:bodyPr>
          <a:lstStyle/>
          <a:p>
            <a:r>
              <a:rPr lang="en-GB" b="1" u="sng" dirty="0">
                <a:solidFill>
                  <a:prstClr val="black"/>
                </a:solidFill>
                <a:latin typeface="Aptos" panose="020B0004020202020204" pitchFamily="34" charset="0"/>
              </a:rPr>
              <a:t>Progress to date</a:t>
            </a:r>
          </a:p>
          <a:p>
            <a:pPr marL="285750" indent="-285750">
              <a:buFont typeface="Arial" panose="020B0604020202020204" pitchFamily="34" charset="0"/>
              <a:buChar char="•"/>
            </a:pPr>
            <a:r>
              <a:rPr lang="en-GB" dirty="0">
                <a:solidFill>
                  <a:prstClr val="black"/>
                </a:solidFill>
                <a:latin typeface="Aptos" panose="020B0004020202020204" pitchFamily="34" charset="0"/>
              </a:rPr>
              <a:t>DFE Submission Complete</a:t>
            </a:r>
          </a:p>
          <a:p>
            <a:pPr marL="285750" indent="-285750">
              <a:buFont typeface="Arial" panose="020B0604020202020204" pitchFamily="34" charset="0"/>
              <a:buChar char="•"/>
            </a:pPr>
            <a:r>
              <a:rPr lang="en-GB" dirty="0">
                <a:solidFill>
                  <a:prstClr val="black"/>
                </a:solidFill>
                <a:latin typeface="Aptos" panose="020B0004020202020204" pitchFamily="34" charset="0"/>
              </a:rPr>
              <a:t>Comms Officer Recruited</a:t>
            </a:r>
          </a:p>
          <a:p>
            <a:pPr marL="285750" indent="-285750">
              <a:buFont typeface="Arial" panose="020B0604020202020204" pitchFamily="34" charset="0"/>
              <a:buChar char="•"/>
            </a:pPr>
            <a:r>
              <a:rPr lang="en-GB" dirty="0">
                <a:solidFill>
                  <a:prstClr val="black"/>
                </a:solidFill>
                <a:latin typeface="Aptos" panose="020B0004020202020204" pitchFamily="34" charset="0"/>
              </a:rPr>
              <a:t>Education Roles Drafted</a:t>
            </a:r>
          </a:p>
          <a:p>
            <a:pPr marL="285750" indent="-285750">
              <a:buFont typeface="Arial" panose="020B0604020202020204" pitchFamily="34" charset="0"/>
              <a:buChar char="•"/>
            </a:pPr>
            <a:r>
              <a:rPr lang="en-GB" dirty="0">
                <a:solidFill>
                  <a:prstClr val="black"/>
                </a:solidFill>
                <a:latin typeface="Aptos" panose="020B0004020202020204" pitchFamily="34" charset="0"/>
              </a:rPr>
              <a:t>Project Support Officer Roles advertised, one recruited starting on the 18</a:t>
            </a:r>
            <a:r>
              <a:rPr lang="en-GB" baseline="30000" dirty="0">
                <a:solidFill>
                  <a:prstClr val="black"/>
                </a:solidFill>
                <a:latin typeface="Aptos" panose="020B0004020202020204" pitchFamily="34" charset="0"/>
              </a:rPr>
              <a:t>th</a:t>
            </a:r>
            <a:r>
              <a:rPr lang="en-GB" dirty="0">
                <a:solidFill>
                  <a:prstClr val="black"/>
                </a:solidFill>
                <a:latin typeface="Aptos" panose="020B0004020202020204" pitchFamily="34" charset="0"/>
              </a:rPr>
              <a:t> January</a:t>
            </a:r>
          </a:p>
          <a:p>
            <a:pPr marL="285750" indent="-285750">
              <a:buFont typeface="Arial" panose="020B0604020202020204" pitchFamily="34" charset="0"/>
              <a:buChar char="•"/>
            </a:pPr>
            <a:r>
              <a:rPr lang="en-GB" dirty="0">
                <a:solidFill>
                  <a:prstClr val="black"/>
                </a:solidFill>
                <a:latin typeface="Aptos" panose="020B0004020202020204" pitchFamily="34" charset="0"/>
              </a:rPr>
              <a:t>Meeting with Mutal Ventures for extra government support</a:t>
            </a:r>
          </a:p>
          <a:p>
            <a:pPr marL="285750" indent="-285750">
              <a:buFont typeface="Arial" panose="020B0604020202020204" pitchFamily="34" charset="0"/>
              <a:buChar char="•"/>
            </a:pPr>
            <a:r>
              <a:rPr lang="en-GB" dirty="0">
                <a:solidFill>
                  <a:prstClr val="black"/>
                </a:solidFill>
                <a:latin typeface="Aptos" panose="020B0004020202020204" pitchFamily="34" charset="0"/>
              </a:rPr>
              <a:t>Interim Continuum of need documents launched with partners</a:t>
            </a:r>
          </a:p>
          <a:p>
            <a:pPr marL="285750" indent="-285750">
              <a:buFont typeface="Arial" panose="020B0604020202020204" pitchFamily="34" charset="0"/>
              <a:buChar char="•"/>
            </a:pPr>
            <a:r>
              <a:rPr lang="en-GB" dirty="0">
                <a:solidFill>
                  <a:prstClr val="black"/>
                </a:solidFill>
                <a:latin typeface="Aptos" panose="020B0004020202020204" pitchFamily="34" charset="0"/>
              </a:rPr>
              <a:t>Family Help Mapping Complete</a:t>
            </a:r>
          </a:p>
          <a:p>
            <a:pPr marL="285750" indent="-285750">
              <a:buFont typeface="Arial" panose="020B0604020202020204" pitchFamily="34" charset="0"/>
              <a:buChar char="•"/>
            </a:pPr>
            <a:r>
              <a:rPr lang="en-GB" dirty="0">
                <a:solidFill>
                  <a:prstClr val="black"/>
                </a:solidFill>
                <a:latin typeface="Aptos" panose="020B0004020202020204" pitchFamily="34" charset="0"/>
              </a:rPr>
              <a:t>Draft Family Help Strategy in circulation</a:t>
            </a:r>
          </a:p>
          <a:p>
            <a:pPr marL="285750" indent="-285750">
              <a:buFont typeface="Arial" panose="020B0604020202020204" pitchFamily="34" charset="0"/>
              <a:buChar char="•"/>
            </a:pPr>
            <a:endParaRPr lang="en-GB" dirty="0">
              <a:solidFill>
                <a:prstClr val="black"/>
              </a:solidFill>
              <a:latin typeface="Aptos" panose="020B0004020202020204" pitchFamily="34" charset="0"/>
            </a:endParaRPr>
          </a:p>
          <a:p>
            <a:r>
              <a:rPr lang="en-GB" b="1" u="sng" dirty="0">
                <a:solidFill>
                  <a:prstClr val="black"/>
                </a:solidFill>
                <a:latin typeface="Aptos" panose="020B0004020202020204" pitchFamily="34" charset="0"/>
              </a:rPr>
              <a:t>Progress next reporting month (January)</a:t>
            </a:r>
          </a:p>
          <a:p>
            <a:pPr marL="285750" indent="-285750">
              <a:buFont typeface="Arial" panose="020B0604020202020204" pitchFamily="34" charset="0"/>
              <a:buChar char="•"/>
            </a:pPr>
            <a:r>
              <a:rPr lang="en-GB" dirty="0">
                <a:solidFill>
                  <a:prstClr val="black"/>
                </a:solidFill>
                <a:latin typeface="Aptos" panose="020B0004020202020204" pitchFamily="34" charset="0"/>
              </a:rPr>
              <a:t>Quarter 4 data submission for the DFE </a:t>
            </a:r>
          </a:p>
          <a:p>
            <a:pPr marL="285750" indent="-285750">
              <a:buFont typeface="Arial" panose="020B0604020202020204" pitchFamily="34" charset="0"/>
              <a:buChar char="•"/>
            </a:pPr>
            <a:r>
              <a:rPr lang="en-GB" dirty="0">
                <a:solidFill>
                  <a:prstClr val="black"/>
                </a:solidFill>
                <a:latin typeface="Aptos" panose="020B0004020202020204" pitchFamily="34" charset="0"/>
              </a:rPr>
              <a:t>Recruitment of the 2</a:t>
            </a:r>
            <a:r>
              <a:rPr lang="en-GB" baseline="30000" dirty="0">
                <a:solidFill>
                  <a:prstClr val="black"/>
                </a:solidFill>
                <a:latin typeface="Aptos" panose="020B0004020202020204" pitchFamily="34" charset="0"/>
              </a:rPr>
              <a:t>nd</a:t>
            </a:r>
            <a:r>
              <a:rPr lang="en-GB" dirty="0">
                <a:solidFill>
                  <a:prstClr val="black"/>
                </a:solidFill>
                <a:latin typeface="Aptos" panose="020B0004020202020204" pitchFamily="34" charset="0"/>
              </a:rPr>
              <a:t> project support officer, Missing and Exploitation Lead and the </a:t>
            </a:r>
            <a:r>
              <a:rPr lang="en-GB" dirty="0" err="1">
                <a:solidFill>
                  <a:prstClr val="black"/>
                </a:solidFill>
                <a:latin typeface="Aptos" panose="020B0004020202020204" pitchFamily="34" charset="0"/>
              </a:rPr>
              <a:t>FFp</a:t>
            </a:r>
            <a:r>
              <a:rPr lang="en-GB" dirty="0">
                <a:solidFill>
                  <a:prstClr val="black"/>
                </a:solidFill>
                <a:latin typeface="Aptos" panose="020B0004020202020204" pitchFamily="34" charset="0"/>
              </a:rPr>
              <a:t> Education roles (5)</a:t>
            </a:r>
          </a:p>
          <a:p>
            <a:pPr marL="285750" indent="-285750">
              <a:buFont typeface="Arial" panose="020B0604020202020204" pitchFamily="34" charset="0"/>
              <a:buChar char="•"/>
            </a:pPr>
            <a:r>
              <a:rPr lang="en-GB" dirty="0">
                <a:solidFill>
                  <a:prstClr val="black"/>
                </a:solidFill>
                <a:latin typeface="Aptos" panose="020B0004020202020204" pitchFamily="34" charset="0"/>
              </a:rPr>
              <a:t>Updating of the overarching programme plan with HOS</a:t>
            </a:r>
          </a:p>
          <a:p>
            <a:pPr marL="285750" indent="-285750">
              <a:buFont typeface="Arial" panose="020B0604020202020204" pitchFamily="34" charset="0"/>
              <a:buChar char="•"/>
            </a:pPr>
            <a:r>
              <a:rPr lang="en-GB" dirty="0">
                <a:solidFill>
                  <a:prstClr val="black"/>
                </a:solidFill>
                <a:latin typeface="Aptos" panose="020B0004020202020204" pitchFamily="34" charset="0"/>
              </a:rPr>
              <a:t>Service mapping of the Front Door</a:t>
            </a:r>
          </a:p>
          <a:p>
            <a:pPr marL="285750" indent="-285750">
              <a:buFont typeface="Arial" panose="020B0604020202020204" pitchFamily="34" charset="0"/>
              <a:buChar char="•"/>
            </a:pPr>
            <a:r>
              <a:rPr lang="en-GB" dirty="0">
                <a:solidFill>
                  <a:prstClr val="black"/>
                </a:solidFill>
                <a:latin typeface="Aptos" panose="020B0004020202020204" pitchFamily="34" charset="0"/>
              </a:rPr>
              <a:t>Workshops for the joint continuum of need documentation with County</a:t>
            </a:r>
          </a:p>
          <a:p>
            <a:pPr marL="285750" indent="-285750">
              <a:buFont typeface="Arial" panose="020B0604020202020204" pitchFamily="34" charset="0"/>
              <a:buChar char="•"/>
            </a:pPr>
            <a:r>
              <a:rPr lang="en-GB" dirty="0">
                <a:solidFill>
                  <a:prstClr val="black"/>
                </a:solidFill>
                <a:latin typeface="Aptos" panose="020B0004020202020204" pitchFamily="34" charset="0"/>
              </a:rPr>
              <a:t>Workshop for further shaping of the Family Help Strategy</a:t>
            </a:r>
          </a:p>
          <a:p>
            <a:pPr marL="285750" indent="-285750">
              <a:buFont typeface="Arial" panose="020B0604020202020204" pitchFamily="34" charset="0"/>
              <a:buChar char="•"/>
            </a:pPr>
            <a:r>
              <a:rPr lang="en-GB" dirty="0">
                <a:solidFill>
                  <a:prstClr val="black"/>
                </a:solidFill>
                <a:latin typeface="Aptos" panose="020B0004020202020204" pitchFamily="34" charset="0"/>
              </a:rPr>
              <a:t>Children and Families Assessment Launch</a:t>
            </a:r>
          </a:p>
          <a:p>
            <a:pPr marL="285750" indent="-285750">
              <a:buFont typeface="Arial" panose="020B0604020202020204" pitchFamily="34" charset="0"/>
              <a:buChar char="•"/>
            </a:pPr>
            <a:r>
              <a:rPr lang="en-GB" dirty="0">
                <a:solidFill>
                  <a:prstClr val="black"/>
                </a:solidFill>
                <a:latin typeface="Aptos" panose="020B0004020202020204" pitchFamily="34" charset="0"/>
              </a:rPr>
              <a:t>Develop a communications plan for sign off</a:t>
            </a: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p:txBody>
      </p:sp>
      <p:graphicFrame>
        <p:nvGraphicFramePr>
          <p:cNvPr id="5" name="Group 64">
            <a:extLst>
              <a:ext uri="{FF2B5EF4-FFF2-40B4-BE49-F238E27FC236}">
                <a16:creationId xmlns:a16="http://schemas.microsoft.com/office/drawing/2014/main" id="{CDA1453A-A506-629F-A28C-E53D94D64C13}"/>
              </a:ext>
            </a:extLst>
          </p:cNvPr>
          <p:cNvGraphicFramePr>
            <a:graphicFrameLocks noGrp="1"/>
          </p:cNvGraphicFramePr>
          <p:nvPr/>
        </p:nvGraphicFramePr>
        <p:xfrm>
          <a:off x="7129671" y="98829"/>
          <a:ext cx="3467163" cy="573372"/>
        </p:xfrm>
        <a:graphic>
          <a:graphicData uri="http://schemas.openxmlformats.org/drawingml/2006/table">
            <a:tbl>
              <a:tblPr/>
              <a:tblGrid>
                <a:gridCol w="1612634">
                  <a:extLst>
                    <a:ext uri="{9D8B030D-6E8A-4147-A177-3AD203B41FA5}">
                      <a16:colId xmlns:a16="http://schemas.microsoft.com/office/drawing/2014/main" val="20000"/>
                    </a:ext>
                  </a:extLst>
                </a:gridCol>
                <a:gridCol w="1854529">
                  <a:extLst>
                    <a:ext uri="{9D8B030D-6E8A-4147-A177-3AD203B41FA5}">
                      <a16:colId xmlns:a16="http://schemas.microsoft.com/office/drawing/2014/main" val="20001"/>
                    </a:ext>
                  </a:extLst>
                </a:gridCol>
              </a:tblGrid>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dirty="0">
                          <a:ln>
                            <a:noFill/>
                          </a:ln>
                          <a:solidFill>
                            <a:schemeClr val="tx1"/>
                          </a:solidFill>
                          <a:effectLst/>
                          <a:latin typeface="+mj-lt"/>
                        </a:rPr>
                        <a:t>Project Manager:</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b="1" i="0" u="none" strike="noStrike" cap="none" normalizeH="0" baseline="0" dirty="0">
                          <a:ln>
                            <a:noFill/>
                          </a:ln>
                          <a:solidFill>
                            <a:schemeClr val="tx1"/>
                          </a:solidFill>
                          <a:effectLst/>
                          <a:latin typeface="+mj-lt"/>
                        </a:rPr>
                        <a:t>Joni Hughes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a:ln>
                            <a:noFill/>
                          </a:ln>
                          <a:solidFill>
                            <a:schemeClr val="tx1"/>
                          </a:solidFill>
                          <a:effectLst/>
                          <a:latin typeface="+mj-lt"/>
                        </a:rPr>
                        <a:t>Date:</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GB" sz="900" b="1" i="0" u="none" strike="noStrike" cap="none" normalizeH="0" baseline="0" dirty="0">
                          <a:ln>
                            <a:noFill/>
                          </a:ln>
                          <a:solidFill>
                            <a:schemeClr val="tx1"/>
                          </a:solidFill>
                          <a:effectLst/>
                          <a:latin typeface="+mj-lt"/>
                        </a:rPr>
                        <a:t>January 2026</a:t>
                      </a: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dirty="0">
                          <a:ln>
                            <a:noFill/>
                          </a:ln>
                          <a:solidFill>
                            <a:schemeClr val="tx1"/>
                          </a:solidFill>
                          <a:effectLst/>
                          <a:latin typeface="+mj-lt"/>
                        </a:rPr>
                        <a:t>RAG Status: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bl>
          </a:graphicData>
        </a:graphic>
      </p:graphicFrame>
      <p:pic>
        <p:nvPicPr>
          <p:cNvPr id="8" name="Picture 7" descr="A logo of a city council&#10;&#10;AI-generated content may be incorrect.">
            <a:extLst>
              <a:ext uri="{FF2B5EF4-FFF2-40B4-BE49-F238E27FC236}">
                <a16:creationId xmlns:a16="http://schemas.microsoft.com/office/drawing/2014/main" id="{F33CC1DB-D615-D105-7FDA-AF60AF715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3" y="93122"/>
            <a:ext cx="1489683" cy="1045220"/>
          </a:xfrm>
          <a:prstGeom prst="rect">
            <a:avLst/>
          </a:prstGeom>
        </p:spPr>
      </p:pic>
      <p:pic>
        <p:nvPicPr>
          <p:cNvPr id="10" name="Picture 9" descr="A logo for a safeguarding company&#10;&#10;AI-generated content may be incorrect.">
            <a:extLst>
              <a:ext uri="{FF2B5EF4-FFF2-40B4-BE49-F238E27FC236}">
                <a16:creationId xmlns:a16="http://schemas.microsoft.com/office/drawing/2014/main" id="{64091D8D-86D6-3C3E-810E-0596F5AEB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5091" y="96944"/>
            <a:ext cx="761032" cy="1280117"/>
          </a:xfrm>
          <a:prstGeom prst="rect">
            <a:avLst/>
          </a:prstGeom>
        </p:spPr>
      </p:pic>
    </p:spTree>
    <p:extLst>
      <p:ext uri="{BB962C8B-B14F-4D97-AF65-F5344CB8AC3E}">
        <p14:creationId xmlns:p14="http://schemas.microsoft.com/office/powerpoint/2010/main" val="39197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7528-7C0D-1C4F-F860-D612BC12B6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671ED1-7DDC-BB1D-4F46-EFADC59ACD5B}"/>
              </a:ext>
            </a:extLst>
          </p:cNvPr>
          <p:cNvPicPr>
            <a:picLocks noChangeAspect="1"/>
          </p:cNvPicPr>
          <p:nvPr/>
        </p:nvPicPr>
        <p:blipFill>
          <a:blip r:embed="rId3"/>
          <a:stretch>
            <a:fillRect/>
          </a:stretch>
        </p:blipFill>
        <p:spPr>
          <a:xfrm>
            <a:off x="266982" y="955631"/>
            <a:ext cx="6248895" cy="5447454"/>
          </a:xfrm>
          <a:prstGeom prst="rect">
            <a:avLst/>
          </a:prstGeom>
        </p:spPr>
      </p:pic>
      <p:pic>
        <p:nvPicPr>
          <p:cNvPr id="7" name="Picture 6" descr="A group of logos with text&#10;&#10;AI-generated content may be incorrect.">
            <a:extLst>
              <a:ext uri="{FF2B5EF4-FFF2-40B4-BE49-F238E27FC236}">
                <a16:creationId xmlns:a16="http://schemas.microsoft.com/office/drawing/2014/main" id="{4CCAC005-B787-0401-A960-A540763B4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
        <p:nvSpPr>
          <p:cNvPr id="8" name="Rectangle 7">
            <a:extLst>
              <a:ext uri="{FF2B5EF4-FFF2-40B4-BE49-F238E27FC236}">
                <a16:creationId xmlns:a16="http://schemas.microsoft.com/office/drawing/2014/main" id="{48EA5CB0-738E-27EA-F05F-167119C06952}"/>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AF8E4A7-601A-2B27-0F59-5EBE4E5E14DF}"/>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52909"/>
              </a:solidFill>
            </a:endParaRPr>
          </a:p>
        </p:txBody>
      </p:sp>
      <p:sp>
        <p:nvSpPr>
          <p:cNvPr id="2" name="Text Placeholder 1">
            <a:extLst>
              <a:ext uri="{FF2B5EF4-FFF2-40B4-BE49-F238E27FC236}">
                <a16:creationId xmlns:a16="http://schemas.microsoft.com/office/drawing/2014/main" id="{3CFEF04B-680F-68C3-58A4-C5B9E22C06A9}"/>
              </a:ext>
            </a:extLst>
          </p:cNvPr>
          <p:cNvSpPr>
            <a:spLocks noGrp="1"/>
          </p:cNvSpPr>
          <p:nvPr>
            <p:ph type="body" sz="quarter" idx="10"/>
          </p:nvPr>
        </p:nvSpPr>
        <p:spPr>
          <a:xfrm>
            <a:off x="266982" y="613873"/>
            <a:ext cx="7859713" cy="683516"/>
          </a:xfrm>
        </p:spPr>
        <p:txBody>
          <a:bodyPr>
            <a:normAutofit/>
          </a:bodyPr>
          <a:lstStyle/>
          <a:p>
            <a:pPr marR="0" defTabSz="914400" eaLnBrk="1" fontAlgn="base" hangingPunct="1">
              <a:lnSpc>
                <a:spcPct val="90000"/>
              </a:lnSpc>
              <a:spcBef>
                <a:spcPts val="1000"/>
              </a:spcBef>
              <a:spcAft>
                <a:spcPct val="0"/>
              </a:spcAft>
              <a:buClrTx/>
              <a:buSzTx/>
              <a:tabLst/>
            </a:pPr>
            <a:r>
              <a:rPr kumimoji="0" lang="en-US" altLang="en-US" sz="3600" b="1" i="0" u="sng" strike="noStrike" kern="1200" cap="none" normalizeH="0" baseline="0" dirty="0">
                <a:ln>
                  <a:noFill/>
                </a:ln>
                <a:effectLst/>
                <a:latin typeface="+mn-lt"/>
                <a:ea typeface="+mn-ea"/>
                <a:cs typeface="+mn-cs"/>
              </a:rPr>
              <a:t>DSL Network Agenda</a:t>
            </a:r>
            <a:endParaRPr kumimoji="0" lang="en-US" altLang="en-US" sz="3600" b="0" i="0" u="none" strike="noStrike" kern="1200" cap="none" normalizeH="0" baseline="0" dirty="0">
              <a:ln>
                <a:noFill/>
              </a:ln>
              <a:effectLst/>
              <a:latin typeface="+mn-lt"/>
              <a:ea typeface="+mn-ea"/>
              <a:cs typeface="+mn-cs"/>
            </a:endParaRPr>
          </a:p>
          <a:p>
            <a:endParaRPr lang="en-GB" dirty="0"/>
          </a:p>
        </p:txBody>
      </p:sp>
      <p:pic>
        <p:nvPicPr>
          <p:cNvPr id="5" name="Picture 2" descr="Take care of yourself Stock Photos ...">
            <a:extLst>
              <a:ext uri="{FF2B5EF4-FFF2-40B4-BE49-F238E27FC236}">
                <a16:creationId xmlns:a16="http://schemas.microsoft.com/office/drawing/2014/main" id="{B89C979D-DCC3-1381-0564-DDB90FB21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411" y="1174841"/>
            <a:ext cx="4927582" cy="4263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cartoon people&#10;&#10;AI-generated content may be incorrect.">
            <a:extLst>
              <a:ext uri="{FF2B5EF4-FFF2-40B4-BE49-F238E27FC236}">
                <a16:creationId xmlns:a16="http://schemas.microsoft.com/office/drawing/2014/main" id="{0D0FC9AD-6427-2D79-71BB-4C41BFC66A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6674" y="165389"/>
            <a:ext cx="2928344" cy="790242"/>
          </a:xfrm>
          <a:prstGeom prst="rect">
            <a:avLst/>
          </a:prstGeom>
        </p:spPr>
      </p:pic>
    </p:spTree>
    <p:extLst>
      <p:ext uri="{BB962C8B-B14F-4D97-AF65-F5344CB8AC3E}">
        <p14:creationId xmlns:p14="http://schemas.microsoft.com/office/powerpoint/2010/main" val="19312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21EF-B947-11E2-AA17-50CE3CAEB93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55576D3-1D05-DE39-B45B-B7C38A211DA9}"/>
              </a:ext>
            </a:extLst>
          </p:cNvPr>
          <p:cNvSpPr>
            <a:spLocks noGrp="1"/>
          </p:cNvSpPr>
          <p:nvPr>
            <p:ph type="title"/>
          </p:nvPr>
        </p:nvSpPr>
        <p:spPr>
          <a:noFill/>
        </p:spPr>
        <p:txBody>
          <a:bodyPr>
            <a:noAutofit/>
          </a:bodyPr>
          <a:lstStyle/>
          <a:p>
            <a:br>
              <a:rPr lang="en-GB" sz="1350" b="1">
                <a:cs typeface="Arial" panose="020B0604020202020204" pitchFamily="34" charset="0"/>
              </a:rPr>
            </a:br>
            <a:endParaRPr lang="en-GB" sz="1350" b="1" i="1">
              <a:cs typeface="Arial" panose="020B0604020202020204" pitchFamily="34" charset="0"/>
            </a:endParaRPr>
          </a:p>
        </p:txBody>
      </p:sp>
      <p:sp>
        <p:nvSpPr>
          <p:cNvPr id="7" name="Content Placeholder 6">
            <a:extLst>
              <a:ext uri="{FF2B5EF4-FFF2-40B4-BE49-F238E27FC236}">
                <a16:creationId xmlns:a16="http://schemas.microsoft.com/office/drawing/2014/main" id="{ECD9E6E6-D8D9-3B60-E24C-89297D9AC2E7}"/>
              </a:ext>
            </a:extLst>
          </p:cNvPr>
          <p:cNvSpPr>
            <a:spLocks noGrp="1"/>
          </p:cNvSpPr>
          <p:nvPr>
            <p:ph sz="half" idx="1"/>
          </p:nvPr>
        </p:nvSpPr>
        <p:spPr>
          <a:xfrm>
            <a:off x="1591795" y="1062707"/>
            <a:ext cx="9005038" cy="5696464"/>
          </a:xfrm>
          <a:ln w="38100">
            <a:solidFill>
              <a:schemeClr val="accent3"/>
            </a:solidFill>
          </a:ln>
        </p:spPr>
        <p:txBody>
          <a:bodyPr vert="horz" lIns="91440" tIns="45720" rIns="91440" bIns="45720" rtlCol="0" anchor="t">
            <a:noAutofit/>
          </a:bodyPr>
          <a:lstStyle/>
          <a:p>
            <a:pPr marL="128270" indent="-128270">
              <a:spcBef>
                <a:spcPct val="0"/>
              </a:spcBef>
              <a:buFont typeface="Arial,Sans-Serif" panose="020B0604020202020204" pitchFamily="34" charset="0"/>
              <a:buChar char="•"/>
              <a:defRPr/>
            </a:pPr>
            <a:endParaRPr lang="en-GB" sz="1150" b="1"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1150"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buNone/>
              <a:defRPr/>
            </a:pPr>
            <a:endParaRPr lang="en-GB" dirty="0">
              <a:solidFill>
                <a:prstClr val="black"/>
              </a:solidFill>
              <a:latin typeface="Calibri"/>
              <a:ea typeface="Calibri"/>
              <a:cs typeface="Calibri"/>
            </a:endParaRPr>
          </a:p>
        </p:txBody>
      </p:sp>
      <p:sp>
        <p:nvSpPr>
          <p:cNvPr id="4" name="Rectangle 151">
            <a:extLst>
              <a:ext uri="{FF2B5EF4-FFF2-40B4-BE49-F238E27FC236}">
                <a16:creationId xmlns:a16="http://schemas.microsoft.com/office/drawing/2014/main" id="{8D4E6ACF-0EBB-6367-C0AD-DDB757923BB2}"/>
              </a:ext>
            </a:extLst>
          </p:cNvPr>
          <p:cNvSpPr>
            <a:spLocks noChangeArrowheads="1"/>
          </p:cNvSpPr>
          <p:nvPr>
            <p:custDataLst>
              <p:tags r:id="rId1"/>
            </p:custDataLst>
          </p:nvPr>
        </p:nvSpPr>
        <p:spPr bwMode="auto">
          <a:xfrm>
            <a:off x="1581769" y="737003"/>
            <a:ext cx="9015064" cy="242140"/>
          </a:xfrm>
          <a:prstGeom prst="rect">
            <a:avLst/>
          </a:prstGeom>
          <a:solidFill>
            <a:schemeClr val="tx1">
              <a:lumMod val="75000"/>
              <a:lumOff val="25000"/>
            </a:schemeClr>
          </a:solidFill>
          <a:ln w="9525">
            <a:solidFill>
              <a:schemeClr val="tx1"/>
            </a:solidFill>
            <a:miter lim="800000"/>
            <a:headEnd/>
            <a:tailEnd/>
          </a:ln>
        </p:spPr>
        <p:txBody>
          <a:bodyPr lIns="34290" tIns="45720" rIns="34290" bIns="45720" anchor="ctr" anchorCtr="1"/>
          <a:lstStyle>
            <a:lvl1pPr eaLnBrk="0" hangingPunct="0">
              <a:defRPr sz="2000">
                <a:solidFill>
                  <a:schemeClr val="bg1"/>
                </a:solidFill>
                <a:latin typeface="Expert Sans Regular" pitchFamily="34" charset="0"/>
                <a:ea typeface="ＭＳ Ｐゴシック" pitchFamily="1" charset="-128"/>
              </a:defRPr>
            </a:lvl1pPr>
            <a:lvl2pPr marL="37931725" indent="-37474525" eaLnBrk="0" hangingPunct="0">
              <a:defRPr sz="2000">
                <a:solidFill>
                  <a:schemeClr val="bg1"/>
                </a:solidFill>
                <a:latin typeface="Expert Sans Regular" pitchFamily="34" charset="0"/>
                <a:ea typeface="ＭＳ Ｐゴシック" pitchFamily="1" charset="-128"/>
              </a:defRPr>
            </a:lvl2pPr>
            <a:lvl3pPr eaLnBrk="0" hangingPunct="0">
              <a:defRPr sz="2000">
                <a:solidFill>
                  <a:schemeClr val="bg1"/>
                </a:solidFill>
                <a:latin typeface="Expert Sans Regular" pitchFamily="34" charset="0"/>
                <a:ea typeface="ＭＳ Ｐゴシック" pitchFamily="1" charset="-128"/>
              </a:defRPr>
            </a:lvl3pPr>
            <a:lvl4pPr eaLnBrk="0" hangingPunct="0">
              <a:defRPr sz="2000">
                <a:solidFill>
                  <a:schemeClr val="bg1"/>
                </a:solidFill>
                <a:latin typeface="Expert Sans Regular" pitchFamily="34" charset="0"/>
                <a:ea typeface="ＭＳ Ｐゴシック" pitchFamily="1" charset="-128"/>
              </a:defRPr>
            </a:lvl4pPr>
            <a:lvl5pPr eaLnBrk="0" hangingPunct="0">
              <a:defRPr sz="2000">
                <a:solidFill>
                  <a:schemeClr val="bg1"/>
                </a:solidFill>
                <a:latin typeface="Expert Sans Regular" pitchFamily="34" charset="0"/>
                <a:ea typeface="ＭＳ Ｐゴシック" pitchFamily="1" charset="-128"/>
              </a:defRPr>
            </a:lvl5pPr>
            <a:lvl6pPr marL="4572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6pPr>
            <a:lvl7pPr marL="9144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7pPr>
            <a:lvl8pPr marL="13716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8pPr>
            <a:lvl9pPr marL="18288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9pPr>
          </a:lstStyle>
          <a:p>
            <a:pPr algn="ctr">
              <a:spcBef>
                <a:spcPct val="0"/>
              </a:spcBef>
            </a:pPr>
            <a:r>
              <a:rPr lang="en-US" altLang="en-US" sz="1400" b="1" dirty="0">
                <a:solidFill>
                  <a:srgbClr val="FFFFFF"/>
                </a:solidFill>
                <a:latin typeface="Calibri"/>
              </a:rPr>
              <a:t>Critical</a:t>
            </a:r>
            <a:r>
              <a:rPr lang="en-US" altLang="en-US" sz="1400" b="1" dirty="0">
                <a:solidFill>
                  <a:srgbClr val="FFFFFF"/>
                </a:solidFill>
                <a:latin typeface="Arial" charset="0"/>
              </a:rPr>
              <a:t> </a:t>
            </a:r>
            <a:r>
              <a:rPr lang="en-US" altLang="en-US" sz="1400" b="1" dirty="0">
                <a:solidFill>
                  <a:srgbClr val="FFFFFF"/>
                </a:solidFill>
                <a:latin typeface="Calibri"/>
              </a:rPr>
              <a:t>Milestones This Period (Young Futures Hub)</a:t>
            </a:r>
            <a:endParaRPr lang="en-GB" altLang="en-US" sz="1400" b="1" dirty="0">
              <a:solidFill>
                <a:srgbClr val="FFFFFF"/>
              </a:solidFill>
              <a:latin typeface="Calibri"/>
              <a:cs typeface="Calibri"/>
            </a:endParaRPr>
          </a:p>
        </p:txBody>
      </p:sp>
      <p:sp>
        <p:nvSpPr>
          <p:cNvPr id="6" name="Rectangle 5">
            <a:extLst>
              <a:ext uri="{FF2B5EF4-FFF2-40B4-BE49-F238E27FC236}">
                <a16:creationId xmlns:a16="http://schemas.microsoft.com/office/drawing/2014/main" id="{983D140C-2332-247C-D725-DA94BE5F3FEB}"/>
              </a:ext>
            </a:extLst>
          </p:cNvPr>
          <p:cNvSpPr/>
          <p:nvPr/>
        </p:nvSpPr>
        <p:spPr>
          <a:xfrm>
            <a:off x="1591795" y="98830"/>
            <a:ext cx="5412778" cy="58064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GB" sz="2000" b="1" dirty="0">
                <a:solidFill>
                  <a:prstClr val="white"/>
                </a:solidFill>
                <a:latin typeface="Aptos" panose="020B0004020202020204" pitchFamily="34" charset="0"/>
                <a:cs typeface="Arial"/>
              </a:rPr>
              <a:t>Families First Partnership Programme – Highlights Report</a:t>
            </a:r>
            <a:endParaRPr lang="en-GB" sz="2000" dirty="0">
              <a:solidFill>
                <a:prstClr val="white"/>
              </a:solidFill>
              <a:latin typeface="Aptos" panose="020B0004020202020204" pitchFamily="34" charset="0"/>
            </a:endParaRPr>
          </a:p>
        </p:txBody>
      </p:sp>
      <p:graphicFrame>
        <p:nvGraphicFramePr>
          <p:cNvPr id="5" name="Group 64">
            <a:extLst>
              <a:ext uri="{FF2B5EF4-FFF2-40B4-BE49-F238E27FC236}">
                <a16:creationId xmlns:a16="http://schemas.microsoft.com/office/drawing/2014/main" id="{9CC36881-98C1-69CC-5E9A-B2D16D51BCE6}"/>
              </a:ext>
            </a:extLst>
          </p:cNvPr>
          <p:cNvGraphicFramePr>
            <a:graphicFrameLocks noGrp="1"/>
          </p:cNvGraphicFramePr>
          <p:nvPr/>
        </p:nvGraphicFramePr>
        <p:xfrm>
          <a:off x="7129671" y="98829"/>
          <a:ext cx="3467163" cy="573372"/>
        </p:xfrm>
        <a:graphic>
          <a:graphicData uri="http://schemas.openxmlformats.org/drawingml/2006/table">
            <a:tbl>
              <a:tblPr/>
              <a:tblGrid>
                <a:gridCol w="1612634">
                  <a:extLst>
                    <a:ext uri="{9D8B030D-6E8A-4147-A177-3AD203B41FA5}">
                      <a16:colId xmlns:a16="http://schemas.microsoft.com/office/drawing/2014/main" val="20000"/>
                    </a:ext>
                  </a:extLst>
                </a:gridCol>
                <a:gridCol w="1854529">
                  <a:extLst>
                    <a:ext uri="{9D8B030D-6E8A-4147-A177-3AD203B41FA5}">
                      <a16:colId xmlns:a16="http://schemas.microsoft.com/office/drawing/2014/main" val="20001"/>
                    </a:ext>
                  </a:extLst>
                </a:gridCol>
              </a:tblGrid>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dirty="0">
                          <a:ln>
                            <a:noFill/>
                          </a:ln>
                          <a:solidFill>
                            <a:schemeClr val="tx1"/>
                          </a:solidFill>
                          <a:effectLst/>
                          <a:latin typeface="+mj-lt"/>
                        </a:rPr>
                        <a:t>Project Manager:</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b="1" i="0" u="none" strike="noStrike" cap="none" normalizeH="0" baseline="0" dirty="0">
                          <a:ln>
                            <a:noFill/>
                          </a:ln>
                          <a:solidFill>
                            <a:schemeClr val="tx1"/>
                          </a:solidFill>
                          <a:effectLst/>
                          <a:latin typeface="+mj-lt"/>
                        </a:rPr>
                        <a:t>Joni Hughes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a:ln>
                            <a:noFill/>
                          </a:ln>
                          <a:solidFill>
                            <a:schemeClr val="tx1"/>
                          </a:solidFill>
                          <a:effectLst/>
                          <a:latin typeface="+mj-lt"/>
                        </a:rPr>
                        <a:t>Date:</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GB" sz="900" b="1" i="0" u="none" strike="noStrike" cap="none" normalizeH="0" baseline="0" dirty="0">
                          <a:ln>
                            <a:noFill/>
                          </a:ln>
                          <a:solidFill>
                            <a:schemeClr val="tx1"/>
                          </a:solidFill>
                          <a:effectLst/>
                          <a:latin typeface="+mj-lt"/>
                        </a:rPr>
                        <a:t>January 2026</a:t>
                      </a: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a:ln>
                            <a:noFill/>
                          </a:ln>
                          <a:solidFill>
                            <a:schemeClr val="tx1"/>
                          </a:solidFill>
                          <a:effectLst/>
                          <a:latin typeface="+mj-lt"/>
                        </a:rPr>
                        <a:t>RAG Status: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59D82753-5E1F-7376-6DA8-3A397FC21E63}"/>
              </a:ext>
            </a:extLst>
          </p:cNvPr>
          <p:cNvSpPr txBox="1"/>
          <p:nvPr/>
        </p:nvSpPr>
        <p:spPr>
          <a:xfrm>
            <a:off x="1671145" y="1141838"/>
            <a:ext cx="8925688" cy="6955750"/>
          </a:xfrm>
          <a:prstGeom prst="rect">
            <a:avLst/>
          </a:prstGeom>
          <a:noFill/>
        </p:spPr>
        <p:txBody>
          <a:bodyPr wrap="square" rtlCol="0">
            <a:spAutoFit/>
          </a:bodyPr>
          <a:lstStyle/>
          <a:p>
            <a:r>
              <a:rPr lang="en-GB" sz="2000" b="1" u="sng" dirty="0">
                <a:solidFill>
                  <a:prstClr val="black"/>
                </a:solidFill>
                <a:latin typeface="Aptos" panose="020B0004020202020204" pitchFamily="34" charset="0"/>
              </a:rPr>
              <a:t>Progress to date</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Attended several government planning sessions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Completed a YFH site appraisal with corporate landlord </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Held first multi agency project board</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DLT paper for sign off on the recommended venue</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Completed extensive co-production with children and young people</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Completed multi agency and VCS engagement sessions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Circulated draft action plan taken from the government recommendations</a:t>
            </a:r>
          </a:p>
          <a:p>
            <a:pPr marL="285750" indent="-285750">
              <a:buFont typeface="Arial" panose="020B0604020202020204" pitchFamily="34" charset="0"/>
              <a:buChar char="•"/>
            </a:pPr>
            <a:endParaRPr lang="en-GB" sz="2000" dirty="0">
              <a:solidFill>
                <a:prstClr val="black"/>
              </a:solidFill>
              <a:latin typeface="Aptos" panose="020B0004020202020204" pitchFamily="34" charset="0"/>
            </a:endParaRPr>
          </a:p>
          <a:p>
            <a:r>
              <a:rPr lang="en-GB" sz="2000" b="1" u="sng" dirty="0">
                <a:solidFill>
                  <a:prstClr val="black"/>
                </a:solidFill>
                <a:latin typeface="Aptos" panose="020B0004020202020204" pitchFamily="34" charset="0"/>
              </a:rPr>
              <a:t>Progress next reporting month (January)</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Submit final implementation plan to DCMS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2</a:t>
            </a:r>
            <a:r>
              <a:rPr lang="en-GB" sz="2000" baseline="30000" dirty="0">
                <a:solidFill>
                  <a:prstClr val="black"/>
                </a:solidFill>
                <a:latin typeface="Aptos" panose="020B0004020202020204" pitchFamily="34" charset="0"/>
              </a:rPr>
              <a:t>nd</a:t>
            </a:r>
            <a:r>
              <a:rPr lang="en-GB" sz="2000" dirty="0">
                <a:solidFill>
                  <a:prstClr val="black"/>
                </a:solidFill>
                <a:latin typeface="Aptos" panose="020B0004020202020204" pitchFamily="34" charset="0"/>
              </a:rPr>
              <a:t> project board to agree on sub workstream plan to deliver on the action plan</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Executive Board Paper to receive the grant and agree the venue</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Further partnership engagement sessions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Setting up of a youth council to attend a year long schedule of events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Initiate a capital project with property services</a:t>
            </a:r>
          </a:p>
          <a:p>
            <a:pPr marL="285750" indent="-285750">
              <a:buFont typeface="Arial" panose="020B0604020202020204" pitchFamily="34" charset="0"/>
              <a:buChar char="•"/>
            </a:pPr>
            <a:r>
              <a:rPr lang="en-GB" sz="2000" dirty="0">
                <a:solidFill>
                  <a:prstClr val="black"/>
                </a:solidFill>
                <a:latin typeface="Aptos" panose="020B0004020202020204" pitchFamily="34" charset="0"/>
              </a:rPr>
              <a:t>Attend a government panel meeting to discuss the bid submission</a:t>
            </a: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p:txBody>
      </p:sp>
      <p:pic>
        <p:nvPicPr>
          <p:cNvPr id="8" name="Picture 7" descr="A logo of a city council&#10;&#10;AI-generated content may be incorrect.">
            <a:extLst>
              <a:ext uri="{FF2B5EF4-FFF2-40B4-BE49-F238E27FC236}">
                <a16:creationId xmlns:a16="http://schemas.microsoft.com/office/drawing/2014/main" id="{B5684C03-D5F3-93A3-0E52-BA598172D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3" y="93122"/>
            <a:ext cx="1489683" cy="1045220"/>
          </a:xfrm>
          <a:prstGeom prst="rect">
            <a:avLst/>
          </a:prstGeom>
        </p:spPr>
      </p:pic>
      <p:pic>
        <p:nvPicPr>
          <p:cNvPr id="9" name="Picture 8" descr="A logo for a safeguarding company&#10;&#10;AI-generated content may be incorrect.">
            <a:extLst>
              <a:ext uri="{FF2B5EF4-FFF2-40B4-BE49-F238E27FC236}">
                <a16:creationId xmlns:a16="http://schemas.microsoft.com/office/drawing/2014/main" id="{A79F8D3F-9F02-BBA8-5538-B3BED0000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5091" y="96944"/>
            <a:ext cx="761032" cy="1280117"/>
          </a:xfrm>
          <a:prstGeom prst="rect">
            <a:avLst/>
          </a:prstGeom>
        </p:spPr>
      </p:pic>
    </p:spTree>
    <p:extLst>
      <p:ext uri="{BB962C8B-B14F-4D97-AF65-F5344CB8AC3E}">
        <p14:creationId xmlns:p14="http://schemas.microsoft.com/office/powerpoint/2010/main" val="326369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CA9CD-273F-5FD9-BDD2-7FE338277B2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C8F0658-162F-22E9-1F96-E32790938958}"/>
              </a:ext>
            </a:extLst>
          </p:cNvPr>
          <p:cNvSpPr>
            <a:spLocks noGrp="1"/>
          </p:cNvSpPr>
          <p:nvPr>
            <p:ph type="title"/>
          </p:nvPr>
        </p:nvSpPr>
        <p:spPr>
          <a:noFill/>
        </p:spPr>
        <p:txBody>
          <a:bodyPr>
            <a:noAutofit/>
          </a:bodyPr>
          <a:lstStyle/>
          <a:p>
            <a:br>
              <a:rPr lang="en-GB" sz="1350" b="1">
                <a:cs typeface="Arial" panose="020B0604020202020204" pitchFamily="34" charset="0"/>
              </a:rPr>
            </a:br>
            <a:endParaRPr lang="en-GB" sz="1350" b="1" i="1">
              <a:cs typeface="Arial" panose="020B0604020202020204" pitchFamily="34" charset="0"/>
            </a:endParaRPr>
          </a:p>
        </p:txBody>
      </p:sp>
      <p:sp>
        <p:nvSpPr>
          <p:cNvPr id="7" name="Content Placeholder 6">
            <a:extLst>
              <a:ext uri="{FF2B5EF4-FFF2-40B4-BE49-F238E27FC236}">
                <a16:creationId xmlns:a16="http://schemas.microsoft.com/office/drawing/2014/main" id="{C458069D-9C9D-5257-1DFB-1DE0662001B2}"/>
              </a:ext>
            </a:extLst>
          </p:cNvPr>
          <p:cNvSpPr>
            <a:spLocks noGrp="1"/>
          </p:cNvSpPr>
          <p:nvPr>
            <p:ph sz="half" idx="1"/>
          </p:nvPr>
        </p:nvSpPr>
        <p:spPr>
          <a:xfrm>
            <a:off x="1591795" y="1062707"/>
            <a:ext cx="9005038" cy="5795293"/>
          </a:xfrm>
          <a:ln w="38100">
            <a:solidFill>
              <a:schemeClr val="accent3"/>
            </a:solidFill>
          </a:ln>
        </p:spPr>
        <p:txBody>
          <a:bodyPr vert="horz" lIns="91440" tIns="45720" rIns="91440" bIns="45720" rtlCol="0" anchor="t">
            <a:noAutofit/>
          </a:bodyPr>
          <a:lstStyle/>
          <a:p>
            <a:pPr marL="128270" indent="-128270">
              <a:spcBef>
                <a:spcPct val="0"/>
              </a:spcBef>
              <a:buFont typeface="Arial,Sans-Serif" panose="020B0604020202020204" pitchFamily="34" charset="0"/>
              <a:buChar char="•"/>
              <a:defRPr/>
            </a:pPr>
            <a:endParaRPr lang="en-GB" sz="1150" b="1"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1150" dirty="0">
              <a:solidFill>
                <a:prstClr val="black"/>
              </a:solidFill>
              <a:latin typeface="Calibri"/>
              <a:ea typeface="Calibri"/>
              <a:cs typeface="Calibri"/>
            </a:endParaRPr>
          </a:p>
          <a:p>
            <a:pPr marL="128270" indent="-128270">
              <a:spcBef>
                <a:spcPct val="0"/>
              </a:spcBef>
              <a:buFont typeface="Arial,Sans-Serif" panose="020B0604020202020204" pitchFamily="34" charset="0"/>
              <a:buChar char="•"/>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spcBef>
                <a:spcPct val="0"/>
              </a:spcBef>
              <a:buNone/>
              <a:defRPr/>
            </a:pPr>
            <a:endParaRPr lang="en-GB" sz="950" dirty="0">
              <a:solidFill>
                <a:prstClr val="black"/>
              </a:solidFill>
              <a:latin typeface="Calibri"/>
              <a:ea typeface="Calibri"/>
              <a:cs typeface="Calibri"/>
            </a:endParaRPr>
          </a:p>
          <a:p>
            <a:pPr marL="0" indent="0">
              <a:buNone/>
              <a:defRPr/>
            </a:pPr>
            <a:endParaRPr lang="en-GB" dirty="0">
              <a:solidFill>
                <a:prstClr val="black"/>
              </a:solidFill>
              <a:latin typeface="Calibri"/>
              <a:ea typeface="Calibri"/>
              <a:cs typeface="Calibri"/>
            </a:endParaRPr>
          </a:p>
        </p:txBody>
      </p:sp>
      <p:sp>
        <p:nvSpPr>
          <p:cNvPr id="4" name="Rectangle 151">
            <a:extLst>
              <a:ext uri="{FF2B5EF4-FFF2-40B4-BE49-F238E27FC236}">
                <a16:creationId xmlns:a16="http://schemas.microsoft.com/office/drawing/2014/main" id="{69EAF1B9-00FA-8F4D-A15D-07EBDD0F03D0}"/>
              </a:ext>
            </a:extLst>
          </p:cNvPr>
          <p:cNvSpPr>
            <a:spLocks noChangeArrowheads="1"/>
          </p:cNvSpPr>
          <p:nvPr>
            <p:custDataLst>
              <p:tags r:id="rId1"/>
            </p:custDataLst>
          </p:nvPr>
        </p:nvSpPr>
        <p:spPr bwMode="auto">
          <a:xfrm>
            <a:off x="1581769" y="737003"/>
            <a:ext cx="9015064" cy="242140"/>
          </a:xfrm>
          <a:prstGeom prst="rect">
            <a:avLst/>
          </a:prstGeom>
          <a:solidFill>
            <a:schemeClr val="tx1">
              <a:lumMod val="75000"/>
              <a:lumOff val="25000"/>
            </a:schemeClr>
          </a:solidFill>
          <a:ln w="9525">
            <a:solidFill>
              <a:schemeClr val="tx1"/>
            </a:solidFill>
            <a:miter lim="800000"/>
            <a:headEnd/>
            <a:tailEnd/>
          </a:ln>
        </p:spPr>
        <p:txBody>
          <a:bodyPr lIns="34290" tIns="45720" rIns="34290" bIns="45720" anchor="ctr" anchorCtr="1"/>
          <a:lstStyle>
            <a:lvl1pPr eaLnBrk="0" hangingPunct="0">
              <a:defRPr sz="2000">
                <a:solidFill>
                  <a:schemeClr val="bg1"/>
                </a:solidFill>
                <a:latin typeface="Expert Sans Regular" pitchFamily="34" charset="0"/>
                <a:ea typeface="ＭＳ Ｐゴシック" pitchFamily="1" charset="-128"/>
              </a:defRPr>
            </a:lvl1pPr>
            <a:lvl2pPr marL="37931725" indent="-37474525" eaLnBrk="0" hangingPunct="0">
              <a:defRPr sz="2000">
                <a:solidFill>
                  <a:schemeClr val="bg1"/>
                </a:solidFill>
                <a:latin typeface="Expert Sans Regular" pitchFamily="34" charset="0"/>
                <a:ea typeface="ＭＳ Ｐゴシック" pitchFamily="1" charset="-128"/>
              </a:defRPr>
            </a:lvl2pPr>
            <a:lvl3pPr eaLnBrk="0" hangingPunct="0">
              <a:defRPr sz="2000">
                <a:solidFill>
                  <a:schemeClr val="bg1"/>
                </a:solidFill>
                <a:latin typeface="Expert Sans Regular" pitchFamily="34" charset="0"/>
                <a:ea typeface="ＭＳ Ｐゴシック" pitchFamily="1" charset="-128"/>
              </a:defRPr>
            </a:lvl3pPr>
            <a:lvl4pPr eaLnBrk="0" hangingPunct="0">
              <a:defRPr sz="2000">
                <a:solidFill>
                  <a:schemeClr val="bg1"/>
                </a:solidFill>
                <a:latin typeface="Expert Sans Regular" pitchFamily="34" charset="0"/>
                <a:ea typeface="ＭＳ Ｐゴシック" pitchFamily="1" charset="-128"/>
              </a:defRPr>
            </a:lvl4pPr>
            <a:lvl5pPr eaLnBrk="0" hangingPunct="0">
              <a:defRPr sz="2000">
                <a:solidFill>
                  <a:schemeClr val="bg1"/>
                </a:solidFill>
                <a:latin typeface="Expert Sans Regular" pitchFamily="34" charset="0"/>
                <a:ea typeface="ＭＳ Ｐゴシック" pitchFamily="1" charset="-128"/>
              </a:defRPr>
            </a:lvl5pPr>
            <a:lvl6pPr marL="4572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6pPr>
            <a:lvl7pPr marL="9144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7pPr>
            <a:lvl8pPr marL="13716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8pPr>
            <a:lvl9pPr marL="1828800" eaLnBrk="0" fontAlgn="base" hangingPunct="0">
              <a:spcBef>
                <a:spcPct val="50000"/>
              </a:spcBef>
              <a:spcAft>
                <a:spcPct val="0"/>
              </a:spcAft>
              <a:defRPr sz="2000">
                <a:solidFill>
                  <a:schemeClr val="bg1"/>
                </a:solidFill>
                <a:latin typeface="Expert Sans Regular" pitchFamily="34" charset="0"/>
                <a:ea typeface="ＭＳ Ｐゴシック" pitchFamily="1" charset="-128"/>
              </a:defRPr>
            </a:lvl9pPr>
          </a:lstStyle>
          <a:p>
            <a:pPr algn="ctr">
              <a:spcBef>
                <a:spcPct val="0"/>
              </a:spcBef>
            </a:pPr>
            <a:r>
              <a:rPr lang="en-US" altLang="en-US" sz="1400" b="1" dirty="0">
                <a:solidFill>
                  <a:srgbClr val="FFFFFF"/>
                </a:solidFill>
                <a:latin typeface="Calibri"/>
              </a:rPr>
              <a:t>Critical</a:t>
            </a:r>
            <a:r>
              <a:rPr lang="en-US" altLang="en-US" sz="1400" b="1" dirty="0">
                <a:solidFill>
                  <a:srgbClr val="FFFFFF"/>
                </a:solidFill>
                <a:latin typeface="Arial" charset="0"/>
              </a:rPr>
              <a:t> </a:t>
            </a:r>
            <a:r>
              <a:rPr lang="en-US" altLang="en-US" sz="1400" b="1" dirty="0">
                <a:solidFill>
                  <a:srgbClr val="FFFFFF"/>
                </a:solidFill>
                <a:latin typeface="Calibri"/>
              </a:rPr>
              <a:t>Milestones This Period (Family Hubs)</a:t>
            </a:r>
            <a:endParaRPr lang="en-GB" altLang="en-US" sz="1400" b="1" dirty="0">
              <a:solidFill>
                <a:srgbClr val="FFFFFF"/>
              </a:solidFill>
              <a:latin typeface="Calibri"/>
              <a:cs typeface="Calibri"/>
            </a:endParaRPr>
          </a:p>
        </p:txBody>
      </p:sp>
      <p:sp>
        <p:nvSpPr>
          <p:cNvPr id="6" name="Rectangle 5">
            <a:extLst>
              <a:ext uri="{FF2B5EF4-FFF2-40B4-BE49-F238E27FC236}">
                <a16:creationId xmlns:a16="http://schemas.microsoft.com/office/drawing/2014/main" id="{0F3C6E88-2A58-2110-81F5-299E464204ED}"/>
              </a:ext>
            </a:extLst>
          </p:cNvPr>
          <p:cNvSpPr/>
          <p:nvPr/>
        </p:nvSpPr>
        <p:spPr>
          <a:xfrm>
            <a:off x="1591795" y="98830"/>
            <a:ext cx="5412778" cy="58064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GB" sz="2000" b="1" dirty="0">
                <a:solidFill>
                  <a:prstClr val="white"/>
                </a:solidFill>
                <a:latin typeface="Aptos" panose="020B0004020202020204" pitchFamily="34" charset="0"/>
                <a:cs typeface="Arial"/>
              </a:rPr>
              <a:t>Families First Partnership Programme – Highlights Report</a:t>
            </a:r>
            <a:endParaRPr lang="en-GB" sz="2000" dirty="0">
              <a:solidFill>
                <a:prstClr val="white"/>
              </a:solidFill>
              <a:latin typeface="Aptos" panose="020B0004020202020204" pitchFamily="34" charset="0"/>
            </a:endParaRPr>
          </a:p>
        </p:txBody>
      </p:sp>
      <p:graphicFrame>
        <p:nvGraphicFramePr>
          <p:cNvPr id="5" name="Group 64">
            <a:extLst>
              <a:ext uri="{FF2B5EF4-FFF2-40B4-BE49-F238E27FC236}">
                <a16:creationId xmlns:a16="http://schemas.microsoft.com/office/drawing/2014/main" id="{57F363A0-72D0-CF0C-71BD-2806AD1EC9F2}"/>
              </a:ext>
            </a:extLst>
          </p:cNvPr>
          <p:cNvGraphicFramePr>
            <a:graphicFrameLocks noGrp="1"/>
          </p:cNvGraphicFramePr>
          <p:nvPr/>
        </p:nvGraphicFramePr>
        <p:xfrm>
          <a:off x="7129671" y="98829"/>
          <a:ext cx="3467163" cy="573372"/>
        </p:xfrm>
        <a:graphic>
          <a:graphicData uri="http://schemas.openxmlformats.org/drawingml/2006/table">
            <a:tbl>
              <a:tblPr/>
              <a:tblGrid>
                <a:gridCol w="1612634">
                  <a:extLst>
                    <a:ext uri="{9D8B030D-6E8A-4147-A177-3AD203B41FA5}">
                      <a16:colId xmlns:a16="http://schemas.microsoft.com/office/drawing/2014/main" val="20000"/>
                    </a:ext>
                  </a:extLst>
                </a:gridCol>
                <a:gridCol w="1854529">
                  <a:extLst>
                    <a:ext uri="{9D8B030D-6E8A-4147-A177-3AD203B41FA5}">
                      <a16:colId xmlns:a16="http://schemas.microsoft.com/office/drawing/2014/main" val="20001"/>
                    </a:ext>
                  </a:extLst>
                </a:gridCol>
              </a:tblGrid>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dirty="0">
                          <a:ln>
                            <a:noFill/>
                          </a:ln>
                          <a:solidFill>
                            <a:schemeClr val="tx1"/>
                          </a:solidFill>
                          <a:effectLst/>
                          <a:latin typeface="+mj-lt"/>
                        </a:rPr>
                        <a:t>Project Manager:</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b="1" i="0" u="none" strike="noStrike" cap="none" normalizeH="0" baseline="0" dirty="0">
                          <a:ln>
                            <a:noFill/>
                          </a:ln>
                          <a:solidFill>
                            <a:schemeClr val="tx1"/>
                          </a:solidFill>
                          <a:effectLst/>
                          <a:latin typeface="+mj-lt"/>
                        </a:rPr>
                        <a:t>Joni Hughes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a:ln>
                            <a:noFill/>
                          </a:ln>
                          <a:solidFill>
                            <a:schemeClr val="tx1"/>
                          </a:solidFill>
                          <a:effectLst/>
                          <a:latin typeface="+mj-lt"/>
                        </a:rPr>
                        <a:t>Date:</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GB" sz="900" b="1" i="0" u="none" strike="noStrike" cap="none" normalizeH="0" baseline="0" dirty="0">
                          <a:ln>
                            <a:noFill/>
                          </a:ln>
                          <a:solidFill>
                            <a:schemeClr val="tx1"/>
                          </a:solidFill>
                          <a:effectLst/>
                          <a:latin typeface="+mj-lt"/>
                        </a:rPr>
                        <a:t>January 2026</a:t>
                      </a: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900" b="1" i="0" u="none" strike="noStrike" cap="none" normalizeH="0" baseline="0">
                          <a:ln>
                            <a:noFill/>
                          </a:ln>
                          <a:solidFill>
                            <a:schemeClr val="tx1"/>
                          </a:solidFill>
                          <a:effectLst/>
                          <a:latin typeface="+mj-lt"/>
                        </a:rPr>
                        <a:t>RAG Status:</a:t>
                      </a: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b="1" i="0" u="none" strike="noStrike" cap="none" normalizeH="0" baseline="0" dirty="0">
                        <a:ln>
                          <a:noFill/>
                        </a:ln>
                        <a:solidFill>
                          <a:schemeClr val="tx1"/>
                        </a:solidFill>
                        <a:effectLst/>
                        <a:latin typeface="+mj-lt"/>
                      </a:endParaRPr>
                    </a:p>
                  </a:txBody>
                  <a:tcPr marL="27000" marR="27000" marT="26982" marB="2698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70220310-7544-BBF4-B92F-9A991337ADA3}"/>
              </a:ext>
            </a:extLst>
          </p:cNvPr>
          <p:cNvSpPr txBox="1"/>
          <p:nvPr/>
        </p:nvSpPr>
        <p:spPr>
          <a:xfrm>
            <a:off x="1895274" y="1698195"/>
            <a:ext cx="8925688" cy="4524315"/>
          </a:xfrm>
          <a:prstGeom prst="rect">
            <a:avLst/>
          </a:prstGeom>
          <a:noFill/>
        </p:spPr>
        <p:txBody>
          <a:bodyPr wrap="square" rtlCol="0">
            <a:spAutoFit/>
          </a:bodyPr>
          <a:lstStyle/>
          <a:p>
            <a:r>
              <a:rPr lang="en-GB" sz="2400" b="1" u="sng" dirty="0">
                <a:solidFill>
                  <a:prstClr val="black"/>
                </a:solidFill>
                <a:latin typeface="Aptos" panose="020B0004020202020204" pitchFamily="34" charset="0"/>
              </a:rPr>
              <a:t>Progress to date</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Agreement that Family Hubs joins the FFP</a:t>
            </a:r>
          </a:p>
          <a:p>
            <a:pPr marL="285750" indent="-285750">
              <a:buFont typeface="Arial" panose="020B0604020202020204" pitchFamily="34" charset="0"/>
              <a:buChar char="•"/>
            </a:pPr>
            <a:endParaRPr lang="en-GB" sz="2400" dirty="0">
              <a:solidFill>
                <a:prstClr val="black"/>
              </a:solidFill>
              <a:latin typeface="Aptos" panose="020B0004020202020204" pitchFamily="34" charset="0"/>
            </a:endParaRPr>
          </a:p>
          <a:p>
            <a:r>
              <a:rPr lang="en-GB" sz="2400" b="1" u="sng" dirty="0">
                <a:solidFill>
                  <a:prstClr val="black"/>
                </a:solidFill>
                <a:latin typeface="Aptos" panose="020B0004020202020204" pitchFamily="34" charset="0"/>
              </a:rPr>
              <a:t>Progress next reporting month (January)</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Scoping</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Project Plan</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Risk Log</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Investment action plan for remaining family hub monies</a:t>
            </a:r>
          </a:p>
          <a:p>
            <a:pPr marL="285750" indent="-285750">
              <a:buFont typeface="Arial" panose="020B0604020202020204" pitchFamily="34" charset="0"/>
              <a:buChar char="•"/>
            </a:pPr>
            <a:r>
              <a:rPr lang="en-GB" sz="2400" dirty="0">
                <a:solidFill>
                  <a:prstClr val="black"/>
                </a:solidFill>
                <a:latin typeface="Aptos" panose="020B0004020202020204" pitchFamily="34" charset="0"/>
              </a:rPr>
              <a:t>Map service offer</a:t>
            </a: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p:txBody>
      </p:sp>
      <p:pic>
        <p:nvPicPr>
          <p:cNvPr id="8" name="Picture 7" descr="A logo of a city council&#10;&#10;AI-generated content may be incorrect.">
            <a:extLst>
              <a:ext uri="{FF2B5EF4-FFF2-40B4-BE49-F238E27FC236}">
                <a16:creationId xmlns:a16="http://schemas.microsoft.com/office/drawing/2014/main" id="{94C6FEA2-C513-E44E-440E-7FC93910D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3" y="93122"/>
            <a:ext cx="1489683" cy="1045220"/>
          </a:xfrm>
          <a:prstGeom prst="rect">
            <a:avLst/>
          </a:prstGeom>
        </p:spPr>
      </p:pic>
      <p:pic>
        <p:nvPicPr>
          <p:cNvPr id="9" name="Picture 8" descr="A logo for a safeguarding company&#10;&#10;AI-generated content may be incorrect.">
            <a:extLst>
              <a:ext uri="{FF2B5EF4-FFF2-40B4-BE49-F238E27FC236}">
                <a16:creationId xmlns:a16="http://schemas.microsoft.com/office/drawing/2014/main" id="{3FA18E1E-7E9D-92A7-0728-E7FA5065C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5091" y="96944"/>
            <a:ext cx="761032" cy="1280117"/>
          </a:xfrm>
          <a:prstGeom prst="rect">
            <a:avLst/>
          </a:prstGeom>
        </p:spPr>
      </p:pic>
    </p:spTree>
    <p:extLst>
      <p:ext uri="{BB962C8B-B14F-4D97-AF65-F5344CB8AC3E}">
        <p14:creationId xmlns:p14="http://schemas.microsoft.com/office/powerpoint/2010/main" val="208541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1F9-105A-678D-ED0C-31B16BBEE2FD}"/>
              </a:ext>
            </a:extLst>
          </p:cNvPr>
          <p:cNvSpPr>
            <a:spLocks noGrp="1"/>
          </p:cNvSpPr>
          <p:nvPr>
            <p:ph type="title"/>
          </p:nvPr>
        </p:nvSpPr>
        <p:spPr>
          <a:xfrm>
            <a:off x="4133036" y="575937"/>
            <a:ext cx="3925927" cy="381000"/>
          </a:xfrm>
        </p:spPr>
        <p:txBody>
          <a:bodyPr/>
          <a:lstStyle/>
          <a:p>
            <a:r>
              <a:rPr lang="en-GB" sz="2400" dirty="0">
                <a:solidFill>
                  <a:schemeClr val="bg2"/>
                </a:solidFill>
              </a:rPr>
              <a:t>Summary of activity so far</a:t>
            </a:r>
          </a:p>
        </p:txBody>
      </p:sp>
      <p:sp>
        <p:nvSpPr>
          <p:cNvPr id="3" name="Content Placeholder 2">
            <a:extLst>
              <a:ext uri="{FF2B5EF4-FFF2-40B4-BE49-F238E27FC236}">
                <a16:creationId xmlns:a16="http://schemas.microsoft.com/office/drawing/2014/main" id="{4A4F1CB6-35D3-67AC-E5C9-4CDE8D379028}"/>
              </a:ext>
            </a:extLst>
          </p:cNvPr>
          <p:cNvSpPr txBox="1">
            <a:spLocks/>
          </p:cNvSpPr>
          <p:nvPr/>
        </p:nvSpPr>
        <p:spPr>
          <a:xfrm>
            <a:off x="2663168" y="1856085"/>
            <a:ext cx="7314114" cy="3483032"/>
          </a:xfrm>
          <a:prstGeom prst="rect">
            <a:avLst/>
          </a:prstGeom>
        </p:spPr>
        <p:txBody>
          <a:bodyPr>
            <a:normAutofit/>
          </a:bodyPr>
          <a:lstStyle>
            <a:lvl1pPr marL="0" indent="0" algn="l" defTabSz="914400" rtl="0" eaLnBrk="1" latinLnBrk="0" hangingPunct="1">
              <a:lnSpc>
                <a:spcPct val="90000"/>
              </a:lnSpc>
              <a:spcBef>
                <a:spcPts val="1000"/>
              </a:spcBef>
              <a:buFontTx/>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663575"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936625"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165225" indent="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endParaRPr lang="en-GB" sz="2100" dirty="0">
              <a:solidFill>
                <a:srgbClr val="215171"/>
              </a:solidFill>
              <a:latin typeface="Aptos" panose="02110004020202020204"/>
            </a:endParaRPr>
          </a:p>
        </p:txBody>
      </p:sp>
      <p:sp>
        <p:nvSpPr>
          <p:cNvPr id="5" name="TextBox 4">
            <a:extLst>
              <a:ext uri="{FF2B5EF4-FFF2-40B4-BE49-F238E27FC236}">
                <a16:creationId xmlns:a16="http://schemas.microsoft.com/office/drawing/2014/main" id="{918A3E8F-46C2-B4C5-29EC-557CFAF5D4DD}"/>
              </a:ext>
            </a:extLst>
          </p:cNvPr>
          <p:cNvSpPr txBox="1"/>
          <p:nvPr/>
        </p:nvSpPr>
        <p:spPr>
          <a:xfrm>
            <a:off x="861237" y="1377061"/>
            <a:ext cx="10944886" cy="5242204"/>
          </a:xfrm>
          <a:prstGeom prst="rect">
            <a:avLst/>
          </a:prstGeom>
          <a:noFill/>
        </p:spPr>
        <p:txBody>
          <a:bodyPr wrap="square">
            <a:spAutoFit/>
          </a:bodyPr>
          <a:lstStyle/>
          <a:p>
            <a:pPr defTabSz="685800">
              <a:lnSpc>
                <a:spcPct val="115000"/>
              </a:lnSpc>
              <a:spcAft>
                <a:spcPts val="600"/>
              </a:spcAft>
            </a:pPr>
            <a:r>
              <a:rPr lang="en-GB" sz="2000" b="1"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Young Futures Hub – Youth Engagement Update</a:t>
            </a:r>
            <a:endPar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endParaRPr>
          </a:p>
          <a:p>
            <a:pPr defTabSz="685800">
              <a:lnSpc>
                <a:spcPct val="115000"/>
              </a:lnSpc>
              <a:spcAft>
                <a:spcPts val="600"/>
              </a:spcAf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We’ve made fantastic progress in engaging young people across Nottingham for the Young Futures Hub and Youth Space. Here’s what’s been achieved so far: 510 responses to the survey.</a:t>
            </a:r>
          </a:p>
          <a:p>
            <a:pPr defTabSz="685800">
              <a:lnSpc>
                <a:spcPct val="115000"/>
              </a:lnSpc>
              <a:spcAft>
                <a:spcPts val="600"/>
              </a:spcAft>
            </a:pPr>
            <a:r>
              <a:rPr lang="en-GB" sz="2000" b="1"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Survey Reach &amp; Responses</a:t>
            </a:r>
            <a:endPar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endParaRPr>
          </a:p>
          <a:p>
            <a:pPr marL="257175" indent="-257175" defTabSz="685800">
              <a:lnSpc>
                <a:spcPct val="115000"/>
              </a:lnSpc>
              <a:buSzPts val="1000"/>
              <a:buFont typeface="Symbol" panose="05050102010706020507" pitchFamily="18" charset="2"/>
              <a:buChar char=""/>
              <a:tabLst>
                <a:tab pos="342900" algn="l"/>
              </a:tabLs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Distributed to all LA secondary schools, academies, and alternative provisions and shared with some faith-based schools</a:t>
            </a:r>
          </a:p>
          <a:p>
            <a:pPr marL="257175" indent="-257175" defTabSz="685800">
              <a:lnSpc>
                <a:spcPct val="115000"/>
              </a:lnSpc>
              <a:buSzPts val="1000"/>
              <a:buFont typeface="Symbol" panose="05050102010706020507" pitchFamily="18" charset="2"/>
              <a:buChar char=""/>
              <a:tabLst>
                <a:tab pos="342900" algn="l"/>
              </a:tabLs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Circulated to voluntary sector youth providers, some of whom will host face-to-face sessions in coming months.</a:t>
            </a:r>
          </a:p>
          <a:p>
            <a:pPr marL="257175" indent="-257175" defTabSz="685800">
              <a:lnSpc>
                <a:spcPct val="115000"/>
              </a:lnSpc>
              <a:buSzPts val="1000"/>
              <a:buFont typeface="Symbol" panose="05050102010706020507" pitchFamily="18" charset="2"/>
              <a:buChar char=""/>
              <a:tabLst>
                <a:tab pos="342900" algn="l"/>
              </a:tabLs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Contact made with the Multi-Faith Council.</a:t>
            </a:r>
          </a:p>
          <a:p>
            <a:pPr marL="257175" indent="-257175" defTabSz="685800">
              <a:lnSpc>
                <a:spcPct val="115000"/>
              </a:lnSpc>
              <a:buSzPts val="1000"/>
              <a:buFont typeface="Symbol" panose="05050102010706020507" pitchFamily="18" charset="2"/>
              <a:buChar char=""/>
              <a:tabLst>
                <a:tab pos="342900" algn="l"/>
              </a:tabLs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Duplicate survey going out to children in foster care, residential settings (including out-of-area), and care leavers.</a:t>
            </a:r>
          </a:p>
          <a:p>
            <a:pPr marL="257175" indent="-257175" defTabSz="685800">
              <a:lnSpc>
                <a:spcPct val="115000"/>
              </a:lnSpc>
              <a:spcAft>
                <a:spcPts val="600"/>
              </a:spcAft>
              <a:buSzPts val="1000"/>
              <a:buFont typeface="Symbol" panose="05050102010706020507" pitchFamily="18" charset="2"/>
              <a:buChar char=""/>
              <a:tabLst>
                <a:tab pos="342900" algn="l"/>
              </a:tabLst>
            </a:pPr>
            <a:r>
              <a:rPr lang="en-GB" sz="2000" kern="100" dirty="0">
                <a:solidFill>
                  <a:srgbClr val="061F35"/>
                </a:solidFill>
                <a:latin typeface="Aptos" panose="020B0004020202020204" pitchFamily="34" charset="0"/>
                <a:ea typeface="Aptos" panose="020B0004020202020204" pitchFamily="34" charset="0"/>
                <a:cs typeface="Times New Roman" panose="02020603050405020304" pitchFamily="18" charset="0"/>
              </a:rPr>
              <a:t>HAF Teams contacted and survey shared</a:t>
            </a:r>
          </a:p>
          <a:p>
            <a:pPr defTabSz="685800">
              <a:lnSpc>
                <a:spcPct val="115000"/>
              </a:lnSpc>
              <a:spcAft>
                <a:spcPts val="600"/>
              </a:spcAft>
              <a:buSzPts val="1000"/>
              <a:tabLst>
                <a:tab pos="342900" algn="l"/>
              </a:tabLst>
            </a:pPr>
            <a:endParaRPr lang="en-GB" sz="1500" kern="100" dirty="0">
              <a:solidFill>
                <a:srgbClr val="061F35">
                  <a:lumMod val="75000"/>
                  <a:lumOff val="25000"/>
                </a:srgbClr>
              </a:solidFill>
              <a:latin typeface="Aptos" panose="020B0004020202020204" pitchFamily="34" charset="0"/>
              <a:ea typeface="Aptos" panose="020B0004020202020204" pitchFamily="34" charset="0"/>
              <a:cs typeface="Times New Roman" panose="02020603050405020304" pitchFamily="18" charset="0"/>
            </a:endParaRPr>
          </a:p>
          <a:p>
            <a:pPr marL="171450" defTabSz="685800">
              <a:lnSpc>
                <a:spcPct val="115000"/>
              </a:lnSpc>
              <a:spcAft>
                <a:spcPts val="600"/>
              </a:spcAft>
            </a:pPr>
            <a:endParaRPr lang="en-GB" sz="1500" kern="100" dirty="0">
              <a:solidFill>
                <a:srgbClr val="A4C9D4"/>
              </a:solidFill>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logo for a safeguarding company&#10;&#10;AI-generated content may be incorrect.">
            <a:extLst>
              <a:ext uri="{FF2B5EF4-FFF2-40B4-BE49-F238E27FC236}">
                <a16:creationId xmlns:a16="http://schemas.microsoft.com/office/drawing/2014/main" id="{7BDE0196-5CC2-881D-ADFE-B26A25CD1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091" y="96944"/>
            <a:ext cx="761032" cy="1280117"/>
          </a:xfrm>
          <a:prstGeom prst="rect">
            <a:avLst/>
          </a:prstGeom>
        </p:spPr>
      </p:pic>
    </p:spTree>
    <p:extLst>
      <p:ext uri="{BB962C8B-B14F-4D97-AF65-F5344CB8AC3E}">
        <p14:creationId xmlns:p14="http://schemas.microsoft.com/office/powerpoint/2010/main" val="351639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624F5-9A9B-DB5E-1E59-8DB1A9639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F3B8C1-3510-EA0F-A099-34119786FBDA}"/>
              </a:ext>
            </a:extLst>
          </p:cNvPr>
          <p:cNvSpPr>
            <a:spLocks noGrp="1"/>
          </p:cNvSpPr>
          <p:nvPr>
            <p:ph type="title"/>
          </p:nvPr>
        </p:nvSpPr>
        <p:spPr>
          <a:xfrm>
            <a:off x="3985176" y="270014"/>
            <a:ext cx="4221647" cy="508314"/>
          </a:xfrm>
        </p:spPr>
        <p:txBody>
          <a:bodyPr/>
          <a:lstStyle/>
          <a:p>
            <a:r>
              <a:rPr lang="en-GB" sz="2400" dirty="0">
                <a:solidFill>
                  <a:schemeClr val="bg2"/>
                </a:solidFill>
              </a:rPr>
              <a:t>Other important information</a:t>
            </a:r>
          </a:p>
        </p:txBody>
      </p:sp>
      <p:sp>
        <p:nvSpPr>
          <p:cNvPr id="4" name="TextBox 3">
            <a:extLst>
              <a:ext uri="{FF2B5EF4-FFF2-40B4-BE49-F238E27FC236}">
                <a16:creationId xmlns:a16="http://schemas.microsoft.com/office/drawing/2014/main" id="{B4F1ED01-5323-B7B1-636A-51AB971768BA}"/>
              </a:ext>
            </a:extLst>
          </p:cNvPr>
          <p:cNvSpPr txBox="1"/>
          <p:nvPr/>
        </p:nvSpPr>
        <p:spPr>
          <a:xfrm>
            <a:off x="1010094" y="951398"/>
            <a:ext cx="10796029" cy="4955203"/>
          </a:xfrm>
          <a:prstGeom prst="rect">
            <a:avLst/>
          </a:prstGeom>
          <a:noFill/>
        </p:spPr>
        <p:txBody>
          <a:bodyPr wrap="square">
            <a:spAutoFit/>
          </a:bodyPr>
          <a:lstStyle/>
          <a:p>
            <a:pPr defTabSz="685800"/>
            <a:endParaRPr lang="en-GB" sz="1600" dirty="0">
              <a:solidFill>
                <a:srgbClr val="061F35">
                  <a:lumMod val="75000"/>
                  <a:lumOff val="25000"/>
                </a:srgbClr>
              </a:solidFill>
              <a:latin typeface="Aptos" panose="02110004020202020204"/>
            </a:endParaRPr>
          </a:p>
          <a:p>
            <a:pPr defTabSz="685800"/>
            <a:r>
              <a:rPr lang="en-GB" sz="2400" b="1" dirty="0">
                <a:solidFill>
                  <a:srgbClr val="061F35"/>
                </a:solidFill>
                <a:latin typeface="Aptos" panose="02110004020202020204"/>
              </a:rPr>
              <a:t>Common Themes:</a:t>
            </a:r>
          </a:p>
          <a:p>
            <a:pPr defTabSz="685800"/>
            <a:endParaRPr lang="en-GB" sz="2400" b="1" dirty="0">
              <a:solidFill>
                <a:srgbClr val="061F35"/>
              </a:solidFill>
              <a:latin typeface="Aptos" panose="02110004020202020204"/>
            </a:endParaRPr>
          </a:p>
          <a:p>
            <a:pPr defTabSz="685800"/>
            <a:r>
              <a:rPr lang="en-GB" dirty="0">
                <a:solidFill>
                  <a:srgbClr val="061F35"/>
                </a:solidFill>
                <a:latin typeface="Aptos" panose="02110004020202020204"/>
              </a:rPr>
              <a:t>Many respondents emphasised that the hub would help young people who feel unsure about their future or need guidance after school.</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The hub is seen as a place where young people should feel secure and be themselves.</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Young people highlighted the importance of having easy access to advice, support, and opportunities.</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Young people have said that the hub should assist those who are most vulnerable or struggling.</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Young people said that the hub should focus on fostering kindness, inclusion, and a sense of belonging.</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Young people want the hub to be accessible – what does this mean? </a:t>
            </a:r>
          </a:p>
          <a:p>
            <a:pPr defTabSz="685800"/>
            <a:endParaRPr lang="en-GB" dirty="0">
              <a:solidFill>
                <a:srgbClr val="061F35"/>
              </a:solidFill>
              <a:latin typeface="Aptos" panose="02110004020202020204"/>
            </a:endParaRPr>
          </a:p>
          <a:p>
            <a:pPr defTabSz="685800"/>
            <a:r>
              <a:rPr lang="en-GB" dirty="0">
                <a:solidFill>
                  <a:srgbClr val="061F35"/>
                </a:solidFill>
                <a:latin typeface="Aptos" panose="02110004020202020204"/>
              </a:rPr>
              <a:t>Most of all, YP tell us they want the hub to be safe</a:t>
            </a:r>
            <a:r>
              <a:rPr lang="en-GB" sz="1600" dirty="0">
                <a:solidFill>
                  <a:srgbClr val="061F35"/>
                </a:solidFill>
                <a:latin typeface="Aptos" panose="02110004020202020204"/>
              </a:rPr>
              <a:t>.</a:t>
            </a:r>
          </a:p>
        </p:txBody>
      </p:sp>
      <p:pic>
        <p:nvPicPr>
          <p:cNvPr id="3" name="Picture 2" descr="A logo for a safeguarding company&#10;&#10;AI-generated content may be incorrect.">
            <a:extLst>
              <a:ext uri="{FF2B5EF4-FFF2-40B4-BE49-F238E27FC236}">
                <a16:creationId xmlns:a16="http://schemas.microsoft.com/office/drawing/2014/main" id="{1B9D004A-B1C5-B67A-4545-FFDD6F282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091" y="96944"/>
            <a:ext cx="761032" cy="1280117"/>
          </a:xfrm>
          <a:prstGeom prst="rect">
            <a:avLst/>
          </a:prstGeom>
        </p:spPr>
      </p:pic>
    </p:spTree>
    <p:extLst>
      <p:ext uri="{BB962C8B-B14F-4D97-AF65-F5344CB8AC3E}">
        <p14:creationId xmlns:p14="http://schemas.microsoft.com/office/powerpoint/2010/main" val="455496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570B-6C3E-F41B-4127-490EE5AF5963}"/>
            </a:ext>
          </a:extLst>
        </p:cNvPr>
        <p:cNvGrpSpPr/>
        <p:nvPr/>
      </p:nvGrpSpPr>
      <p:grpSpPr>
        <a:xfrm>
          <a:off x="0" y="0"/>
          <a:ext cx="0" cy="0"/>
          <a:chOff x="0" y="0"/>
          <a:chExt cx="0" cy="0"/>
        </a:xfrm>
      </p:grpSpPr>
      <p:pic>
        <p:nvPicPr>
          <p:cNvPr id="2050" name="Picture 2" descr="150+ Cartoon Of The Fancy Tea Cups And Saucers Stock Illustrations,  Royalty-Free Vector Graphics &amp; Clip Art - iStock">
            <a:extLst>
              <a:ext uri="{FF2B5EF4-FFF2-40B4-BE49-F238E27FC236}">
                <a16:creationId xmlns:a16="http://schemas.microsoft.com/office/drawing/2014/main" id="{C9FE121E-9397-B0B7-174C-14779CE1C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629" y="1879861"/>
            <a:ext cx="3899421" cy="3899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lty biscuit Vector Images &amp; Graphics ...">
            <a:extLst>
              <a:ext uri="{FF2B5EF4-FFF2-40B4-BE49-F238E27FC236}">
                <a16:creationId xmlns:a16="http://schemas.microsoft.com/office/drawing/2014/main" id="{D3E6B8DF-D962-096F-C6D2-D58A4ACCF826}"/>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165030" y="3829571"/>
            <a:ext cx="1116380" cy="619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logos with text&#10;&#10;AI-generated content may be incorrect.">
            <a:extLst>
              <a:ext uri="{FF2B5EF4-FFF2-40B4-BE49-F238E27FC236}">
                <a16:creationId xmlns:a16="http://schemas.microsoft.com/office/drawing/2014/main" id="{FCE1A203-A6E3-1C93-32DB-DA20924B3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
        <p:nvSpPr>
          <p:cNvPr id="8" name="Rectangle 7">
            <a:extLst>
              <a:ext uri="{FF2B5EF4-FFF2-40B4-BE49-F238E27FC236}">
                <a16:creationId xmlns:a16="http://schemas.microsoft.com/office/drawing/2014/main" id="{18211660-39CB-522E-91EC-CC8B2DB48B61}"/>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4D553762-22C1-0255-0D22-564C487265DE}"/>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52909"/>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C2B24D6-3084-3E05-7A2C-30600513DFA4}"/>
              </a:ext>
            </a:extLst>
          </p:cNvPr>
          <p:cNvSpPr txBox="1"/>
          <p:nvPr/>
        </p:nvSpPr>
        <p:spPr>
          <a:xfrm>
            <a:off x="2573910" y="2311736"/>
            <a:ext cx="7044180"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a:solidFill>
                  <a:prstClr val="black"/>
                </a:solidFill>
                <a:latin typeface="Aptos" panose="02110004020202020204"/>
                <a:cs typeface="Arial" panose="020B0604020202020204" pitchFamily="34" charset="0"/>
              </a:rPr>
              <a:t>Break 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prstClr val="black"/>
                </a:solidFill>
                <a:latin typeface="Aptos" panose="02110004020202020204"/>
                <a:cs typeface="Arial" panose="020B0604020202020204" pitchFamily="34" charset="0"/>
              </a:rPr>
              <a:t>See you in 5</a:t>
            </a:r>
          </a:p>
        </p:txBody>
      </p:sp>
    </p:spTree>
    <p:extLst>
      <p:ext uri="{BB962C8B-B14F-4D97-AF65-F5344CB8AC3E}">
        <p14:creationId xmlns:p14="http://schemas.microsoft.com/office/powerpoint/2010/main" val="18233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9FAB4-1120-48E3-A7C0-BD87FCA5AEDB}"/>
              </a:ext>
            </a:extLst>
          </p:cNvPr>
          <p:cNvSpPr>
            <a:spLocks noGrp="1"/>
          </p:cNvSpPr>
          <p:nvPr>
            <p:ph type="body" sz="quarter" idx="10"/>
          </p:nvPr>
        </p:nvSpPr>
        <p:spPr>
          <a:xfrm>
            <a:off x="1300735" y="2234954"/>
            <a:ext cx="9590530" cy="1656563"/>
          </a:xfrm>
        </p:spPr>
        <p:txBody>
          <a:bodyPr/>
          <a:lstStyle/>
          <a:p>
            <a:pPr algn="ctr"/>
            <a:r>
              <a:rPr lang="en-US" sz="4800" dirty="0">
                <a:latin typeface="Aptos" panose="020B0004020202020204" pitchFamily="34" charset="0"/>
              </a:rPr>
              <a:t>Safeguarding in our schools and our city: ensuring effectiveness and cultivating culture through great governance </a:t>
            </a:r>
          </a:p>
        </p:txBody>
      </p:sp>
      <p:pic>
        <p:nvPicPr>
          <p:cNvPr id="3" name="Picture 2" descr="A group of logos with text&#10;&#10;AI-generated content may be incorrect.">
            <a:extLst>
              <a:ext uri="{FF2B5EF4-FFF2-40B4-BE49-F238E27FC236}">
                <a16:creationId xmlns:a16="http://schemas.microsoft.com/office/drawing/2014/main" id="{88D9B3AB-FD8C-53BC-2BC1-5E392A27B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25689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C5619-F0DF-E9C4-A5FA-160FFC1AE2EA}"/>
              </a:ext>
            </a:extLst>
          </p:cNvPr>
          <p:cNvSpPr>
            <a:spLocks noGrp="1"/>
          </p:cNvSpPr>
          <p:nvPr>
            <p:ph type="body" sz="quarter" idx="10"/>
          </p:nvPr>
        </p:nvSpPr>
        <p:spPr/>
        <p:txBody>
          <a:bodyPr/>
          <a:lstStyle/>
          <a:p>
            <a:r>
              <a:rPr lang="en-GB" dirty="0">
                <a:latin typeface="Aptos" panose="020B0004020202020204" pitchFamily="34" charset="0"/>
              </a:rPr>
              <a:t>Session aims</a:t>
            </a:r>
          </a:p>
        </p:txBody>
      </p:sp>
      <p:sp>
        <p:nvSpPr>
          <p:cNvPr id="3" name="TextBox 2">
            <a:extLst>
              <a:ext uri="{FF2B5EF4-FFF2-40B4-BE49-F238E27FC236}">
                <a16:creationId xmlns:a16="http://schemas.microsoft.com/office/drawing/2014/main" id="{E4E38FA1-FD9E-4960-81F4-FFC96D186B89}"/>
              </a:ext>
            </a:extLst>
          </p:cNvPr>
          <p:cNvSpPr txBox="1"/>
          <p:nvPr/>
        </p:nvSpPr>
        <p:spPr>
          <a:xfrm>
            <a:off x="765544" y="951398"/>
            <a:ext cx="9838000"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In this part of the session, we’ll explore: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Aptos" panose="020B0004020202020204" pitchFamily="34" charset="0"/>
              </a:rPr>
              <a:t>The meaning and role of governance in enabling and ensuring effective safeguarding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Aptos" panose="020B0004020202020204" pitchFamily="34" charset="0"/>
              </a:rPr>
              <a:t>Our roles as governors, school leaders, DSLs, and NCC colleagues in effective safeguarding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Aptos" panose="020B0004020202020204" pitchFamily="34" charset="0"/>
              </a:rPr>
              <a:t>Key things to do, know, understand, and lead in our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Aptos" panose="020B0004020202020204" pitchFamily="34" charset="0"/>
              </a:rPr>
              <a:t>Where effectiveness meets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Aptos" panose="020B0004020202020204" pitchFamily="34" charset="0"/>
              </a:rPr>
              <a:t>Key questions to take back into your setting and your next steps as a leader of safeguarding </a:t>
            </a:r>
          </a:p>
        </p:txBody>
      </p:sp>
      <p:pic>
        <p:nvPicPr>
          <p:cNvPr id="4" name="Picture 3" descr="A group of logos with text&#10;&#10;AI-generated content may be incorrect.">
            <a:extLst>
              <a:ext uri="{FF2B5EF4-FFF2-40B4-BE49-F238E27FC236}">
                <a16:creationId xmlns:a16="http://schemas.microsoft.com/office/drawing/2014/main" id="{DB45F808-79E7-79B2-F97A-44298057A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378774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684C-FF1F-51C2-8C34-2E62533AF8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9B001B-479E-5DC5-BFB1-A2049FD57E1D}"/>
              </a:ext>
            </a:extLst>
          </p:cNvPr>
          <p:cNvSpPr>
            <a:spLocks noGrp="1"/>
          </p:cNvSpPr>
          <p:nvPr>
            <p:ph type="body" sz="quarter" idx="10"/>
          </p:nvPr>
        </p:nvSpPr>
        <p:spPr>
          <a:xfrm>
            <a:off x="212469" y="339453"/>
            <a:ext cx="11106925" cy="1188900"/>
          </a:xfrm>
        </p:spPr>
        <p:txBody>
          <a:bodyPr/>
          <a:lstStyle/>
          <a:p>
            <a:r>
              <a:rPr lang="en-GB" dirty="0">
                <a:latin typeface="Aptos" panose="020B0004020202020204" pitchFamily="34" charset="0"/>
              </a:rPr>
              <a:t>The meaning and role of governance in enabling and ensuring effective safeguarding </a:t>
            </a:r>
          </a:p>
        </p:txBody>
      </p:sp>
      <p:sp>
        <p:nvSpPr>
          <p:cNvPr id="4" name="Text Placeholder 1">
            <a:extLst>
              <a:ext uri="{FF2B5EF4-FFF2-40B4-BE49-F238E27FC236}">
                <a16:creationId xmlns:a16="http://schemas.microsoft.com/office/drawing/2014/main" id="{741DD1D7-04FD-B581-4BC6-D2C7029C0D84}"/>
              </a:ext>
            </a:extLst>
          </p:cNvPr>
          <p:cNvSpPr txBox="1">
            <a:spLocks/>
          </p:cNvSpPr>
          <p:nvPr/>
        </p:nvSpPr>
        <p:spPr>
          <a:xfrm>
            <a:off x="5765932" y="5434149"/>
            <a:ext cx="11106925" cy="118890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rPr>
              <a:t>….and cultivating culture! </a:t>
            </a:r>
          </a:p>
        </p:txBody>
      </p:sp>
      <p:sp>
        <p:nvSpPr>
          <p:cNvPr id="8" name="TextBox 7">
            <a:extLst>
              <a:ext uri="{FF2B5EF4-FFF2-40B4-BE49-F238E27FC236}">
                <a16:creationId xmlns:a16="http://schemas.microsoft.com/office/drawing/2014/main" id="{43EF5BAC-039A-08B0-E4EF-2DBFA47416C3}"/>
              </a:ext>
            </a:extLst>
          </p:cNvPr>
          <p:cNvSpPr txBox="1"/>
          <p:nvPr/>
        </p:nvSpPr>
        <p:spPr>
          <a:xfrm>
            <a:off x="691376" y="1784195"/>
            <a:ext cx="1021451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Governance</a:t>
            </a:r>
            <a:r>
              <a:rPr kumimoji="0" lang="en-GB" sz="2400" b="0" i="0" u="none" strike="noStrike" kern="1200" cap="none" spc="0" normalizeH="0" baseline="0" noProof="0" dirty="0">
                <a:ln>
                  <a:noFill/>
                </a:ln>
                <a:solidFill>
                  <a:srgbClr val="00B050"/>
                </a:solidFill>
                <a:effectLst/>
                <a:uLnTx/>
                <a:uFillTx/>
                <a:latin typeface="Aptos" panose="020B0004020202020204" pitchFamily="34" charset="0"/>
              </a:rPr>
              <a:t> </a:t>
            </a:r>
            <a:r>
              <a:rPr kumimoji="0" lang="en-GB" sz="2400" b="1" i="0" u="none" strike="noStrike" kern="1200" cap="none" spc="0" normalizeH="0" baseline="0" noProof="0" dirty="0">
                <a:ln>
                  <a:noFill/>
                </a:ln>
                <a:solidFill>
                  <a:srgbClr val="00B050"/>
                </a:solidFill>
                <a:effectLst/>
                <a:uLnTx/>
                <a:uFillTx/>
                <a:latin typeface="Aptos" panose="020B0004020202020204" pitchFamily="34" charset="0"/>
              </a:rPr>
              <a:t>IS</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                                    Governance </a:t>
            </a:r>
            <a:r>
              <a:rPr kumimoji="0" lang="en-GB" sz="2400" b="1" i="0" u="none" strike="noStrike" kern="1200" cap="none" spc="0" normalizeH="0" baseline="0" noProof="0" dirty="0">
                <a:ln>
                  <a:noFill/>
                </a:ln>
                <a:solidFill>
                  <a:srgbClr val="FF0000"/>
                </a:solidFill>
                <a:effectLst/>
                <a:uLnTx/>
                <a:uFillTx/>
                <a:latin typeface="Aptos" panose="020B0004020202020204" pitchFamily="34" charset="0"/>
              </a:rPr>
              <a:t>ISN’T</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rPr>
              <a:t>						</a:t>
            </a:r>
            <a:r>
              <a:rPr kumimoji="0" lang="en-GB" sz="2400" b="1" i="0" u="none" strike="noStrike" kern="1200" cap="none" spc="0" normalizeH="0" baseline="0" noProof="0" dirty="0">
                <a:ln>
                  <a:noFill/>
                </a:ln>
                <a:solidFill>
                  <a:srgbClr val="70AD47">
                    <a:lumMod val="75000"/>
                  </a:srgbClr>
                </a:solidFill>
                <a:effectLst/>
                <a:uLnTx/>
                <a:uFillTx/>
                <a:latin typeface="Aptos" panose="020B0004020202020204" pitchFamily="34" charset="0"/>
              </a:rPr>
              <a:t>Fundamentally</a:t>
            </a:r>
            <a:r>
              <a:rPr kumimoji="0" lang="en-GB" sz="2400" b="1" i="0" u="none" strike="noStrike" kern="1200" cap="none" spc="0" normalizeH="0" baseline="0" noProof="0" dirty="0">
                <a:ln>
                  <a:noFill/>
                </a:ln>
                <a:solidFill>
                  <a:prstClr val="black"/>
                </a:solidFill>
                <a:effectLst/>
                <a:uLnTx/>
                <a:uFillTx/>
                <a:latin typeface="Aptos" panose="020B0004020202020204" pitchFamily="34" charset="0"/>
              </a:rPr>
              <a:t>: safeguarding is 						everyone’s responsibility </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 this 						includes creating, growing and         						maintaining a </a:t>
            </a:r>
            <a:r>
              <a:rPr kumimoji="0" lang="en-GB" sz="2400" b="1" i="0" u="none" strike="noStrike" kern="1200" cap="none" spc="0" normalizeH="0" baseline="0" noProof="0" dirty="0">
                <a:ln>
                  <a:noFill/>
                </a:ln>
                <a:solidFill>
                  <a:prstClr val="black"/>
                </a:solidFill>
                <a:effectLst/>
                <a:uLnTx/>
                <a:uFillTx/>
                <a:latin typeface="Aptos" panose="020B0004020202020204" pitchFamily="34" charset="0"/>
              </a:rPr>
              <a:t>culture of 							safeguarding</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75000"/>
                  </a:srgbClr>
                </a:solidFill>
                <a:effectLst/>
                <a:uLnTx/>
                <a:uFillTx/>
                <a:latin typeface="Aptos" panose="020B0004020202020204" pitchFamily="34" charset="0"/>
              </a:rPr>
              <a:t>This is about </a:t>
            </a:r>
            <a:r>
              <a:rPr kumimoji="0" lang="en-GB" sz="2400" b="1" i="0" u="none" strike="noStrike" kern="1200" cap="none" spc="0" normalizeH="0" baseline="0" noProof="0" dirty="0">
                <a:ln>
                  <a:noFill/>
                </a:ln>
                <a:solidFill>
                  <a:srgbClr val="70AD47">
                    <a:lumMod val="75000"/>
                  </a:srgbClr>
                </a:solidFill>
                <a:effectLst/>
                <a:uLnTx/>
                <a:uFillTx/>
                <a:latin typeface="Aptos" panose="020B0004020202020204" pitchFamily="34" charset="0"/>
              </a:rPr>
              <a:t>what we do, how we do it, why we do it</a:t>
            </a:r>
            <a:r>
              <a:rPr kumimoji="0" lang="en-GB" sz="2400" b="0" i="0" u="none" strike="noStrike" kern="1200" cap="none" spc="0" normalizeH="0" baseline="0" noProof="0" dirty="0">
                <a:ln>
                  <a:noFill/>
                </a:ln>
                <a:solidFill>
                  <a:srgbClr val="70AD47">
                    <a:lumMod val="75000"/>
                  </a:srgbClr>
                </a:solidFill>
                <a:effectLst/>
                <a:uLnTx/>
                <a:uFillTx/>
                <a:latin typeface="Aptos" panose="020B0004020202020204" pitchFamily="34" charset="0"/>
              </a:rPr>
              <a:t>, and </a:t>
            </a:r>
            <a:r>
              <a:rPr kumimoji="0" lang="en-GB" sz="2400" b="1" i="0" u="none" strike="noStrike" kern="1200" cap="none" spc="0" normalizeH="0" baseline="0" noProof="0" dirty="0">
                <a:ln>
                  <a:noFill/>
                </a:ln>
                <a:solidFill>
                  <a:srgbClr val="70AD47">
                    <a:lumMod val="75000"/>
                  </a:srgbClr>
                </a:solidFill>
                <a:effectLst/>
                <a:uLnTx/>
                <a:uFillTx/>
                <a:latin typeface="Aptos" panose="020B0004020202020204" pitchFamily="34" charset="0"/>
              </a:rPr>
              <a:t>all of us owning safeguarding </a:t>
            </a:r>
            <a:r>
              <a:rPr kumimoji="0" lang="en-GB" sz="2400" b="0" i="0" u="none" strike="noStrike" kern="1200" cap="none" spc="0" normalizeH="0" baseline="0" noProof="0" dirty="0">
                <a:ln>
                  <a:noFill/>
                </a:ln>
                <a:solidFill>
                  <a:srgbClr val="70AD47">
                    <a:lumMod val="75000"/>
                  </a:srgbClr>
                </a:solidFill>
                <a:effectLst/>
                <a:uLnTx/>
                <a:uFillTx/>
                <a:latin typeface="Aptos" panose="020B0004020202020204" pitchFamily="34" charset="0"/>
              </a:rPr>
              <a:t>at every level. </a:t>
            </a:r>
          </a:p>
        </p:txBody>
      </p:sp>
      <p:pic>
        <p:nvPicPr>
          <p:cNvPr id="3" name="Picture 2" descr="A logo of a city council&#10;&#10;AI-generated content may be incorrect.">
            <a:extLst>
              <a:ext uri="{FF2B5EF4-FFF2-40B4-BE49-F238E27FC236}">
                <a16:creationId xmlns:a16="http://schemas.microsoft.com/office/drawing/2014/main" id="{F6324D8D-3D9B-8BEB-84EA-44E69E09B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317" y="1288153"/>
            <a:ext cx="1489683" cy="1045220"/>
          </a:xfrm>
          <a:prstGeom prst="rect">
            <a:avLst/>
          </a:prstGeom>
        </p:spPr>
      </p:pic>
    </p:spTree>
    <p:extLst>
      <p:ext uri="{BB962C8B-B14F-4D97-AF65-F5344CB8AC3E}">
        <p14:creationId xmlns:p14="http://schemas.microsoft.com/office/powerpoint/2010/main" val="27115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59971-9383-6D8B-2E81-32E5BB2C10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4BF845-98F5-E00D-94A4-5DE45708A87D}"/>
              </a:ext>
            </a:extLst>
          </p:cNvPr>
          <p:cNvSpPr>
            <a:spLocks noGrp="1"/>
          </p:cNvSpPr>
          <p:nvPr>
            <p:ph type="body" sz="quarter" idx="10"/>
          </p:nvPr>
        </p:nvSpPr>
        <p:spPr>
          <a:xfrm>
            <a:off x="688835" y="1285437"/>
            <a:ext cx="10466845" cy="1228089"/>
          </a:xfrm>
        </p:spPr>
        <p:txBody>
          <a:bodyPr/>
          <a:lstStyle/>
          <a:p>
            <a:r>
              <a:rPr lang="en-GB" dirty="0">
                <a:latin typeface="Aptos" panose="020B0004020202020204" pitchFamily="34" charset="0"/>
              </a:rPr>
              <a:t>Our specific roles in effective safeguarding governance</a:t>
            </a:r>
          </a:p>
        </p:txBody>
      </p:sp>
      <p:pic>
        <p:nvPicPr>
          <p:cNvPr id="3" name="Picture 2" descr="A group of logos with text&#10;&#10;AI-generated content may be incorrect.">
            <a:extLst>
              <a:ext uri="{FF2B5EF4-FFF2-40B4-BE49-F238E27FC236}">
                <a16:creationId xmlns:a16="http://schemas.microsoft.com/office/drawing/2014/main" id="{14755A2B-F6C7-1B1C-AD05-B67FD9C51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38933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9F7C-44C1-0EF6-E849-D28559BB31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667B75-427B-2410-3F3F-D8680623B8E7}"/>
              </a:ext>
            </a:extLst>
          </p:cNvPr>
          <p:cNvSpPr>
            <a:spLocks noGrp="1"/>
          </p:cNvSpPr>
          <p:nvPr>
            <p:ph type="body" sz="quarter" idx="10"/>
          </p:nvPr>
        </p:nvSpPr>
        <p:spPr>
          <a:xfrm>
            <a:off x="401452" y="0"/>
            <a:ext cx="10466845" cy="1228089"/>
          </a:xfrm>
        </p:spPr>
        <p:txBody>
          <a:bodyPr/>
          <a:lstStyle/>
          <a:p>
            <a:r>
              <a:rPr lang="en-GB" dirty="0">
                <a:latin typeface="Aptos" panose="020B0004020202020204" pitchFamily="34" charset="0"/>
              </a:rPr>
              <a:t>Governors – the strategic eye</a:t>
            </a:r>
          </a:p>
        </p:txBody>
      </p:sp>
      <p:sp>
        <p:nvSpPr>
          <p:cNvPr id="5" name="TextBox 4">
            <a:extLst>
              <a:ext uri="{FF2B5EF4-FFF2-40B4-BE49-F238E27FC236}">
                <a16:creationId xmlns:a16="http://schemas.microsoft.com/office/drawing/2014/main" id="{7B0CD79C-A00E-E383-0991-E9EF889741AF}"/>
              </a:ext>
            </a:extLst>
          </p:cNvPr>
          <p:cNvSpPr txBox="1"/>
          <p:nvPr/>
        </p:nvSpPr>
        <p:spPr>
          <a:xfrm>
            <a:off x="691117" y="902552"/>
            <a:ext cx="1109943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Aptos" panose="020B0004020202020204" pitchFamily="34" charset="0"/>
              </a:rPr>
              <a:t>Key things to know: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Governors are the strategic leaders, responsible for safeguarding arrangements ensuring compliance in your school.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Governors are a critical friend and play a key role in the internal audit of safeguarding.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Aptos" panose="020B0004020202020204" pitchFamily="34" charset="0"/>
              </a:rPr>
              <a:t>Key things to 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Ensure appropriate policies, procedures and systems are effective, compliant and reviewed annually or when changes arise.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Ensure staff and governor training is completed at induction and training is updated regularly. Also, children are taught how to keep themselves and their peers safe, including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Ensure the school contributes to multi agency working (ref: Working together to safeguard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Be aware of your obligations under the Human Rights Act 1998 , the Equality Act 2010, (including the Public Sector Equality Duty), and their local multi-agency safeguarding arrangements </a:t>
            </a:r>
            <a:r>
              <a:rPr kumimoji="0" lang="en-US" b="0" i="0" u="none" strike="noStrike" kern="1200" cap="none" spc="0" normalizeH="0" baseline="0" noProof="0" dirty="0" err="1">
                <a:ln>
                  <a:noFill/>
                </a:ln>
                <a:solidFill>
                  <a:prstClr val="black"/>
                </a:solidFill>
                <a:effectLst/>
                <a:uLnTx/>
                <a:uFillTx/>
                <a:latin typeface="Aptos" panose="020B0004020202020204" pitchFamily="34" charset="0"/>
              </a:rPr>
              <a:t>KCSiE</a:t>
            </a:r>
            <a:r>
              <a:rPr kumimoji="0" lang="en-US" b="0" i="0" u="none" strike="noStrike" kern="1200" cap="none" spc="0" normalizeH="0" baseline="0" noProof="0" dirty="0">
                <a:ln>
                  <a:noFill/>
                </a:ln>
                <a:solidFill>
                  <a:prstClr val="black"/>
                </a:solidFill>
                <a:effectLst/>
                <a:uLnTx/>
                <a:uFillTx/>
                <a:latin typeface="Aptos" panose="020B0004020202020204" pitchFamily="34" charset="0"/>
              </a:rPr>
              <a:t> part 2, pages 26 - 27).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Ensure a whole school approach to safeguarding, everyone is responsible. All systems, processes and policies should operate with the best interests of the child at their heart.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Appoint a designated LAC teacher and ensure that staff have the skills, knowledge and understanding to keep looked after children and previously looked after children safe. Also appoint a LAC governor (this may be included in the safeguarding governor role).</a:t>
            </a:r>
            <a:endParaRPr kumimoji="0" lang="en-GB" b="0" i="0" u="none" strike="noStrike" kern="1200" cap="none" spc="0" normalizeH="0" baseline="0" noProof="0" dirty="0">
              <a:ln>
                <a:noFill/>
              </a:ln>
              <a:solidFill>
                <a:prstClr val="black"/>
              </a:solidFill>
              <a:effectLs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ptos" panose="020B0004020202020204" pitchFamily="34" charset="0"/>
              </a:rPr>
              <a:t>Appoint a safeguarding governor who will undertake monitoring visits, report to governors, review policies and procedures and support the DSL in completion of the safeguarding audit.</a:t>
            </a:r>
          </a:p>
        </p:txBody>
      </p:sp>
    </p:spTree>
    <p:extLst>
      <p:ext uri="{BB962C8B-B14F-4D97-AF65-F5344CB8AC3E}">
        <p14:creationId xmlns:p14="http://schemas.microsoft.com/office/powerpoint/2010/main" val="25410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4182" y="150868"/>
            <a:ext cx="8652880" cy="858125"/>
          </a:xfrm>
        </p:spPr>
        <p:txBody>
          <a:bodyPr/>
          <a:lstStyle/>
          <a:p>
            <a:r>
              <a:rPr lang="en-GB" sz="3800" dirty="0">
                <a:latin typeface="Aptos" panose="020B0004020202020204" pitchFamily="34" charset="0"/>
                <a:cs typeface="Calibri" panose="020F0502020204030204" pitchFamily="34" charset="0"/>
              </a:rPr>
              <a:t>NCSCP Safeguarding Updates</a:t>
            </a:r>
          </a:p>
        </p:txBody>
      </p:sp>
      <p:sp>
        <p:nvSpPr>
          <p:cNvPr id="2" name="TextBox 1"/>
          <p:cNvSpPr txBox="1"/>
          <p:nvPr/>
        </p:nvSpPr>
        <p:spPr>
          <a:xfrm>
            <a:off x="554182" y="1667804"/>
            <a:ext cx="10640291" cy="4233980"/>
          </a:xfrm>
          <a:prstGeom prst="rect">
            <a:avLst/>
          </a:prstGeom>
          <a:noFill/>
        </p:spPr>
        <p:txBody>
          <a:bodyPr wrap="square" rtlCol="0">
            <a:spAutoFit/>
          </a:bodyPr>
          <a:lstStyle/>
          <a:p>
            <a:r>
              <a:rPr lang="en-GB" sz="3600" b="1" dirty="0">
                <a:latin typeface="Aptos" panose="020B0004020202020204" pitchFamily="34" charset="0"/>
              </a:rPr>
              <a:t>Deborah Somerset</a:t>
            </a:r>
          </a:p>
          <a:p>
            <a:r>
              <a:rPr lang="en-GB" sz="3600" b="1" dirty="0">
                <a:effectLst/>
                <a:latin typeface="Aptos" panose="020B0004020202020204" pitchFamily="34" charset="0"/>
                <a:ea typeface="Calibri" panose="020F0502020204030204" pitchFamily="34" charset="0"/>
              </a:rPr>
              <a:t>Training Officer</a:t>
            </a:r>
          </a:p>
          <a:p>
            <a:r>
              <a:rPr lang="en-GB" sz="3600" b="1" dirty="0">
                <a:effectLst/>
                <a:latin typeface="Aptos" panose="020B0004020202020204" pitchFamily="34" charset="0"/>
                <a:ea typeface="Calibri" panose="020F0502020204030204" pitchFamily="34" charset="0"/>
              </a:rPr>
              <a:t>NCSCP/SAB</a:t>
            </a:r>
            <a:endParaRPr lang="en-GB" sz="1600" b="1" dirty="0">
              <a:latin typeface="Aptos" panose="020B0004020202020204" pitchFamily="34" charset="0"/>
              <a:ea typeface="Calibri" panose="020F0502020204030204" pitchFamily="34" charset="0"/>
            </a:endParaRPr>
          </a:p>
          <a:p>
            <a:pPr>
              <a:lnSpc>
                <a:spcPct val="90000"/>
              </a:lnSpc>
              <a:spcBef>
                <a:spcPts val="1000"/>
              </a:spcBef>
              <a:defRPr/>
            </a:pPr>
            <a:endParaRPr kumimoji="0" lang="en-GB" sz="3200" b="1" i="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cs typeface="Arial" panose="020B0604020202020204" pitchFamily="34" charset="0"/>
            </a:endParaRPr>
          </a:p>
          <a:p>
            <a:pPr algn="ctr"/>
            <a:r>
              <a:rPr lang="en-US" sz="3200" dirty="0">
                <a:latin typeface="Aptos" panose="020B0004020202020204" pitchFamily="34" charset="0"/>
                <a:hlinkClick r:id="rId3"/>
              </a:rPr>
              <a:t>Nottingham City Safeguarding Children Partnership - YouTube</a:t>
            </a:r>
            <a:endParaRPr lang="en-GB" sz="3200" b="1" dirty="0">
              <a:effectLst/>
              <a:latin typeface="Aptos" panose="020B0004020202020204" pitchFamily="34" charset="0"/>
              <a:ea typeface="Calibri" panose="020F0502020204030204" pitchFamily="34" charset="0"/>
            </a:endParaRPr>
          </a:p>
          <a:p>
            <a:endParaRPr lang="en-GB" sz="3200" b="1" dirty="0"/>
          </a:p>
          <a:p>
            <a:endParaRPr lang="en-GB" sz="2800" b="1" dirty="0"/>
          </a:p>
        </p:txBody>
      </p:sp>
      <p:pic>
        <p:nvPicPr>
          <p:cNvPr id="5" name="Picture 4" descr="A logo of a city council&#10;&#10;AI-generated content may be incorrect.">
            <a:extLst>
              <a:ext uri="{FF2B5EF4-FFF2-40B4-BE49-F238E27FC236}">
                <a16:creationId xmlns:a16="http://schemas.microsoft.com/office/drawing/2014/main" id="{89829E30-B571-5351-0892-D18F6F069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7" name="Picture 6" descr="A cartoon characters in a field&#10;&#10;AI-generated content may be incorrect.">
            <a:extLst>
              <a:ext uri="{FF2B5EF4-FFF2-40B4-BE49-F238E27FC236}">
                <a16:creationId xmlns:a16="http://schemas.microsoft.com/office/drawing/2014/main" id="{A8032D1F-64DF-1DA7-57A9-47A1564A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148" y="5425166"/>
            <a:ext cx="3495704" cy="953236"/>
          </a:xfrm>
          <a:prstGeom prst="rect">
            <a:avLst/>
          </a:prstGeom>
        </p:spPr>
      </p:pic>
    </p:spTree>
    <p:extLst>
      <p:ext uri="{BB962C8B-B14F-4D97-AF65-F5344CB8AC3E}">
        <p14:creationId xmlns:p14="http://schemas.microsoft.com/office/powerpoint/2010/main" val="2419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AE08B-2B6C-9392-8623-814EDAD861D0}"/>
              </a:ext>
            </a:extLst>
          </p:cNvPr>
          <p:cNvSpPr>
            <a:spLocks noGrp="1"/>
          </p:cNvSpPr>
          <p:nvPr>
            <p:ph type="body" sz="quarter" idx="10"/>
          </p:nvPr>
        </p:nvSpPr>
        <p:spPr/>
        <p:txBody>
          <a:bodyPr/>
          <a:lstStyle/>
          <a:p>
            <a:r>
              <a:rPr lang="en-GB" dirty="0"/>
              <a:t>Governors – the strategic eye</a:t>
            </a:r>
          </a:p>
        </p:txBody>
      </p:sp>
      <p:sp>
        <p:nvSpPr>
          <p:cNvPr id="4" name="TextBox 3">
            <a:extLst>
              <a:ext uri="{FF2B5EF4-FFF2-40B4-BE49-F238E27FC236}">
                <a16:creationId xmlns:a16="http://schemas.microsoft.com/office/drawing/2014/main" id="{184C7544-DA51-1A57-AD8C-0B3B23C3444B}"/>
              </a:ext>
            </a:extLst>
          </p:cNvPr>
          <p:cNvSpPr txBox="1"/>
          <p:nvPr/>
        </p:nvSpPr>
        <p:spPr>
          <a:xfrm>
            <a:off x="377706" y="1192411"/>
            <a:ext cx="11436588"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rPr>
              <a:t>Key things to lead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Responsible for safeguarding arrangements, for example review and approval of policies, ensuring robust systems and procedures are embedded and monitoring of those policies, systems and procedures.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Managing allegations in respect of the Head.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rPr>
              <a:t>What does ‘effective and compliant’ look like in this role?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Monitoring of trends, themes and patterns, follow up and action, impact and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Children’s voices being heard and views acted upon.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Training and expectations for staff and governors.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Support for the DSL.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Engagement with partners and other professionals.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Consistency and continuity in record keeping, effective use of CPOMs /My Concern </a:t>
            </a:r>
            <a:r>
              <a:rPr kumimoji="0" lang="en-US" sz="2000" b="0" i="0" u="none" strike="noStrike" kern="1200" cap="none" spc="0" normalizeH="0" baseline="0" noProof="0" dirty="0" err="1">
                <a:ln>
                  <a:noFill/>
                </a:ln>
                <a:solidFill>
                  <a:prstClr val="black"/>
                </a:solidFill>
                <a:effectLst/>
                <a:uLnTx/>
                <a:uFillTx/>
                <a:latin typeface="Aptos" panose="020B0004020202020204" pitchFamily="34" charset="0"/>
              </a:rPr>
              <a:t>etc</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 and reporting.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Clear, impactful internal communication/ external communication.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Full engagement of and with the SLT and governors.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rPr>
              <a:t> </a:t>
            </a:r>
          </a:p>
        </p:txBody>
      </p:sp>
      <p:pic>
        <p:nvPicPr>
          <p:cNvPr id="3" name="Picture 2" descr="A group of logos with text&#10;&#10;AI-generated content may be incorrect.">
            <a:extLst>
              <a:ext uri="{FF2B5EF4-FFF2-40B4-BE49-F238E27FC236}">
                <a16:creationId xmlns:a16="http://schemas.microsoft.com/office/drawing/2014/main" id="{F884AC76-CA44-4E61-3C12-8536FA9E6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41237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835923-67C1-4FE5-A3B0-FCB324ADCF43}"/>
              </a:ext>
            </a:extLst>
          </p:cNvPr>
          <p:cNvSpPr>
            <a:spLocks noGrp="1"/>
          </p:cNvSpPr>
          <p:nvPr>
            <p:ph type="body" sz="quarter" idx="10"/>
          </p:nvPr>
        </p:nvSpPr>
        <p:spPr/>
        <p:txBody>
          <a:bodyPr/>
          <a:lstStyle/>
          <a:p>
            <a:r>
              <a:rPr lang="en-GB" dirty="0">
                <a:latin typeface="Aptos" panose="020B0004020202020204" pitchFamily="34" charset="0"/>
              </a:rPr>
              <a:t>Governors – the strategic eye</a:t>
            </a:r>
          </a:p>
        </p:txBody>
      </p:sp>
      <p:sp>
        <p:nvSpPr>
          <p:cNvPr id="4" name="TextBox 3">
            <a:extLst>
              <a:ext uri="{FF2B5EF4-FFF2-40B4-BE49-F238E27FC236}">
                <a16:creationId xmlns:a16="http://schemas.microsoft.com/office/drawing/2014/main" id="{98CF9793-8F82-397C-132D-6F3721909C00}"/>
              </a:ext>
            </a:extLst>
          </p:cNvPr>
          <p:cNvSpPr txBox="1"/>
          <p:nvPr/>
        </p:nvSpPr>
        <p:spPr>
          <a:xfrm>
            <a:off x="1807845" y="1560540"/>
            <a:ext cx="8576310" cy="3736920"/>
          </a:xfrm>
          <a:prstGeom prst="rect">
            <a:avLst/>
          </a:prstGeom>
          <a:noFill/>
        </p:spPr>
        <p:txBody>
          <a:bodyPr wrap="square">
            <a:spAutoFit/>
          </a:bodyPr>
          <a:lstStyle/>
          <a:p>
            <a:pPr marL="0" marR="0" lvl="0" indent="0" algn="l" defTabSz="914400" rtl="0" eaLnBrk="1" fontAlgn="base" latinLnBrk="0" hangingPunct="1">
              <a:lnSpc>
                <a:spcPct val="100000"/>
              </a:lnSpc>
              <a:spcBef>
                <a:spcPts val="67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 </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0">
              <a:lnSpc>
                <a:spcPct val="100000"/>
              </a:lnSpc>
              <a:spcBef>
                <a:spcPts val="67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Be willing to think the unthinkable that it could happen at your school. </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0">
              <a:lnSpc>
                <a:spcPct val="100000"/>
              </a:lnSpc>
              <a:spcBef>
                <a:spcPts val="67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On going culture of vigilance by all in the school.</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0">
              <a:lnSpc>
                <a:spcPct val="100000"/>
              </a:lnSpc>
              <a:spcBef>
                <a:spcPts val="67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Keep the child’s best interests at the centre.</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0">
              <a:lnSpc>
                <a:spcPct val="100000"/>
              </a:lnSpc>
              <a:spcBef>
                <a:spcPts val="67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Take responsibility.</a:t>
            </a:r>
          </a:p>
          <a:p>
            <a:pPr marL="0" marR="0" lvl="0" indent="0" algn="l" defTabSz="914400" rtl="0" eaLnBrk="1" fontAlgn="base" latinLnBrk="0" hangingPunct="0">
              <a:lnSpc>
                <a:spcPct val="100000"/>
              </a:lnSpc>
              <a:spcBef>
                <a:spcPts val="67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rPr>
              <a:t>What might ‘culture’ look like in this role ? </a:t>
            </a:r>
          </a:p>
          <a:p>
            <a:pPr marL="0" marR="0" lvl="0" indent="0" algn="l" defTabSz="914400" rtl="0" eaLnBrk="1" fontAlgn="base" latinLnBrk="0" hangingPunct="0">
              <a:lnSpc>
                <a:spcPct val="100000"/>
              </a:lnSpc>
              <a:spcBef>
                <a:spcPts val="67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rPr>
              <a:t>We’ll come to this when we come to the roles as parts of the same governance piece</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Aptos" panose="020B0004020202020204" pitchFamily="34" charset="0"/>
              </a:rPr>
              <a:t>! </a:t>
            </a:r>
          </a:p>
          <a:p>
            <a:pPr marL="0" marR="0" lvl="0" indent="0" algn="l" defTabSz="914400" rtl="0" eaLnBrk="1" fontAlgn="base" latinLnBrk="0" hangingPunct="0">
              <a:lnSpc>
                <a:spcPct val="100000"/>
              </a:lnSpc>
              <a:spcBef>
                <a:spcPts val="67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3" name="Picture 2" descr="A group of logos with text&#10;&#10;AI-generated content may be incorrect.">
            <a:extLst>
              <a:ext uri="{FF2B5EF4-FFF2-40B4-BE49-F238E27FC236}">
                <a16:creationId xmlns:a16="http://schemas.microsoft.com/office/drawing/2014/main" id="{373DC1D3-007D-8DA0-F6AE-709961B43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25247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3A9F8-7AD9-9C09-3A92-4ED8AF7056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687628-27EC-43A6-840E-B01D8BA27260}"/>
              </a:ext>
            </a:extLst>
          </p:cNvPr>
          <p:cNvSpPr>
            <a:spLocks noGrp="1"/>
          </p:cNvSpPr>
          <p:nvPr>
            <p:ph type="body" sz="quarter" idx="10"/>
          </p:nvPr>
        </p:nvSpPr>
        <p:spPr>
          <a:xfrm>
            <a:off x="236860" y="402610"/>
            <a:ext cx="10957111" cy="1400175"/>
          </a:xfrm>
        </p:spPr>
        <p:txBody>
          <a:bodyPr/>
          <a:lstStyle/>
          <a:p>
            <a:r>
              <a:rPr lang="en-GB" dirty="0">
                <a:latin typeface="Aptos" panose="020B0004020202020204" pitchFamily="34" charset="0"/>
              </a:rPr>
              <a:t>DSLs (and Heads!) -  Effective safeguarding governance = Leadership + Culture + Systems + Accountability.</a:t>
            </a:r>
          </a:p>
        </p:txBody>
      </p:sp>
      <p:sp>
        <p:nvSpPr>
          <p:cNvPr id="3" name="TextBox 2">
            <a:extLst>
              <a:ext uri="{FF2B5EF4-FFF2-40B4-BE49-F238E27FC236}">
                <a16:creationId xmlns:a16="http://schemas.microsoft.com/office/drawing/2014/main" id="{BC2E7429-B0A2-3E1B-21D9-EFC9E8833146}"/>
              </a:ext>
            </a:extLst>
          </p:cNvPr>
          <p:cNvSpPr txBox="1"/>
          <p:nvPr/>
        </p:nvSpPr>
        <p:spPr>
          <a:xfrm>
            <a:off x="1199647" y="2015080"/>
            <a:ext cx="1032315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1. Strong, Visible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2. Clear Policies, Procedures &amp; Frameworks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3. A Safe Organisational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4. Effective Training &amp; Competence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5. Robust Safe Recruitment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6. Data, Insight &amp; Effective Record-Keeping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7. Partnership 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8. Accountability, Assurance &amp; Oversight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9. Listening to Children, Adults &amp;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10. Continuous improvement</a:t>
            </a:r>
          </a:p>
        </p:txBody>
      </p:sp>
      <p:pic>
        <p:nvPicPr>
          <p:cNvPr id="4" name="Picture 3" descr="A group of logos with text&#10;&#10;AI-generated content may be incorrect.">
            <a:extLst>
              <a:ext uri="{FF2B5EF4-FFF2-40B4-BE49-F238E27FC236}">
                <a16:creationId xmlns:a16="http://schemas.microsoft.com/office/drawing/2014/main" id="{7D217C87-6113-415F-F4DB-F2194B65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267381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068BEA-A269-C250-3A18-08A236FDCFD8}"/>
              </a:ext>
            </a:extLst>
          </p:cNvPr>
          <p:cNvSpPr>
            <a:spLocks noGrp="1"/>
          </p:cNvSpPr>
          <p:nvPr>
            <p:ph type="body" sz="quarter" idx="10"/>
          </p:nvPr>
        </p:nvSpPr>
        <p:spPr/>
        <p:txBody>
          <a:bodyPr/>
          <a:lstStyle/>
          <a:p>
            <a:r>
              <a:rPr lang="en-GB" dirty="0">
                <a:latin typeface="Aptos" panose="020B0004020202020204" pitchFamily="34" charset="0"/>
              </a:rPr>
              <a:t>What does ‘Effective’ look like?</a:t>
            </a:r>
          </a:p>
        </p:txBody>
      </p:sp>
      <p:sp>
        <p:nvSpPr>
          <p:cNvPr id="3" name="TextBox 2">
            <a:extLst>
              <a:ext uri="{FF2B5EF4-FFF2-40B4-BE49-F238E27FC236}">
                <a16:creationId xmlns:a16="http://schemas.microsoft.com/office/drawing/2014/main" id="{D5BD0AAD-17BB-A6E1-E153-91D9E4392C65}"/>
              </a:ext>
            </a:extLst>
          </p:cNvPr>
          <p:cNvSpPr txBox="1"/>
          <p:nvPr/>
        </p:nvSpPr>
        <p:spPr>
          <a:xfrm>
            <a:off x="107987" y="929183"/>
            <a:ext cx="11658600" cy="56938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Strong, Visible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All leaders (staff, SLT, DSLs, Governors, Trustees) understand the risks, allocate resources, and model expected behaviours.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2. Clear Policies, Procedures &amp; Frameworks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Staff know </a:t>
            </a:r>
            <a:r>
              <a:rPr kumimoji="0" lang="en-GB" sz="2800" b="0" i="1" u="none" strike="noStrike" kern="1200" cap="none" spc="0" normalizeH="0" baseline="0" noProof="0" dirty="0">
                <a:ln>
                  <a:noFill/>
                </a:ln>
                <a:solidFill>
                  <a:prstClr val="black"/>
                </a:solidFill>
                <a:effectLst/>
                <a:uLnTx/>
                <a:uFillTx/>
                <a:latin typeface="Aptos" panose="020B0004020202020204" pitchFamily="34" charset="0"/>
              </a:rPr>
              <a:t>exactly</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 what to do if they are worried about someone.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3. A Safe Organisational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People feel safe speaking up—and are taken seriously when they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4. Effective Training &amp; Competence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Everyone—from reception to senior leaders—understands signs of harm and how to respond.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5. Robust Safe Recruitment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rPr>
              <a:t>Only suitable and safe individuals gain access to children or vulnerable adults.</a:t>
            </a:r>
          </a:p>
        </p:txBody>
      </p:sp>
      <p:pic>
        <p:nvPicPr>
          <p:cNvPr id="4" name="Picture 3" descr="A logo of a city council&#10;&#10;AI-generated content may be incorrect.">
            <a:extLst>
              <a:ext uri="{FF2B5EF4-FFF2-40B4-BE49-F238E27FC236}">
                <a16:creationId xmlns:a16="http://schemas.microsoft.com/office/drawing/2014/main" id="{09BC4CF5-BA41-C211-96E4-8AB9E2A1B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826" y="395857"/>
            <a:ext cx="1489683" cy="1045220"/>
          </a:xfrm>
          <a:prstGeom prst="rect">
            <a:avLst/>
          </a:prstGeom>
        </p:spPr>
      </p:pic>
    </p:spTree>
    <p:extLst>
      <p:ext uri="{BB962C8B-B14F-4D97-AF65-F5344CB8AC3E}">
        <p14:creationId xmlns:p14="http://schemas.microsoft.com/office/powerpoint/2010/main" val="137211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0C6B-BC8F-7313-A93F-3F71683804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1A302-F174-5C5D-34A1-1D8549FE7E04}"/>
              </a:ext>
            </a:extLst>
          </p:cNvPr>
          <p:cNvSpPr>
            <a:spLocks noGrp="1"/>
          </p:cNvSpPr>
          <p:nvPr>
            <p:ph type="body" sz="quarter" idx="10"/>
          </p:nvPr>
        </p:nvSpPr>
        <p:spPr/>
        <p:txBody>
          <a:bodyPr/>
          <a:lstStyle/>
          <a:p>
            <a:r>
              <a:rPr lang="en-GB" dirty="0"/>
              <a:t>What does ‘Effective’ look like?</a:t>
            </a:r>
          </a:p>
        </p:txBody>
      </p:sp>
      <p:sp>
        <p:nvSpPr>
          <p:cNvPr id="3" name="TextBox 2">
            <a:extLst>
              <a:ext uri="{FF2B5EF4-FFF2-40B4-BE49-F238E27FC236}">
                <a16:creationId xmlns:a16="http://schemas.microsoft.com/office/drawing/2014/main" id="{EF658CCD-972C-058A-E3BA-49DBA32F017D}"/>
              </a:ext>
            </a:extLst>
          </p:cNvPr>
          <p:cNvSpPr txBox="1"/>
          <p:nvPr/>
        </p:nvSpPr>
        <p:spPr>
          <a:xfrm>
            <a:off x="214313" y="1285875"/>
            <a:ext cx="116586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Data, Insight &amp; Effective Record-Keeping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Leaders can spot risk early and make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7.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Partnership 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No organisation tries to “manage risk alone”; collaboration protects people better.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8.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Accountability, Assurance &amp; Oversight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Safeguarding is part of governance—not just operational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9.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Listening to Children, Adults &amp;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voices of those at risk directly influence policy and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Continuous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organisation becomes safer every year because learning is embedded.</a:t>
            </a:r>
          </a:p>
        </p:txBody>
      </p:sp>
      <p:pic>
        <p:nvPicPr>
          <p:cNvPr id="4" name="Picture 3" descr="A logo of a city council&#10;&#10;AI-generated content may be incorrect.">
            <a:extLst>
              <a:ext uri="{FF2B5EF4-FFF2-40B4-BE49-F238E27FC236}">
                <a16:creationId xmlns:a16="http://schemas.microsoft.com/office/drawing/2014/main" id="{CC852D16-6779-C9D5-9A08-F2C680E29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826" y="395857"/>
            <a:ext cx="1489683" cy="1045220"/>
          </a:xfrm>
          <a:prstGeom prst="rect">
            <a:avLst/>
          </a:prstGeom>
        </p:spPr>
      </p:pic>
    </p:spTree>
    <p:extLst>
      <p:ext uri="{BB962C8B-B14F-4D97-AF65-F5344CB8AC3E}">
        <p14:creationId xmlns:p14="http://schemas.microsoft.com/office/powerpoint/2010/main" val="395028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E10A40-6D16-4B78-C836-5B1CEE1F433D}"/>
              </a:ext>
            </a:extLst>
          </p:cNvPr>
          <p:cNvSpPr>
            <a:spLocks noGrp="1"/>
          </p:cNvSpPr>
          <p:nvPr>
            <p:ph type="body" sz="quarter" idx="10"/>
          </p:nvPr>
        </p:nvSpPr>
        <p:spPr/>
        <p:txBody>
          <a:bodyPr/>
          <a:lstStyle/>
          <a:p>
            <a:r>
              <a:rPr lang="en-GB" dirty="0">
                <a:latin typeface="Aptos" panose="020B0004020202020204" pitchFamily="34" charset="0"/>
              </a:rPr>
              <a:t>Where Governance meets Culture</a:t>
            </a:r>
          </a:p>
        </p:txBody>
      </p:sp>
      <p:sp>
        <p:nvSpPr>
          <p:cNvPr id="3" name="TextBox 2">
            <a:extLst>
              <a:ext uri="{FF2B5EF4-FFF2-40B4-BE49-F238E27FC236}">
                <a16:creationId xmlns:a16="http://schemas.microsoft.com/office/drawing/2014/main" id="{13480F40-5DC3-DDFB-84DB-D68F1DCBA614}"/>
              </a:ext>
            </a:extLst>
          </p:cNvPr>
          <p:cNvSpPr txBox="1"/>
          <p:nvPr/>
        </p:nvSpPr>
        <p:spPr>
          <a:xfrm>
            <a:off x="771525" y="1271587"/>
            <a:ext cx="1051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A6E0319A-D570-D747-8C75-E28B85B4CF37}"/>
              </a:ext>
            </a:extLst>
          </p:cNvPr>
          <p:cNvSpPr txBox="1"/>
          <p:nvPr/>
        </p:nvSpPr>
        <p:spPr>
          <a:xfrm>
            <a:off x="260257" y="918467"/>
            <a:ext cx="1167148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what an effective safeguarding culture in schools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Safeguarding is understood as everyone’s responsibility, not just the DSL’s and senior leaders.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Children feel safe, listened to, respected, and know who to talk to if they’re worried.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Staff are trained, vigilant, and confident in recognising and reporting concerns.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Leadership sets the tone with strong oversight, accountability, and visible support for safeguarding.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Communication is open and transparent, with no fear around raising concerns.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Record keeping is accurate, timely, thorough, and secure.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The curriculum teaches pupils about safety, relationships, and how to seek help.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Safe recruitment practices ensure adults working in school are safe and suitable.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The school environment is inclusive, supportive, and promotes pupils’ wellbeing.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rPr>
              <a:t>The school works effectively with families and external agencies for early help and protection.</a:t>
            </a:r>
          </a:p>
        </p:txBody>
      </p:sp>
      <p:pic>
        <p:nvPicPr>
          <p:cNvPr id="4" name="Picture 3" descr="A logo of a city council&#10;&#10;AI-generated content may be incorrect.">
            <a:extLst>
              <a:ext uri="{FF2B5EF4-FFF2-40B4-BE49-F238E27FC236}">
                <a16:creationId xmlns:a16="http://schemas.microsoft.com/office/drawing/2014/main" id="{9540385E-E851-D5EF-22DF-1F3B0ACE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826" y="395857"/>
            <a:ext cx="1489683" cy="1045220"/>
          </a:xfrm>
          <a:prstGeom prst="rect">
            <a:avLst/>
          </a:prstGeom>
        </p:spPr>
      </p:pic>
    </p:spTree>
    <p:extLst>
      <p:ext uri="{BB962C8B-B14F-4D97-AF65-F5344CB8AC3E}">
        <p14:creationId xmlns:p14="http://schemas.microsoft.com/office/powerpoint/2010/main" val="235662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A8FC9-7320-BD96-0AC0-C61AEA6BFBFE}"/>
              </a:ext>
            </a:extLst>
          </p:cNvPr>
          <p:cNvSpPr>
            <a:spLocks noGrp="1"/>
          </p:cNvSpPr>
          <p:nvPr>
            <p:ph type="body" sz="quarter" idx="10"/>
          </p:nvPr>
        </p:nvSpPr>
        <p:spPr/>
        <p:txBody>
          <a:bodyPr/>
          <a:lstStyle/>
          <a:p>
            <a:r>
              <a:rPr lang="en-GB" dirty="0">
                <a:latin typeface="Aptos" panose="020B0004020202020204" pitchFamily="34" charset="0"/>
              </a:rPr>
              <a:t>And… Ofsted!</a:t>
            </a:r>
          </a:p>
        </p:txBody>
      </p:sp>
      <p:pic>
        <p:nvPicPr>
          <p:cNvPr id="3" name="Picture 2" descr="A group of logos with text&#10;&#10;AI-generated content may be incorrect.">
            <a:extLst>
              <a:ext uri="{FF2B5EF4-FFF2-40B4-BE49-F238E27FC236}">
                <a16:creationId xmlns:a16="http://schemas.microsoft.com/office/drawing/2014/main" id="{5E90FAAF-5535-C933-62F9-11979774F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37615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1159-53D3-276B-2613-E97FBB5562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799EB8-54A5-E65F-36CA-88FCBC17F650}"/>
              </a:ext>
            </a:extLst>
          </p:cNvPr>
          <p:cNvSpPr>
            <a:spLocks noGrp="1"/>
          </p:cNvSpPr>
          <p:nvPr>
            <p:ph type="body" sz="quarter" idx="10"/>
          </p:nvPr>
        </p:nvSpPr>
        <p:spPr>
          <a:xfrm>
            <a:off x="401452" y="0"/>
            <a:ext cx="10610537" cy="1045209"/>
          </a:xfrm>
        </p:spPr>
        <p:txBody>
          <a:bodyPr/>
          <a:lstStyle/>
          <a:p>
            <a:r>
              <a:rPr lang="en-GB" dirty="0">
                <a:latin typeface="Aptos" panose="020B0004020202020204" pitchFamily="34" charset="0"/>
              </a:rPr>
              <a:t>Key questions to take back into your setting</a:t>
            </a:r>
          </a:p>
        </p:txBody>
      </p:sp>
      <p:sp>
        <p:nvSpPr>
          <p:cNvPr id="3" name="TextBox 2">
            <a:extLst>
              <a:ext uri="{FF2B5EF4-FFF2-40B4-BE49-F238E27FC236}">
                <a16:creationId xmlns:a16="http://schemas.microsoft.com/office/drawing/2014/main" id="{777D581A-C9F6-66F3-76E3-72522495F21A}"/>
              </a:ext>
            </a:extLst>
          </p:cNvPr>
          <p:cNvSpPr txBox="1"/>
          <p:nvPr/>
        </p:nvSpPr>
        <p:spPr>
          <a:xfrm>
            <a:off x="401452" y="1045209"/>
            <a:ext cx="10805264"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To what extent do we have a ‘culture’ of safeguarding, not just effective, compliant safeguarding?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What do we need to continue/start/stop as school leaders and governors to grow our culture of safeguarding in our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What do our staff/governors/children/families need for them to ‘own’ their part in our culture of safeguarding? How will we enable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What does/will a culture of safeguarding look, feel, and behave like in our setting when it’s embedded?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prstClr val="black"/>
              </a:solidFill>
              <a:effectLst/>
              <a:uLnTx/>
              <a:uFillTx/>
              <a:latin typeface="Aptos" panose="020B00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What </a:t>
            </a:r>
            <a:r>
              <a:rPr kumimoji="0" lang="en-GB" sz="2200" b="1" i="1" u="none" strike="noStrike" kern="1200" cap="none" spc="0" normalizeH="0" baseline="0" noProof="0" dirty="0">
                <a:ln>
                  <a:noFill/>
                </a:ln>
                <a:solidFill>
                  <a:prstClr val="black"/>
                </a:solidFill>
                <a:effectLst/>
                <a:uLnTx/>
                <a:uFillTx/>
                <a:latin typeface="Aptos" panose="020B0004020202020204" pitchFamily="34" charset="0"/>
              </a:rPr>
              <a:t>is ‘a </a:t>
            </a:r>
            <a:r>
              <a:rPr kumimoji="0" lang="en-GB" sz="2200" b="1" i="0" u="none" strike="noStrike" kern="1200" cap="none" spc="0" normalizeH="0" baseline="0" noProof="0" dirty="0">
                <a:ln>
                  <a:noFill/>
                </a:ln>
                <a:solidFill>
                  <a:prstClr val="black"/>
                </a:solidFill>
                <a:effectLst/>
                <a:uLnTx/>
                <a:uFillTx/>
                <a:latin typeface="Aptos" panose="020B0004020202020204" pitchFamily="34" charset="0"/>
              </a:rPr>
              <a:t>safeguarding culture’ in your setting?! Does everyone share the same answer and understanding? </a:t>
            </a:r>
          </a:p>
        </p:txBody>
      </p:sp>
      <p:pic>
        <p:nvPicPr>
          <p:cNvPr id="4" name="Picture 3" descr="A group of logos with text&#10;&#10;AI-generated content may be incorrect.">
            <a:extLst>
              <a:ext uri="{FF2B5EF4-FFF2-40B4-BE49-F238E27FC236}">
                <a16:creationId xmlns:a16="http://schemas.microsoft.com/office/drawing/2014/main" id="{55428AF1-F1B7-D74A-BCD8-F1C62C788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35053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3569-CF48-B251-531B-2449C4A6E0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A0BE9E-FE26-F15B-B5E4-C80B817AD1EB}"/>
              </a:ext>
            </a:extLst>
          </p:cNvPr>
          <p:cNvSpPr>
            <a:spLocks noGrp="1"/>
          </p:cNvSpPr>
          <p:nvPr>
            <p:ph type="body" sz="quarter" idx="10"/>
          </p:nvPr>
        </p:nvSpPr>
        <p:spPr>
          <a:xfrm>
            <a:off x="401451" y="125222"/>
            <a:ext cx="10610537" cy="1045209"/>
          </a:xfrm>
        </p:spPr>
        <p:txBody>
          <a:bodyPr/>
          <a:lstStyle/>
          <a:p>
            <a:r>
              <a:rPr lang="en-GB" dirty="0">
                <a:latin typeface="Aptos" panose="020B0004020202020204" pitchFamily="34" charset="0"/>
              </a:rPr>
              <a:t>Your next steps as a leader of safeguarding </a:t>
            </a:r>
          </a:p>
        </p:txBody>
      </p:sp>
      <p:sp>
        <p:nvSpPr>
          <p:cNvPr id="3" name="TextBox 2">
            <a:extLst>
              <a:ext uri="{FF2B5EF4-FFF2-40B4-BE49-F238E27FC236}">
                <a16:creationId xmlns:a16="http://schemas.microsoft.com/office/drawing/2014/main" id="{44D195F7-6838-05C5-F750-E8001AA29BD3}"/>
              </a:ext>
            </a:extLst>
          </p:cNvPr>
          <p:cNvSpPr txBox="1"/>
          <p:nvPr/>
        </p:nvSpPr>
        <p:spPr>
          <a:xfrm>
            <a:off x="637572" y="1672046"/>
            <a:ext cx="1020209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Commit to: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One takeaway from this session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One thing you’ll do by half-term based on this session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black"/>
                </a:solidFill>
                <a:effectLst/>
                <a:uLnTx/>
                <a:uFillTx/>
                <a:latin typeface="Aptos" panose="020B0004020202020204" pitchFamily="34" charset="0"/>
              </a:rPr>
              <a:t>One connection/idea you’ll follow up from this session in the next 6 weeks. </a:t>
            </a:r>
            <a:endParaRPr kumimoji="0" lang="en-GB" sz="2400" b="1"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Picture 3" descr="A group of logos with text&#10;&#10;AI-generated content may be incorrect.">
            <a:extLst>
              <a:ext uri="{FF2B5EF4-FFF2-40B4-BE49-F238E27FC236}">
                <a16:creationId xmlns:a16="http://schemas.microsoft.com/office/drawing/2014/main" id="{7099DC1B-5C92-39B8-9453-82EA3B934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1354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4" descr="Text&#10;&#10;Description automatically generated">
            <a:extLst>
              <a:ext uri="{FF2B5EF4-FFF2-40B4-BE49-F238E27FC236}">
                <a16:creationId xmlns:a16="http://schemas.microsoft.com/office/drawing/2014/main" id="{F4CB8620-44DB-41BB-8E57-E44650ABA8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6" y="746976"/>
            <a:ext cx="10905066" cy="1390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C9E5AEF-ECAE-4F65-9708-6174E6D1AB7F}"/>
              </a:ext>
            </a:extLst>
          </p:cNvPr>
          <p:cNvPicPr>
            <a:picLocks noChangeAspect="1"/>
          </p:cNvPicPr>
          <p:nvPr/>
        </p:nvPicPr>
        <p:blipFill>
          <a:blip r:embed="rId4"/>
          <a:stretch>
            <a:fillRect/>
          </a:stretch>
        </p:blipFill>
        <p:spPr>
          <a:xfrm>
            <a:off x="95970" y="6350091"/>
            <a:ext cx="2097730" cy="507909"/>
          </a:xfrm>
          <a:prstGeom prst="rect">
            <a:avLst/>
          </a:prstGeom>
        </p:spPr>
      </p:pic>
      <p:sp>
        <p:nvSpPr>
          <p:cNvPr id="8" name="Rectangle 5">
            <a:extLst>
              <a:ext uri="{FF2B5EF4-FFF2-40B4-BE49-F238E27FC236}">
                <a16:creationId xmlns:a16="http://schemas.microsoft.com/office/drawing/2014/main" id="{7754AE75-C0C6-461F-84F0-775055A43089}"/>
              </a:ext>
            </a:extLst>
          </p:cNvPr>
          <p:cNvSpPr>
            <a:spLocks noGrp="1" noChangeArrowheads="1"/>
          </p:cNvSpPr>
          <p:nvPr>
            <p:ph type="subTitle" idx="1"/>
          </p:nvPr>
        </p:nvSpPr>
        <p:spPr>
          <a:xfrm>
            <a:off x="515935" y="2617372"/>
            <a:ext cx="11160125" cy="1858708"/>
          </a:xfrm>
        </p:spPr>
        <p:txBody>
          <a:bodyPr rtlCol="0">
            <a:noAutofit/>
          </a:bodyPr>
          <a:lstStyle/>
          <a:p>
            <a:pPr eaLnBrk="1" fontAlgn="auto" hangingPunct="1">
              <a:defRPr/>
            </a:pPr>
            <a:r>
              <a:rPr lang="en-US" altLang="en-US" sz="7200" b="1" dirty="0">
                <a:solidFill>
                  <a:schemeClr val="tx2"/>
                </a:solidFill>
                <a:latin typeface="Aptos" panose="020B0004020202020204" pitchFamily="34" charset="0"/>
                <a:cs typeface="Arial" panose="020B0604020202020204" pitchFamily="34" charset="0"/>
              </a:rPr>
              <a:t>Adolescence family help Service  to include Exploitation case study</a:t>
            </a:r>
          </a:p>
        </p:txBody>
      </p:sp>
      <p:pic>
        <p:nvPicPr>
          <p:cNvPr id="6" name="Picture 5" descr="A logo for a safeguarding company&#10;&#10;AI-generated content may be incorrect.">
            <a:extLst>
              <a:ext uri="{FF2B5EF4-FFF2-40B4-BE49-F238E27FC236}">
                <a16:creationId xmlns:a16="http://schemas.microsoft.com/office/drawing/2014/main" id="{50488F68-C9C5-4DF9-8593-117872EC8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2624" y="5329282"/>
            <a:ext cx="606873" cy="1020809"/>
          </a:xfrm>
          <a:prstGeom prst="rect">
            <a:avLst/>
          </a:prstGeom>
        </p:spPr>
      </p:pic>
    </p:spTree>
    <p:extLst>
      <p:ext uri="{BB962C8B-B14F-4D97-AF65-F5344CB8AC3E}">
        <p14:creationId xmlns:p14="http://schemas.microsoft.com/office/powerpoint/2010/main" val="316760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8BA81-0B93-D3BA-ED54-2EFD0C8BA5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79274C-0277-1A31-AEC1-7C207FEA4A01}"/>
              </a:ext>
            </a:extLst>
          </p:cNvPr>
          <p:cNvSpPr txBox="1"/>
          <p:nvPr/>
        </p:nvSpPr>
        <p:spPr>
          <a:xfrm>
            <a:off x="126125" y="1459012"/>
            <a:ext cx="11924037" cy="1325235"/>
          </a:xfrm>
          <a:prstGeom prst="rect">
            <a:avLst/>
          </a:prstGeom>
          <a:noFill/>
        </p:spPr>
        <p:txBody>
          <a:bodyPr wrap="square" rtlCol="0">
            <a:spAutoFit/>
          </a:bodyPr>
          <a:lstStyle/>
          <a:p>
            <a:pPr>
              <a:lnSpc>
                <a:spcPct val="107000"/>
              </a:lnSpc>
              <a:spcBef>
                <a:spcPts val="1000"/>
              </a:spcBef>
              <a:spcAft>
                <a:spcPts val="800"/>
              </a:spcAft>
              <a:defRPr/>
            </a:pPr>
            <a:endParaRPr lang="en-GB" sz="1600" b="1" dirty="0">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lang="en-US" sz="1600" dirty="0">
              <a:latin typeface="Aptos" panose="020B0004020202020204" pitchFamily="34" charset="0"/>
            </a:endParaRPr>
          </a:p>
          <a:p>
            <a:pPr marR="0" lvl="0" algn="l" defTabSz="914400" rtl="0" eaLnBrk="1" fontAlgn="auto" latinLnBrk="0" hangingPunct="1">
              <a:lnSpc>
                <a:spcPct val="107000"/>
              </a:lnSpc>
              <a:spcBef>
                <a:spcPts val="1000"/>
              </a:spcBef>
              <a:spcAft>
                <a:spcPts val="800"/>
              </a:spcAft>
              <a:buClrTx/>
              <a:buSzTx/>
              <a:tabLst/>
              <a:defRPr/>
            </a:pPr>
            <a:endParaRPr kumimoji="0" lang="en-GB" sz="1600" b="0"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DBE184-1D8C-9D02-0061-04C411440A51}"/>
              </a:ext>
            </a:extLst>
          </p:cNvPr>
          <p:cNvSpPr txBox="1"/>
          <p:nvPr/>
        </p:nvSpPr>
        <p:spPr>
          <a:xfrm>
            <a:off x="733383" y="15240"/>
            <a:ext cx="41876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0B0004020202020204" pitchFamily="34" charset="0"/>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516D2883-5E03-EF4B-768B-CA8CC2B84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5" y="0"/>
            <a:ext cx="1690255" cy="1185949"/>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784E4772-6785-8863-B086-9AB9B6398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471" y="1018578"/>
            <a:ext cx="9175344" cy="5734591"/>
          </a:xfrm>
          <a:prstGeom prst="rect">
            <a:avLst/>
          </a:prstGeom>
        </p:spPr>
      </p:pic>
      <p:pic>
        <p:nvPicPr>
          <p:cNvPr id="7" name="Picture 6" descr="A logo for a safeguarding company&#10;&#10;AI-generated content may be incorrect.">
            <a:extLst>
              <a:ext uri="{FF2B5EF4-FFF2-40B4-BE49-F238E27FC236}">
                <a16:creationId xmlns:a16="http://schemas.microsoft.com/office/drawing/2014/main" id="{B5CA08E2-4CBD-9CFF-13E9-B16C3AB2D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9744" y="890358"/>
            <a:ext cx="676131" cy="1137307"/>
          </a:xfrm>
          <a:prstGeom prst="rect">
            <a:avLst/>
          </a:prstGeom>
        </p:spPr>
      </p:pic>
    </p:spTree>
    <p:extLst>
      <p:ext uri="{BB962C8B-B14F-4D97-AF65-F5344CB8AC3E}">
        <p14:creationId xmlns:p14="http://schemas.microsoft.com/office/powerpoint/2010/main" val="2509508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BBA84-9BB2-4E58-8D63-C349E7F1E02E}"/>
              </a:ext>
            </a:extLst>
          </p:cNvPr>
          <p:cNvPicPr>
            <a:picLocks noChangeAspect="1"/>
          </p:cNvPicPr>
          <p:nvPr/>
        </p:nvPicPr>
        <p:blipFill>
          <a:blip r:embed="rId3"/>
          <a:stretch>
            <a:fillRect/>
          </a:stretch>
        </p:blipFill>
        <p:spPr>
          <a:xfrm>
            <a:off x="2682910" y="6239209"/>
            <a:ext cx="2555692" cy="618791"/>
          </a:xfrm>
          <a:prstGeom prst="rect">
            <a:avLst/>
          </a:prstGeom>
        </p:spPr>
      </p:pic>
      <p:sp>
        <p:nvSpPr>
          <p:cNvPr id="4" name="TextBox 3">
            <a:extLst>
              <a:ext uri="{FF2B5EF4-FFF2-40B4-BE49-F238E27FC236}">
                <a16:creationId xmlns:a16="http://schemas.microsoft.com/office/drawing/2014/main" id="{F7CF4F29-8E69-4670-9952-09F35AC033F5}"/>
              </a:ext>
            </a:extLst>
          </p:cNvPr>
          <p:cNvSpPr txBox="1"/>
          <p:nvPr/>
        </p:nvSpPr>
        <p:spPr>
          <a:xfrm>
            <a:off x="3065340" y="618790"/>
            <a:ext cx="876692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p:txBody>
      </p:sp>
      <p:graphicFrame>
        <p:nvGraphicFramePr>
          <p:cNvPr id="8" name="Diagram 7">
            <a:extLst>
              <a:ext uri="{FF2B5EF4-FFF2-40B4-BE49-F238E27FC236}">
                <a16:creationId xmlns:a16="http://schemas.microsoft.com/office/drawing/2014/main" id="{17865636-55EF-4775-8A67-76CF5713AB60}"/>
              </a:ext>
            </a:extLst>
          </p:cNvPr>
          <p:cNvGraphicFramePr/>
          <p:nvPr/>
        </p:nvGraphicFramePr>
        <p:xfrm>
          <a:off x="3318821"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a:extLst>
              <a:ext uri="{FF2B5EF4-FFF2-40B4-BE49-F238E27FC236}">
                <a16:creationId xmlns:a16="http://schemas.microsoft.com/office/drawing/2014/main" id="{7685BFD0-F65E-B37E-B8AD-F8C24F33B93F}"/>
              </a:ext>
            </a:extLst>
          </p:cNvPr>
          <p:cNvSpPr>
            <a:spLocks noGrp="1"/>
          </p:cNvSpPr>
          <p:nvPr>
            <p:ph type="title"/>
          </p:nvPr>
        </p:nvSpPr>
        <p:spPr>
          <a:xfrm>
            <a:off x="838200" y="332250"/>
            <a:ext cx="10515600" cy="1035636"/>
          </a:xfrm>
          <a:solidFill>
            <a:schemeClr val="accent6"/>
          </a:solidFill>
          <a:ln>
            <a:solidFill>
              <a:srgbClr val="BED600"/>
            </a:solidFill>
          </a:ln>
        </p:spPr>
        <p:txBody>
          <a:bodyPr>
            <a:normAutofit/>
          </a:bodyPr>
          <a:lstStyle/>
          <a:p>
            <a:pPr algn="ctr"/>
            <a:r>
              <a:rPr lang="en-GB" sz="3600" dirty="0">
                <a:latin typeface="Arial" panose="020B0604020202020204" pitchFamily="34" charset="0"/>
                <a:cs typeface="Arial" panose="020B0604020202020204" pitchFamily="34" charset="0"/>
              </a:rPr>
              <a:t>National Reform</a:t>
            </a:r>
          </a:p>
        </p:txBody>
      </p:sp>
      <p:sp>
        <p:nvSpPr>
          <p:cNvPr id="11" name="Content Placeholder 10">
            <a:extLst>
              <a:ext uri="{FF2B5EF4-FFF2-40B4-BE49-F238E27FC236}">
                <a16:creationId xmlns:a16="http://schemas.microsoft.com/office/drawing/2014/main" id="{E3330DE8-D68E-CAC4-CF83-51C5AA23F7CC}"/>
              </a:ext>
            </a:extLst>
          </p:cNvPr>
          <p:cNvSpPr>
            <a:spLocks noGrp="1"/>
          </p:cNvSpPr>
          <p:nvPr>
            <p:ph idx="1"/>
          </p:nvPr>
        </p:nvSpPr>
        <p:spPr>
          <a:xfrm>
            <a:off x="838200" y="1632059"/>
            <a:ext cx="10515600" cy="4607149"/>
          </a:xfrm>
        </p:spPr>
        <p:txBody>
          <a:bodyPr>
            <a:normAutofit lnSpcReduction="10000"/>
          </a:bodyPr>
          <a:lstStyle/>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A national focus on prevention and early intervention.</a:t>
            </a:r>
          </a:p>
          <a:p>
            <a:pPr marL="457200" lvl="1" indent="0">
              <a:buNone/>
            </a:pPr>
            <a:r>
              <a:rPr lang="en-GB" sz="2000" b="1" dirty="0">
                <a:latin typeface="Arial" panose="020B0604020202020204" pitchFamily="34" charset="0"/>
                <a:cs typeface="Arial" panose="020B0604020202020204" pitchFamily="34" charset="0"/>
              </a:rPr>
              <a:t>The new national framework, Families First Partnership Programme and Children’s Social Care reforms</a:t>
            </a:r>
          </a:p>
          <a:p>
            <a:pPr marL="457200" lvl="1" indent="0">
              <a:buNone/>
            </a:pPr>
            <a:r>
              <a:rPr lang="en-GB" sz="2100" dirty="0">
                <a:latin typeface="Arial" panose="020B0604020202020204" pitchFamily="34" charset="0"/>
                <a:cs typeface="Arial" panose="020B0604020202020204" pitchFamily="34" charset="0"/>
                <a:hlinkClick r:id="rId9"/>
              </a:rPr>
              <a:t>https://www.gov.uk/government/publications/families-first-partnership-programme</a:t>
            </a:r>
            <a:endParaRPr lang="en-GB" sz="21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The aim of the Families First Partnership (FFP) programme is to transform the whole system of help, support and protection, to ensure that every family can access the right help and support when they need it, with a strong emphasis on early intervention to prevent crisis. </a:t>
            </a:r>
          </a:p>
          <a:p>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This support will be delivered by skilled, multi-disciplinary professionals from a range of backgrounds who will help families to navigate support by building strong and trusting relationships with them.</a:t>
            </a:r>
          </a:p>
          <a:p>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p:txBody>
      </p:sp>
      <p:pic>
        <p:nvPicPr>
          <p:cNvPr id="3" name="Picture 2" descr="A logo for a safeguarding company&#10;&#10;AI-generated content may be incorrect.">
            <a:extLst>
              <a:ext uri="{FF2B5EF4-FFF2-40B4-BE49-F238E27FC236}">
                <a16:creationId xmlns:a16="http://schemas.microsoft.com/office/drawing/2014/main" id="{CB9465CB-05CA-64E9-785C-4A6DFD213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1561774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BBA84-9BB2-4E58-8D63-C349E7F1E02E}"/>
              </a:ext>
            </a:extLst>
          </p:cNvPr>
          <p:cNvPicPr>
            <a:picLocks noChangeAspect="1"/>
          </p:cNvPicPr>
          <p:nvPr/>
        </p:nvPicPr>
        <p:blipFill>
          <a:blip r:embed="rId3"/>
          <a:stretch>
            <a:fillRect/>
          </a:stretch>
        </p:blipFill>
        <p:spPr>
          <a:xfrm>
            <a:off x="2682910" y="6239209"/>
            <a:ext cx="2555692" cy="618791"/>
          </a:xfrm>
          <a:prstGeom prst="rect">
            <a:avLst/>
          </a:prstGeom>
        </p:spPr>
      </p:pic>
      <p:sp>
        <p:nvSpPr>
          <p:cNvPr id="4" name="TextBox 3">
            <a:extLst>
              <a:ext uri="{FF2B5EF4-FFF2-40B4-BE49-F238E27FC236}">
                <a16:creationId xmlns:a16="http://schemas.microsoft.com/office/drawing/2014/main" id="{F7CF4F29-8E69-4670-9952-09F35AC033F5}"/>
              </a:ext>
            </a:extLst>
          </p:cNvPr>
          <p:cNvSpPr txBox="1"/>
          <p:nvPr/>
        </p:nvSpPr>
        <p:spPr>
          <a:xfrm>
            <a:off x="3065340" y="618790"/>
            <a:ext cx="876692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p:txBody>
      </p:sp>
      <p:graphicFrame>
        <p:nvGraphicFramePr>
          <p:cNvPr id="8" name="Diagram 7">
            <a:extLst>
              <a:ext uri="{FF2B5EF4-FFF2-40B4-BE49-F238E27FC236}">
                <a16:creationId xmlns:a16="http://schemas.microsoft.com/office/drawing/2014/main" id="{17865636-55EF-4775-8A67-76CF5713AB60}"/>
              </a:ext>
            </a:extLst>
          </p:cNvPr>
          <p:cNvGraphicFramePr/>
          <p:nvPr/>
        </p:nvGraphicFramePr>
        <p:xfrm>
          <a:off x="3318821"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a:extLst>
              <a:ext uri="{FF2B5EF4-FFF2-40B4-BE49-F238E27FC236}">
                <a16:creationId xmlns:a16="http://schemas.microsoft.com/office/drawing/2014/main" id="{7685BFD0-F65E-B37E-B8AD-F8C24F33B93F}"/>
              </a:ext>
            </a:extLst>
          </p:cNvPr>
          <p:cNvSpPr>
            <a:spLocks noGrp="1"/>
          </p:cNvSpPr>
          <p:nvPr>
            <p:ph type="title"/>
          </p:nvPr>
        </p:nvSpPr>
        <p:spPr>
          <a:xfrm>
            <a:off x="838200" y="365147"/>
            <a:ext cx="10515600" cy="1045364"/>
          </a:xfrm>
          <a:solidFill>
            <a:schemeClr val="accent6"/>
          </a:solidFill>
          <a:ln>
            <a:solidFill>
              <a:srgbClr val="BED600"/>
            </a:solidFill>
          </a:ln>
        </p:spPr>
        <p:txBody>
          <a:bodyPr>
            <a:normAutofit/>
          </a:bodyPr>
          <a:lstStyle/>
          <a:p>
            <a:pPr algn="ctr"/>
            <a:r>
              <a:rPr lang="en-GB" sz="3600" dirty="0">
                <a:latin typeface="Arial" panose="020B0604020202020204" pitchFamily="34" charset="0"/>
                <a:cs typeface="Arial" panose="020B0604020202020204" pitchFamily="34" charset="0"/>
              </a:rPr>
              <a:t>Family Help</a:t>
            </a:r>
          </a:p>
        </p:txBody>
      </p:sp>
      <p:sp>
        <p:nvSpPr>
          <p:cNvPr id="11" name="Content Placeholder 10">
            <a:extLst>
              <a:ext uri="{FF2B5EF4-FFF2-40B4-BE49-F238E27FC236}">
                <a16:creationId xmlns:a16="http://schemas.microsoft.com/office/drawing/2014/main" id="{E3330DE8-D68E-CAC4-CF83-51C5AA23F7CC}"/>
              </a:ext>
            </a:extLst>
          </p:cNvPr>
          <p:cNvSpPr>
            <a:spLocks noGrp="1"/>
          </p:cNvSpPr>
          <p:nvPr>
            <p:ph idx="1"/>
          </p:nvPr>
        </p:nvSpPr>
        <p:spPr>
          <a:xfrm>
            <a:off x="872037" y="1604718"/>
            <a:ext cx="10502245" cy="4533614"/>
          </a:xfrm>
        </p:spPr>
        <p:txBody>
          <a:bodyPr>
            <a:normAutofit/>
          </a:bodyPr>
          <a:lstStyle/>
          <a:p>
            <a:r>
              <a:rPr lang="en-GB" sz="2400" dirty="0">
                <a:solidFill>
                  <a:schemeClr val="tx2"/>
                </a:solidFill>
                <a:latin typeface="Arial" panose="020B0604020202020204" pitchFamily="34" charset="0"/>
                <a:cs typeface="Arial" panose="020B0604020202020204" pitchFamily="34" charset="0"/>
              </a:rPr>
              <a:t>Nottingham City Council Transformation based on national reforms and peer reviews and Ofsted recommendations</a:t>
            </a:r>
          </a:p>
          <a:p>
            <a:r>
              <a:rPr lang="en-GB" sz="2400" dirty="0">
                <a:solidFill>
                  <a:schemeClr val="tx2"/>
                </a:solidFill>
                <a:effectLst/>
                <a:latin typeface="Arial" panose="020B0604020202020204" pitchFamily="34" charset="0"/>
                <a:ea typeface="Aptos" panose="020B0004020202020204" pitchFamily="34" charset="0"/>
                <a:cs typeface="Arial" panose="020B0604020202020204" pitchFamily="34" charset="0"/>
              </a:rPr>
              <a:t>Family Help is for all children, young people and families whose needs are multiple and/or complex, meaning that a family’s needs are above the level of universal and community based early help</a:t>
            </a:r>
            <a:endParaRPr lang="en-GB" sz="2400" dirty="0">
              <a:solidFill>
                <a:schemeClr val="tx2"/>
              </a:solidFill>
              <a:latin typeface="Arial" panose="020B0604020202020204" pitchFamily="34" charset="0"/>
              <a:cs typeface="Arial" panose="020B0604020202020204" pitchFamily="34" charset="0"/>
            </a:endParaRPr>
          </a:p>
          <a:p>
            <a:pPr marL="0" indent="0">
              <a:buNone/>
            </a:pPr>
            <a:endParaRPr lang="en-GB" sz="1600" dirty="0"/>
          </a:p>
        </p:txBody>
      </p:sp>
      <p:pic>
        <p:nvPicPr>
          <p:cNvPr id="1028" name="Picture 4">
            <a:extLst>
              <a:ext uri="{FF2B5EF4-FFF2-40B4-BE49-F238E27FC236}">
                <a16:creationId xmlns:a16="http://schemas.microsoft.com/office/drawing/2014/main" id="{DD3C833B-864F-D4E2-60C1-2F25A0EE71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54" y="3598883"/>
            <a:ext cx="10867210" cy="2256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for a safeguarding company&#10;&#10;AI-generated content may be incorrect.">
            <a:extLst>
              <a:ext uri="{FF2B5EF4-FFF2-40B4-BE49-F238E27FC236}">
                <a16:creationId xmlns:a16="http://schemas.microsoft.com/office/drawing/2014/main" id="{DA8D6FA0-FF68-FF9A-D42A-F2E35D1BEC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2446" y="5345145"/>
            <a:ext cx="606873" cy="1020809"/>
          </a:xfrm>
          <a:prstGeom prst="rect">
            <a:avLst/>
          </a:prstGeom>
        </p:spPr>
      </p:pic>
    </p:spTree>
    <p:extLst>
      <p:ext uri="{BB962C8B-B14F-4D97-AF65-F5344CB8AC3E}">
        <p14:creationId xmlns:p14="http://schemas.microsoft.com/office/powerpoint/2010/main" val="2557377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009224A-5E0F-EDFF-552B-E8A4749B9A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7D98A0-4431-FECF-8137-34B4703C5C31}"/>
              </a:ext>
            </a:extLst>
          </p:cNvPr>
          <p:cNvPicPr>
            <a:picLocks noChangeAspect="1"/>
          </p:cNvPicPr>
          <p:nvPr/>
        </p:nvPicPr>
        <p:blipFill>
          <a:blip r:embed="rId3"/>
          <a:stretch>
            <a:fillRect/>
          </a:stretch>
        </p:blipFill>
        <p:spPr>
          <a:xfrm>
            <a:off x="2682910" y="6239209"/>
            <a:ext cx="2555692" cy="618791"/>
          </a:xfrm>
          <a:prstGeom prst="rect">
            <a:avLst/>
          </a:prstGeom>
        </p:spPr>
      </p:pic>
      <p:sp>
        <p:nvSpPr>
          <p:cNvPr id="4" name="TextBox 3">
            <a:extLst>
              <a:ext uri="{FF2B5EF4-FFF2-40B4-BE49-F238E27FC236}">
                <a16:creationId xmlns:a16="http://schemas.microsoft.com/office/drawing/2014/main" id="{127750B4-70B0-E052-3F34-0090CF52799F}"/>
              </a:ext>
            </a:extLst>
          </p:cNvPr>
          <p:cNvSpPr txBox="1"/>
          <p:nvPr/>
        </p:nvSpPr>
        <p:spPr>
          <a:xfrm>
            <a:off x="3065340" y="618790"/>
            <a:ext cx="876692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p:txBody>
      </p:sp>
      <p:sp>
        <p:nvSpPr>
          <p:cNvPr id="7" name="Title 6">
            <a:extLst>
              <a:ext uri="{FF2B5EF4-FFF2-40B4-BE49-F238E27FC236}">
                <a16:creationId xmlns:a16="http://schemas.microsoft.com/office/drawing/2014/main" id="{5191123A-2754-E640-51AA-88E5BA80DCB6}"/>
              </a:ext>
            </a:extLst>
          </p:cNvPr>
          <p:cNvSpPr>
            <a:spLocks noGrp="1"/>
          </p:cNvSpPr>
          <p:nvPr>
            <p:ph type="title"/>
          </p:nvPr>
        </p:nvSpPr>
        <p:spPr>
          <a:xfrm>
            <a:off x="838200" y="365147"/>
            <a:ext cx="10515600" cy="1045364"/>
          </a:xfrm>
          <a:solidFill>
            <a:schemeClr val="accent6"/>
          </a:solidFill>
        </p:spPr>
        <p:txBody>
          <a:bodyPr>
            <a:normAutofit/>
          </a:bodyPr>
          <a:lstStyle/>
          <a:p>
            <a:pPr algn="ctr"/>
            <a:r>
              <a:rPr lang="en-GB" sz="3600" dirty="0">
                <a:latin typeface="Arial" panose="020B0604020202020204" pitchFamily="34" charset="0"/>
                <a:cs typeface="Arial" panose="020B0604020202020204" pitchFamily="34" charset="0"/>
              </a:rPr>
              <a:t>Family/adolescence early help</a:t>
            </a:r>
          </a:p>
        </p:txBody>
      </p:sp>
      <p:pic>
        <p:nvPicPr>
          <p:cNvPr id="16" name="Picture 15">
            <a:extLst>
              <a:ext uri="{FF2B5EF4-FFF2-40B4-BE49-F238E27FC236}">
                <a16:creationId xmlns:a16="http://schemas.microsoft.com/office/drawing/2014/main" id="{FF72C1C5-7D7B-FFB2-9285-A7A51C232C32}"/>
              </a:ext>
            </a:extLst>
          </p:cNvPr>
          <p:cNvPicPr>
            <a:picLocks noChangeAspect="1"/>
          </p:cNvPicPr>
          <p:nvPr/>
        </p:nvPicPr>
        <p:blipFill>
          <a:blip r:embed="rId4"/>
          <a:stretch>
            <a:fillRect/>
          </a:stretch>
        </p:blipFill>
        <p:spPr>
          <a:xfrm>
            <a:off x="986163" y="1758407"/>
            <a:ext cx="10367637" cy="2726478"/>
          </a:xfrm>
          <a:prstGeom prst="rect">
            <a:avLst/>
          </a:prstGeom>
        </p:spPr>
      </p:pic>
      <p:sp>
        <p:nvSpPr>
          <p:cNvPr id="17" name="Arrow: Left-Right 16">
            <a:extLst>
              <a:ext uri="{FF2B5EF4-FFF2-40B4-BE49-F238E27FC236}">
                <a16:creationId xmlns:a16="http://schemas.microsoft.com/office/drawing/2014/main" id="{BB2B4406-D0C4-8632-3290-195535DBF95F}"/>
              </a:ext>
            </a:extLst>
          </p:cNvPr>
          <p:cNvSpPr/>
          <p:nvPr/>
        </p:nvSpPr>
        <p:spPr>
          <a:xfrm>
            <a:off x="3065340" y="4484885"/>
            <a:ext cx="5880953" cy="506627"/>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366"/>
                </a:solidFill>
                <a:effectLst/>
                <a:uLnTx/>
                <a:uFillTx/>
                <a:latin typeface="Verdana"/>
                <a:ea typeface="+mn-ea"/>
                <a:cs typeface="+mn-cs"/>
              </a:rPr>
              <a:t>Network meetings and missing returns</a:t>
            </a:r>
          </a:p>
        </p:txBody>
      </p:sp>
      <p:sp>
        <p:nvSpPr>
          <p:cNvPr id="18" name="Arrow: Left-Right 17">
            <a:extLst>
              <a:ext uri="{FF2B5EF4-FFF2-40B4-BE49-F238E27FC236}">
                <a16:creationId xmlns:a16="http://schemas.microsoft.com/office/drawing/2014/main" id="{A80838BE-CE22-37FE-1548-49C61E689D61}"/>
              </a:ext>
            </a:extLst>
          </p:cNvPr>
          <p:cNvSpPr/>
          <p:nvPr/>
        </p:nvSpPr>
        <p:spPr>
          <a:xfrm>
            <a:off x="3065339" y="5049878"/>
            <a:ext cx="5880953" cy="506627"/>
          </a:xfrm>
          <a:prstGeom prst="leftRightArrow">
            <a:avLst/>
          </a:prstGeom>
          <a:solidFill>
            <a:schemeClr val="accent1">
              <a:lumMod val="40000"/>
              <a:lumOff val="60000"/>
            </a:schemeClr>
          </a:solidFill>
          <a:ln>
            <a:solidFill>
              <a:schemeClr val="accent1">
                <a:lumMod val="40000"/>
                <a:lumOff val="60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366"/>
                </a:solidFill>
                <a:effectLst/>
                <a:uLnTx/>
                <a:uFillTx/>
                <a:latin typeface="Verdana"/>
                <a:ea typeface="+mn-ea"/>
                <a:cs typeface="+mn-cs"/>
              </a:rPr>
              <a:t>Co-working with social care</a:t>
            </a:r>
          </a:p>
        </p:txBody>
      </p:sp>
      <p:pic>
        <p:nvPicPr>
          <p:cNvPr id="3" name="Picture 2" descr="A logo for a safeguarding company&#10;&#10;AI-generated content may be incorrect.">
            <a:extLst>
              <a:ext uri="{FF2B5EF4-FFF2-40B4-BE49-F238E27FC236}">
                <a16:creationId xmlns:a16="http://schemas.microsoft.com/office/drawing/2014/main" id="{F224A17D-FF8B-0E1D-562B-E5C5B3D42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4256159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2749D-CDB1-4457-1ACE-71C02A5FD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35B5E-6C4B-A2F8-43A8-FCE027BEE5AF}"/>
              </a:ext>
            </a:extLst>
          </p:cNvPr>
          <p:cNvSpPr>
            <a:spLocks noGrp="1"/>
          </p:cNvSpPr>
          <p:nvPr>
            <p:ph type="title"/>
          </p:nvPr>
        </p:nvSpPr>
        <p:spPr>
          <a:xfrm>
            <a:off x="838200" y="277577"/>
            <a:ext cx="10515600" cy="967564"/>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GB" sz="3600" dirty="0">
                <a:solidFill>
                  <a:schemeClr val="tx1"/>
                </a:solidFill>
                <a:latin typeface="Arial" panose="020B0604020202020204" pitchFamily="34" charset="0"/>
                <a:cs typeface="Arial" panose="020B0604020202020204" pitchFamily="34" charset="0"/>
              </a:rPr>
              <a:t>Utilising Family Strengths and Networks</a:t>
            </a:r>
          </a:p>
        </p:txBody>
      </p:sp>
      <p:sp>
        <p:nvSpPr>
          <p:cNvPr id="3" name="Content Placeholder 2">
            <a:extLst>
              <a:ext uri="{FF2B5EF4-FFF2-40B4-BE49-F238E27FC236}">
                <a16:creationId xmlns:a16="http://schemas.microsoft.com/office/drawing/2014/main" id="{4E1196D3-5865-A736-3E86-BC3E8CD686A8}"/>
              </a:ext>
            </a:extLst>
          </p:cNvPr>
          <p:cNvSpPr>
            <a:spLocks noGrp="1"/>
          </p:cNvSpPr>
          <p:nvPr>
            <p:ph idx="1"/>
          </p:nvPr>
        </p:nvSpPr>
        <p:spPr>
          <a:xfrm>
            <a:off x="855021" y="1170713"/>
            <a:ext cx="10515600" cy="4863829"/>
          </a:xfrm>
        </p:spPr>
        <p:txBody>
          <a:bodyPr>
            <a:normAutofit fontScale="92500"/>
          </a:bodyPr>
          <a:lstStyle/>
          <a:p>
            <a:pPr marL="0" indent="0">
              <a:buNone/>
            </a:pPr>
            <a:endParaRPr lang="en-GB" sz="2000" dirty="0">
              <a:latin typeface="Arial" panose="020B0604020202020204" pitchFamily="34" charset="0"/>
              <a:cs typeface="Arial" panose="020B0604020202020204" pitchFamily="34" charset="0"/>
            </a:endParaRPr>
          </a:p>
          <a:p>
            <a:r>
              <a:rPr lang="en-GB" sz="2400" dirty="0">
                <a:solidFill>
                  <a:schemeClr val="tx2"/>
                </a:solidFill>
                <a:latin typeface="Arial" panose="020B0604020202020204" pitchFamily="34" charset="0"/>
                <a:cs typeface="Arial" panose="020B0604020202020204" pitchFamily="34" charset="0"/>
              </a:rPr>
              <a:t>Families will be assigned a Family Help Worker as a lead professional who will assess the needs of the family, coordinate the family plan and draw upon a wider group of professionals to form a multi-disciplinary Team Around the Family (TAF). </a:t>
            </a:r>
          </a:p>
          <a:p>
            <a:r>
              <a:rPr lang="en-GB" sz="2400" kern="100" dirty="0">
                <a:solidFill>
                  <a:schemeClr val="tx2"/>
                </a:solidFill>
                <a:latin typeface="Arial" panose="020B0604020202020204" pitchFamily="34" charset="0"/>
                <a:cs typeface="Arial" panose="020B0604020202020204" pitchFamily="34" charset="0"/>
              </a:rPr>
              <a:t>The family plan should have actions for the network alongside professionals to bring about long-term sustainable change</a:t>
            </a:r>
            <a:endParaRPr lang="en-GB" sz="2400" dirty="0">
              <a:solidFill>
                <a:schemeClr val="tx2"/>
              </a:solidFill>
              <a:latin typeface="Arial" panose="020B0604020202020204" pitchFamily="34" charset="0"/>
              <a:cs typeface="Arial" panose="020B0604020202020204" pitchFamily="34" charset="0"/>
            </a:endParaRPr>
          </a:p>
          <a:p>
            <a:r>
              <a:rPr lang="en-GB" sz="24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Family Network Meetings will form part of all Family Help assessments and will:</a:t>
            </a:r>
          </a:p>
          <a:p>
            <a:pPr lvl="1">
              <a:buFont typeface="Wingdings" panose="05000000000000000000" pitchFamily="2" charset="2"/>
              <a:buChar char="Ø"/>
            </a:pPr>
            <a:r>
              <a:rPr lang="en-GB" kern="100" dirty="0">
                <a:solidFill>
                  <a:schemeClr val="tx2"/>
                </a:solidFill>
                <a:latin typeface="Arial" panose="020B0604020202020204" pitchFamily="34" charset="0"/>
                <a:cs typeface="Arial" panose="020B0604020202020204" pitchFamily="34" charset="0"/>
              </a:rPr>
              <a:t>Include wider family, beyond immediate parents and carers, in the development of plans which is critical to supporting sustainable improved outcomes.</a:t>
            </a:r>
          </a:p>
          <a:p>
            <a:pPr lvl="1">
              <a:buFont typeface="Wingdings" panose="05000000000000000000" pitchFamily="2" charset="2"/>
              <a:buChar char="Ø"/>
            </a:pPr>
            <a:r>
              <a:rPr lang="en-GB" kern="100" dirty="0">
                <a:solidFill>
                  <a:schemeClr val="tx2"/>
                </a:solidFill>
                <a:latin typeface="Arial" panose="020B0604020202020204" pitchFamily="34" charset="0"/>
                <a:cs typeface="Arial" panose="020B0604020202020204" pitchFamily="34" charset="0"/>
              </a:rPr>
              <a:t>Utilise genograms and eco-maps during the assessment period to build a picture of the family network.</a:t>
            </a:r>
          </a:p>
          <a:p>
            <a:pPr lvl="1">
              <a:buFont typeface="Wingdings" panose="05000000000000000000" pitchFamily="2" charset="2"/>
              <a:buChar char="Ø"/>
            </a:pPr>
            <a:r>
              <a:rPr lang="en-GB" kern="100" dirty="0">
                <a:solidFill>
                  <a:schemeClr val="tx2"/>
                </a:solidFill>
                <a:latin typeface="Arial" panose="020B0604020202020204" pitchFamily="34" charset="0"/>
                <a:cs typeface="Arial" panose="020B0604020202020204" pitchFamily="34" charset="0"/>
              </a:rPr>
              <a:t>Support the family to help identify solutions and continue to keep children safe, happy and healthy.</a:t>
            </a:r>
          </a:p>
          <a:p>
            <a:pPr>
              <a:lnSpc>
                <a:spcPct val="107000"/>
              </a:lnSpc>
              <a:spcAft>
                <a:spcPts val="800"/>
              </a:spcAft>
            </a:pPr>
            <a:endParaRPr lang="en-GB" sz="1400" kern="100" dirty="0">
              <a:effectLst/>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6A011FD-AC6A-0FB5-5B7A-97ECDA9C73F8}"/>
              </a:ext>
            </a:extLst>
          </p:cNvPr>
          <p:cNvPicPr>
            <a:picLocks noChangeAspect="1"/>
          </p:cNvPicPr>
          <p:nvPr/>
        </p:nvPicPr>
        <p:blipFill>
          <a:blip r:embed="rId3"/>
          <a:stretch>
            <a:fillRect/>
          </a:stretch>
        </p:blipFill>
        <p:spPr>
          <a:xfrm>
            <a:off x="2660369" y="6236154"/>
            <a:ext cx="2554445" cy="621846"/>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6E0B634F-14D3-081D-1356-6EE19D005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2412921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DC2844-38DC-FA96-4734-A7B0B56FA4E1}"/>
              </a:ext>
            </a:extLst>
          </p:cNvPr>
          <p:cNvSpPr>
            <a:spLocks noGrp="1"/>
          </p:cNvSpPr>
          <p:nvPr>
            <p:ph sz="half" idx="1"/>
          </p:nvPr>
        </p:nvSpPr>
        <p:spPr>
          <a:xfrm>
            <a:off x="535022" y="1631021"/>
            <a:ext cx="5484779" cy="2611041"/>
          </a:xfrm>
        </p:spPr>
        <p:txBody>
          <a:bodyPr>
            <a:normAutofit fontScale="92500"/>
          </a:bodyPr>
          <a:lstStyle/>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An integrated model with children at the heart of it</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Missing, exploitation, diversion and youth justice delivered via an integrated service delivery model</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 focus on earlier prevention and diversion away from the justice system</a:t>
            </a:r>
          </a:p>
          <a:p>
            <a:endParaRPr lang="en-GB" dirty="0"/>
          </a:p>
        </p:txBody>
      </p:sp>
      <p:sp>
        <p:nvSpPr>
          <p:cNvPr id="4" name="Content Placeholder 3">
            <a:extLst>
              <a:ext uri="{FF2B5EF4-FFF2-40B4-BE49-F238E27FC236}">
                <a16:creationId xmlns:a16="http://schemas.microsoft.com/office/drawing/2014/main" id="{74DDD0D3-C3CF-5BCC-E6D6-214E4D3B88B3}"/>
              </a:ext>
            </a:extLst>
          </p:cNvPr>
          <p:cNvSpPr>
            <a:spLocks noGrp="1"/>
          </p:cNvSpPr>
          <p:nvPr>
            <p:ph sz="half" idx="2"/>
          </p:nvPr>
        </p:nvSpPr>
        <p:spPr>
          <a:xfrm>
            <a:off x="6172201" y="1631021"/>
            <a:ext cx="5724728" cy="2931552"/>
          </a:xfrm>
        </p:spPr>
        <p:txBody>
          <a:bodyPr>
            <a:normAutofit fontScale="92500"/>
          </a:bodyPr>
          <a:lstStyle/>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Retains a youth justice identity for statutory work</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Use of the YJB Child First approach and values</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Trauma</a:t>
            </a:r>
            <a:r>
              <a:rPr lang="en-GB" sz="2000" dirty="0">
                <a:solidFill>
                  <a:schemeClr val="tx2"/>
                </a:solidFill>
                <a:latin typeface="Arial" panose="020B0604020202020204" pitchFamily="34" charset="0"/>
                <a:cs typeface="Arial" panose="020B0604020202020204" pitchFamily="34" charset="0"/>
              </a:rPr>
              <a:t> </a:t>
            </a: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aware relationship-based practice, utilising systemic therapy approaches</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Informed by a profile of need which will highlight which child the new team will focus on</a:t>
            </a:r>
          </a:p>
          <a:p>
            <a:endParaRPr lang="en-GB" dirty="0"/>
          </a:p>
        </p:txBody>
      </p:sp>
      <p:sp>
        <p:nvSpPr>
          <p:cNvPr id="6" name="Title 6">
            <a:extLst>
              <a:ext uri="{FF2B5EF4-FFF2-40B4-BE49-F238E27FC236}">
                <a16:creationId xmlns:a16="http://schemas.microsoft.com/office/drawing/2014/main" id="{90C1D294-813E-4645-286E-CD1B42E959E0}"/>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Adolescence Family Help</a:t>
            </a:r>
          </a:p>
        </p:txBody>
      </p:sp>
      <p:sp>
        <p:nvSpPr>
          <p:cNvPr id="2" name="TextBox 1">
            <a:extLst>
              <a:ext uri="{FF2B5EF4-FFF2-40B4-BE49-F238E27FC236}">
                <a16:creationId xmlns:a16="http://schemas.microsoft.com/office/drawing/2014/main" id="{7EDD52AF-D30F-7BC3-8557-4F6C84DAE263}"/>
              </a:ext>
            </a:extLst>
          </p:cNvPr>
          <p:cNvSpPr txBox="1"/>
          <p:nvPr/>
        </p:nvSpPr>
        <p:spPr>
          <a:xfrm>
            <a:off x="1547271" y="4749905"/>
            <a:ext cx="9330525" cy="1513235"/>
          </a:xfrm>
          <a:prstGeom prst="rect">
            <a:avLst/>
          </a:prstGeom>
          <a:noFill/>
        </p:spPr>
        <p:txBody>
          <a:bodyPr wrap="square" rtlCol="0">
            <a:spAutoFit/>
          </a:bodyPr>
          <a:lstStyle/>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Community is key to prevention with visible youth staff who know the community and children</a:t>
            </a:r>
          </a:p>
          <a:p>
            <a:pPr marL="342900" marR="0" lvl="0" indent="-3429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Utilises the skills and knowledge of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66366"/>
              </a:solidFill>
              <a:effectLst/>
              <a:uLnTx/>
              <a:uFillTx/>
              <a:latin typeface="Verdana"/>
              <a:ea typeface="+mn-ea"/>
              <a:cs typeface="+mn-cs"/>
            </a:endParaRPr>
          </a:p>
        </p:txBody>
      </p:sp>
      <p:pic>
        <p:nvPicPr>
          <p:cNvPr id="5" name="Picture 4" descr="A logo for a safeguarding company&#10;&#10;AI-generated content may be incorrect.">
            <a:extLst>
              <a:ext uri="{FF2B5EF4-FFF2-40B4-BE49-F238E27FC236}">
                <a16:creationId xmlns:a16="http://schemas.microsoft.com/office/drawing/2014/main" id="{1ED7BEF4-FADE-3057-2742-63D547829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3541425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4F31-2D93-6D11-C1D4-CFD5F061D96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A0F5529-6132-C4C8-9659-250D8FC28AC1}"/>
              </a:ext>
            </a:extLst>
          </p:cNvPr>
          <p:cNvSpPr>
            <a:spLocks noGrp="1"/>
          </p:cNvSpPr>
          <p:nvPr>
            <p:ph idx="1"/>
          </p:nvPr>
        </p:nvSpPr>
        <p:spPr>
          <a:xfrm>
            <a:off x="838200" y="1804360"/>
            <a:ext cx="10515600" cy="4351338"/>
          </a:xfrm>
        </p:spPr>
        <p:txBody>
          <a:bodyPr>
            <a:normAutofit lnSpcReduction="10000"/>
          </a:bodyPr>
          <a:lstStyle/>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Jimmy is 13 years old and 9 months. He lives at home with his mum and dad, who both work full –time. He has two younger sisters, one is 11 and one is 10 years of age.</a:t>
            </a:r>
            <a:r>
              <a:rPr lang="en-US" sz="2800" b="0" i="0" dirty="0">
                <a:solidFill>
                  <a:srgbClr val="000000"/>
                </a:solidFill>
                <a:effectLst/>
                <a:latin typeface="Arial" panose="020B0604020202020204" pitchFamily="34" charset="0"/>
                <a:cs typeface="Arial" panose="020B0604020202020204" pitchFamily="34" charset="0"/>
              </a:rPr>
              <a:t>​</a:t>
            </a:r>
          </a:p>
          <a:p>
            <a:pPr algn="just" rtl="0" fontAlgn="base">
              <a:buNone/>
            </a:pP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Jimmy has had a number of fixed term exclusions due to what is described as ‘challenging behaviour.’</a:t>
            </a:r>
            <a:r>
              <a:rPr lang="en-US" sz="2800" b="0" i="0" dirty="0">
                <a:solidFill>
                  <a:srgbClr val="000000"/>
                </a:solidFill>
                <a:effectLst/>
                <a:latin typeface="Arial" panose="020B0604020202020204" pitchFamily="34" charset="0"/>
                <a:cs typeface="Arial" panose="020B0604020202020204" pitchFamily="34" charset="0"/>
              </a:rPr>
              <a:t>​</a:t>
            </a:r>
          </a:p>
          <a:p>
            <a:pPr algn="just" rtl="0" fontAlgn="base">
              <a:buNone/>
            </a:pP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He is now starting  to be loud and disruptive in class and his time keeping is poor, he regularly arrives late to school and lessons, he as had a number of playground fights with peers.</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endParaRPr lang="en-GB" dirty="0"/>
          </a:p>
        </p:txBody>
      </p:sp>
      <p:sp>
        <p:nvSpPr>
          <p:cNvPr id="6" name="Title 6">
            <a:extLst>
              <a:ext uri="{FF2B5EF4-FFF2-40B4-BE49-F238E27FC236}">
                <a16:creationId xmlns:a16="http://schemas.microsoft.com/office/drawing/2014/main" id="{1772699B-3936-6D09-B384-20607804DFF9}"/>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 Case Study</a:t>
            </a:r>
          </a:p>
        </p:txBody>
      </p:sp>
      <p:pic>
        <p:nvPicPr>
          <p:cNvPr id="2" name="Picture 1" descr="A logo for a safeguarding company&#10;&#10;AI-generated content may be incorrect.">
            <a:extLst>
              <a:ext uri="{FF2B5EF4-FFF2-40B4-BE49-F238E27FC236}">
                <a16:creationId xmlns:a16="http://schemas.microsoft.com/office/drawing/2014/main" id="{DDDDDE28-0324-377C-BB5C-EBBCE23D4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4292256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D9523-2A06-F62C-58B0-08FD9038AD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3E2D03-F14B-7382-389C-934F0CA551DC}"/>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B151BCFD-7488-C70C-8DF4-F68918CAEDE6}"/>
              </a:ext>
            </a:extLst>
          </p:cNvPr>
          <p:cNvSpPr>
            <a:spLocks noGrp="1"/>
          </p:cNvSpPr>
          <p:nvPr>
            <p:ph idx="1"/>
          </p:nvPr>
        </p:nvSpPr>
        <p:spPr>
          <a:xfrm>
            <a:off x="968713" y="1793728"/>
            <a:ext cx="10515600" cy="4351338"/>
          </a:xfrm>
        </p:spPr>
        <p:txBody>
          <a:bodyPr/>
          <a:lstStyle/>
          <a:p>
            <a:pPr marL="0" indent="0" fontAlgn="base">
              <a:buNone/>
            </a:pPr>
            <a:r>
              <a:rPr lang="en-GB" dirty="0">
                <a:solidFill>
                  <a:schemeClr val="tx2"/>
                </a:solidFill>
                <a:latin typeface="Arial" panose="020B0604020202020204" pitchFamily="34" charset="0"/>
                <a:cs typeface="Arial" panose="020B0604020202020204" pitchFamily="34" charset="0"/>
              </a:rPr>
              <a:t>Jimmy is now 14 he still lives at home with both parents, who still both, work full-time. </a:t>
            </a:r>
          </a:p>
          <a:p>
            <a:pPr marL="0" indent="0" fontAlgn="base">
              <a:buNone/>
            </a:pPr>
            <a:endParaRPr lang="en-GB" dirty="0">
              <a:solidFill>
                <a:schemeClr val="tx2"/>
              </a:solidFill>
              <a:latin typeface="Arial" panose="020B0604020202020204" pitchFamily="34" charset="0"/>
              <a:cs typeface="Arial" panose="020B0604020202020204" pitchFamily="34" charset="0"/>
            </a:endParaRPr>
          </a:p>
          <a:p>
            <a:pPr marL="0" indent="0" fontAlgn="base">
              <a:buNone/>
            </a:pPr>
            <a:r>
              <a:rPr lang="en-GB" dirty="0">
                <a:solidFill>
                  <a:schemeClr val="tx2"/>
                </a:solidFill>
                <a:latin typeface="Arial" panose="020B0604020202020204" pitchFamily="34" charset="0"/>
                <a:cs typeface="Arial" panose="020B0604020202020204" pitchFamily="34" charset="0"/>
              </a:rPr>
              <a:t>He was reported missing and  found in the early hours of the morning in possession  small of a small amount of cannabis.​</a:t>
            </a:r>
          </a:p>
          <a:p>
            <a:pPr marL="0" indent="0" fontAlgn="base">
              <a:buNone/>
            </a:pPr>
            <a:endParaRPr lang="en-GB" dirty="0">
              <a:solidFill>
                <a:schemeClr val="tx2"/>
              </a:solidFill>
              <a:latin typeface="Arial" panose="020B0604020202020204" pitchFamily="34" charset="0"/>
              <a:cs typeface="Arial" panose="020B0604020202020204" pitchFamily="34" charset="0"/>
            </a:endParaRPr>
          </a:p>
          <a:p>
            <a:pPr marL="0" indent="0" fontAlgn="base">
              <a:buNone/>
            </a:pPr>
            <a:r>
              <a:rPr lang="en-GB" dirty="0">
                <a:solidFill>
                  <a:schemeClr val="tx2"/>
                </a:solidFill>
                <a:latin typeface="Arial" panose="020B0604020202020204" pitchFamily="34" charset="0"/>
                <a:cs typeface="Arial" panose="020B0604020202020204" pitchFamily="34" charset="0"/>
              </a:rPr>
              <a:t>He was detained  and  returned home to his parents</a:t>
            </a:r>
            <a:r>
              <a:rPr lang="en-GB" dirty="0">
                <a:latin typeface="Arial" panose="020B0604020202020204" pitchFamily="34" charset="0"/>
                <a:cs typeface="Arial" panose="020B0604020202020204" pitchFamily="34" charset="0"/>
              </a:rPr>
              <a:t>.​</a:t>
            </a:r>
          </a:p>
          <a:p>
            <a:pPr marL="0" indent="0" fontAlgn="base">
              <a:buNone/>
            </a:pPr>
            <a:r>
              <a:rPr lang="en-GB" dirty="0">
                <a:latin typeface="Arial" panose="020B0604020202020204" pitchFamily="34" charset="0"/>
                <a:cs typeface="Arial" panose="020B0604020202020204" pitchFamily="34" charset="0"/>
              </a:rPr>
              <a:t>​</a:t>
            </a:r>
          </a:p>
          <a:p>
            <a:pPr marL="0" indent="0">
              <a:buNone/>
            </a:pPr>
            <a:endParaRPr lang="en-GB" dirty="0"/>
          </a:p>
        </p:txBody>
      </p:sp>
      <p:sp>
        <p:nvSpPr>
          <p:cNvPr id="6" name="Title 6">
            <a:extLst>
              <a:ext uri="{FF2B5EF4-FFF2-40B4-BE49-F238E27FC236}">
                <a16:creationId xmlns:a16="http://schemas.microsoft.com/office/drawing/2014/main" id="{85E0D89C-561A-50E6-9311-9DB24E891260}"/>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6C9FE7DE-233A-BC82-1A88-EB2AE291B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3124038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92C7-E5CA-A3BA-C406-1285F0AB3C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168EC5-E242-99AF-A9B0-24950F58B4EE}"/>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115F7A70-6A75-82B4-6882-4F4452D6A4A4}"/>
              </a:ext>
            </a:extLst>
          </p:cNvPr>
          <p:cNvSpPr>
            <a:spLocks noGrp="1"/>
          </p:cNvSpPr>
          <p:nvPr>
            <p:ph idx="1"/>
          </p:nvPr>
        </p:nvSpPr>
        <p:spPr/>
        <p:txBody>
          <a:bodyPr/>
          <a:lstStyle/>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Jimmy is now 15 he still lives at home with both parents, who still both</a:t>
            </a:r>
            <a:r>
              <a:rPr lang="en-GB" dirty="0">
                <a:solidFill>
                  <a:srgbClr val="000000"/>
                </a:solidFill>
                <a:latin typeface="Arial" panose="020B0604020202020204" pitchFamily="34" charset="0"/>
                <a:cs typeface="Arial" panose="020B0604020202020204" pitchFamily="34" charset="0"/>
              </a:rPr>
              <a:t> </a:t>
            </a:r>
            <a:r>
              <a:rPr lang="en-GB" sz="2800" b="0" i="0" u="none" strike="noStrike" dirty="0">
                <a:solidFill>
                  <a:srgbClr val="000000"/>
                </a:solidFill>
                <a:effectLst/>
                <a:latin typeface="Arial" panose="020B0604020202020204" pitchFamily="34" charset="0"/>
                <a:cs typeface="Arial" panose="020B0604020202020204" pitchFamily="34" charset="0"/>
              </a:rPr>
              <a:t>work full-time. There has been more missing episodes and he was found to be in possession of a knife in his school bag.</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The knife was not brought out of the bag by Jimmy. Jimmy had shared with some of his peers that he had the knife and was overheard by a member of staff.</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The police were called who arranged for Jimmy to be voluntary interviewed at the local police station.</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indent="0">
              <a:buNone/>
            </a:pPr>
            <a:endParaRPr lang="en-GB" dirty="0"/>
          </a:p>
        </p:txBody>
      </p:sp>
      <p:sp>
        <p:nvSpPr>
          <p:cNvPr id="6" name="Title 6">
            <a:extLst>
              <a:ext uri="{FF2B5EF4-FFF2-40B4-BE49-F238E27FC236}">
                <a16:creationId xmlns:a16="http://schemas.microsoft.com/office/drawing/2014/main" id="{3236B18E-303A-E65E-5FF8-94767B673630}"/>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B31B9AE1-CD39-CA4D-8082-B8C6FDA23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1749072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41DC4-F224-85A9-B2EA-246998B081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2CBA7-6D36-A524-1D72-2AED53621EB0}"/>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AFCC16C7-7850-4B75-401A-54C9B4893F5B}"/>
              </a:ext>
            </a:extLst>
          </p:cNvPr>
          <p:cNvSpPr>
            <a:spLocks noGrp="1"/>
          </p:cNvSpPr>
          <p:nvPr>
            <p:ph idx="1"/>
          </p:nvPr>
        </p:nvSpPr>
        <p:spPr>
          <a:xfrm>
            <a:off x="968713" y="1783095"/>
            <a:ext cx="10515600" cy="4351338"/>
          </a:xfrm>
        </p:spPr>
        <p:txBody>
          <a:bodyPr/>
          <a:lstStyle/>
          <a:p>
            <a:pPr algn="just" rtl="0" fontAlgn="base">
              <a:buNone/>
            </a:pPr>
            <a:r>
              <a:rPr lang="en-GB" sz="2800" b="0" i="0" u="none" strike="noStrike" dirty="0">
                <a:solidFill>
                  <a:srgbClr val="000000"/>
                </a:solidFill>
                <a:effectLst/>
                <a:latin typeface="Arial" panose="020B0604020202020204" pitchFamily="34" charset="0"/>
              </a:rPr>
              <a:t>  Jimmy's school attendance has dropped, he is now showing 52% attendance, some of this is lateness.</a:t>
            </a:r>
            <a:r>
              <a:rPr lang="en-GB" sz="2800" b="0" i="0" dirty="0">
                <a:solidFill>
                  <a:srgbClr val="000000"/>
                </a:solidFill>
                <a:effectLst/>
                <a:latin typeface="Arial" panose="020B0604020202020204" pitchFamily="34" charset="0"/>
              </a:rPr>
              <a:t>​</a:t>
            </a:r>
            <a:endParaRPr lang="en-GB" b="0" i="0" dirty="0">
              <a:solidFill>
                <a:srgbClr val="000000"/>
              </a:solidFill>
              <a:effectLst/>
              <a:latin typeface="Segoe UI" panose="020B0502040204020203" pitchFamily="34" charset="0"/>
            </a:endParaRPr>
          </a:p>
          <a:p>
            <a:pPr algn="just" rtl="0" fontAlgn="base">
              <a:buNone/>
            </a:pPr>
            <a:r>
              <a:rPr lang="en-US" sz="2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just" rtl="0" fontAlgn="base">
              <a:buNone/>
            </a:pPr>
            <a:r>
              <a:rPr lang="en-GB" sz="2800" b="0" i="0" u="none" strike="noStrike" dirty="0">
                <a:solidFill>
                  <a:srgbClr val="000000"/>
                </a:solidFill>
                <a:effectLst/>
                <a:latin typeface="Arial" panose="020B0604020202020204" pitchFamily="34" charset="0"/>
              </a:rPr>
              <a:t>  Jimmy has had a number of fixed term exclusion due to continued decline in his behaviour. He had a fight with another child and a member of staff was hurt during this altercation. </a:t>
            </a:r>
            <a:r>
              <a:rPr lang="en-GB" sz="2800" b="0" i="0" dirty="0">
                <a:solidFill>
                  <a:srgbClr val="000000"/>
                </a:solidFill>
                <a:effectLst/>
                <a:latin typeface="Arial" panose="020B0604020202020204" pitchFamily="34" charset="0"/>
              </a:rPr>
              <a:t>​</a:t>
            </a:r>
            <a:endParaRPr lang="en-GB" b="0" i="0" dirty="0">
              <a:solidFill>
                <a:srgbClr val="000000"/>
              </a:solidFill>
              <a:effectLst/>
              <a:latin typeface="Segoe UI" panose="020B0502040204020203" pitchFamily="34" charset="0"/>
            </a:endParaRPr>
          </a:p>
          <a:p>
            <a:pPr algn="just" rtl="0" fontAlgn="base">
              <a:buNone/>
            </a:pPr>
            <a:r>
              <a:rPr lang="en-GB" sz="2800" b="0" i="0" u="none" strike="noStrike" dirty="0">
                <a:solidFill>
                  <a:srgbClr val="000000"/>
                </a:solidFill>
                <a:effectLst/>
                <a:latin typeface="Arial" panose="020B0604020202020204" pitchFamily="34" charset="0"/>
              </a:rPr>
              <a:t>  </a:t>
            </a:r>
          </a:p>
          <a:p>
            <a:pPr algn="just" rtl="0" fontAlgn="base">
              <a:buNone/>
            </a:pPr>
            <a:r>
              <a:rPr lang="en-GB" sz="2800" b="0" i="0" u="none" strike="noStrike" dirty="0">
                <a:solidFill>
                  <a:srgbClr val="000000"/>
                </a:solidFill>
                <a:effectLst/>
                <a:latin typeface="Arial" panose="020B0604020202020204" pitchFamily="34" charset="0"/>
              </a:rPr>
              <a:t>  Jimmy is permanently excluded.</a:t>
            </a:r>
            <a:r>
              <a:rPr lang="en-GB" sz="2800" b="0" i="0" dirty="0">
                <a:solidFill>
                  <a:srgbClr val="000000"/>
                </a:solidFill>
                <a:effectLst/>
                <a:latin typeface="Arial" panose="020B0604020202020204" pitchFamily="34" charset="0"/>
              </a:rPr>
              <a:t>​</a:t>
            </a:r>
            <a:endParaRPr lang="en-GB" b="0" i="0" dirty="0">
              <a:solidFill>
                <a:srgbClr val="000000"/>
              </a:solidFill>
              <a:effectLst/>
              <a:latin typeface="Segoe UI" panose="020B0502040204020203" pitchFamily="34" charset="0"/>
            </a:endParaRPr>
          </a:p>
          <a:p>
            <a:pPr marL="0" indent="0">
              <a:buNone/>
            </a:pPr>
            <a:endParaRPr lang="en-GB" dirty="0"/>
          </a:p>
        </p:txBody>
      </p:sp>
      <p:sp>
        <p:nvSpPr>
          <p:cNvPr id="6" name="Title 6">
            <a:extLst>
              <a:ext uri="{FF2B5EF4-FFF2-40B4-BE49-F238E27FC236}">
                <a16:creationId xmlns:a16="http://schemas.microsoft.com/office/drawing/2014/main" id="{7BD83867-AE72-2F0A-8968-253B4D0392EF}"/>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B316ED9C-751A-4C92-1ADA-04337FB9C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2275111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1288-CC0A-78EC-80BE-0E7E452E7E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4EFD2D-B414-A08C-997A-3629E78E581F}"/>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50E07A67-E90A-80C3-E674-3C394CB877F5}"/>
              </a:ext>
            </a:extLst>
          </p:cNvPr>
          <p:cNvSpPr>
            <a:spLocks noGrp="1"/>
          </p:cNvSpPr>
          <p:nvPr>
            <p:ph idx="1"/>
          </p:nvPr>
        </p:nvSpPr>
        <p:spPr>
          <a:xfrm>
            <a:off x="968713" y="1825625"/>
            <a:ext cx="10515600" cy="4351338"/>
          </a:xfrm>
        </p:spPr>
        <p:txBody>
          <a:bodyPr/>
          <a:lstStyle/>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Jimmy is placed in alternative provision. There have been concerns of him smelling of cannabis.</a:t>
            </a:r>
            <a:r>
              <a:rPr lang="en-US" sz="2800" b="0" i="0" dirty="0">
                <a:solidFill>
                  <a:srgbClr val="000000"/>
                </a:solidFill>
                <a:effectLst/>
                <a:latin typeface="Arial" panose="020B0604020202020204" pitchFamily="34" charset="0"/>
                <a:cs typeface="Arial" panose="020B0604020202020204" pitchFamily="34" charset="0"/>
              </a:rPr>
              <a:t>​</a:t>
            </a:r>
          </a:p>
          <a:p>
            <a:pPr algn="l" rtl="0" fontAlgn="base">
              <a:buNone/>
            </a:pPr>
            <a:endParaRPr lang="en-US" b="0" i="0" dirty="0">
              <a:solidFill>
                <a:srgbClr val="000000"/>
              </a:solidFill>
              <a:effectLst/>
              <a:latin typeface="Arial" panose="020B0604020202020204" pitchFamily="34" charset="0"/>
              <a:cs typeface="Arial" panose="020B0604020202020204" pitchFamily="34" charset="0"/>
            </a:endParaRPr>
          </a:p>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He has been seen with two phones and other children have shared a picture from his social media of him with a large knife, with two other bigger young people. They are all wearing face covering. </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0" indent="0">
              <a:buNone/>
            </a:pPr>
            <a:endParaRPr lang="en-GB" dirty="0"/>
          </a:p>
        </p:txBody>
      </p:sp>
      <p:sp>
        <p:nvSpPr>
          <p:cNvPr id="6" name="Title 6">
            <a:extLst>
              <a:ext uri="{FF2B5EF4-FFF2-40B4-BE49-F238E27FC236}">
                <a16:creationId xmlns:a16="http://schemas.microsoft.com/office/drawing/2014/main" id="{04D7665E-16DA-9034-92BC-E2825B03DC33}"/>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EDC048EE-5311-BE6B-9D7B-568980A24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393418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F3188-FC73-9FD9-65B2-C4DDDFCB29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A05257-5B10-6FB9-3946-3EE7A9250DE9}"/>
              </a:ext>
            </a:extLst>
          </p:cNvPr>
          <p:cNvSpPr txBox="1"/>
          <p:nvPr/>
        </p:nvSpPr>
        <p:spPr>
          <a:xfrm>
            <a:off x="126125" y="1459012"/>
            <a:ext cx="12065875" cy="129227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Tx/>
              <a:buNone/>
              <a:tabLst/>
              <a:defRPr/>
            </a:pPr>
            <a:endParaRPr lang="en-US" sz="1400" dirty="0">
              <a:hlinkClick r:id="rId3"/>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CAB8C9F-7125-CC99-F8DE-BDECCF886D79}"/>
              </a:ext>
            </a:extLst>
          </p:cNvPr>
          <p:cNvSpPr txBox="1"/>
          <p:nvPr/>
        </p:nvSpPr>
        <p:spPr>
          <a:xfrm>
            <a:off x="733383" y="15240"/>
            <a:ext cx="41876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5" name="Picture 4" descr="A screenshot of a computer&#10;&#10;AI-generated content may be incorrect.">
            <a:extLst>
              <a:ext uri="{FF2B5EF4-FFF2-40B4-BE49-F238E27FC236}">
                <a16:creationId xmlns:a16="http://schemas.microsoft.com/office/drawing/2014/main" id="{F6BE7FFA-D389-1354-9043-D96371CD1EF6}"/>
              </a:ext>
            </a:extLst>
          </p:cNvPr>
          <p:cNvPicPr>
            <a:picLocks noChangeAspect="1"/>
          </p:cNvPicPr>
          <p:nvPr/>
        </p:nvPicPr>
        <p:blipFill>
          <a:blip r:embed="rId4"/>
          <a:stretch>
            <a:fillRect/>
          </a:stretch>
        </p:blipFill>
        <p:spPr>
          <a:xfrm>
            <a:off x="1544681" y="930204"/>
            <a:ext cx="9228761" cy="5535159"/>
          </a:xfrm>
          <a:prstGeom prst="rect">
            <a:avLst/>
          </a:prstGeom>
        </p:spPr>
      </p:pic>
      <p:pic>
        <p:nvPicPr>
          <p:cNvPr id="4" name="Picture 3" descr="A logo of a city council&#10;&#10;AI-generated content may be incorrect.">
            <a:extLst>
              <a:ext uri="{FF2B5EF4-FFF2-40B4-BE49-F238E27FC236}">
                <a16:creationId xmlns:a16="http://schemas.microsoft.com/office/drawing/2014/main" id="{E2D6ECDF-F7AD-4096-8CFD-9EFDC132C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7854" y="15240"/>
            <a:ext cx="1690255" cy="1185949"/>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A665C2F3-275C-3583-FBEB-99D09C714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9744" y="890358"/>
            <a:ext cx="676131" cy="1137307"/>
          </a:xfrm>
          <a:prstGeom prst="rect">
            <a:avLst/>
          </a:prstGeom>
        </p:spPr>
      </p:pic>
    </p:spTree>
    <p:extLst>
      <p:ext uri="{BB962C8B-B14F-4D97-AF65-F5344CB8AC3E}">
        <p14:creationId xmlns:p14="http://schemas.microsoft.com/office/powerpoint/2010/main" val="2471182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B3DC-1F1A-0D0D-C97D-B9CC4D19B70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B28EB3-E9AE-783D-1CDD-04F06758E2B8}"/>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D1F8EC51-1951-4A60-BA85-193BD84D0B57}"/>
              </a:ext>
            </a:extLst>
          </p:cNvPr>
          <p:cNvSpPr>
            <a:spLocks noGrp="1"/>
          </p:cNvSpPr>
          <p:nvPr>
            <p:ph idx="1"/>
          </p:nvPr>
        </p:nvSpPr>
        <p:spPr>
          <a:xfrm>
            <a:off x="968713" y="1825625"/>
            <a:ext cx="10515600" cy="4351338"/>
          </a:xfrm>
        </p:spPr>
        <p:txBody>
          <a:bodyPr/>
          <a:lstStyle/>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Jimmy has been reported missing and was missing for 3 days. </a:t>
            </a:r>
          </a:p>
          <a:p>
            <a:pPr algn="l" rtl="0" fontAlgn="base">
              <a:buNone/>
            </a:pPr>
            <a:endParaRPr lang="en-GB" sz="2800" b="0" i="0" u="none" strike="noStrike" dirty="0">
              <a:solidFill>
                <a:srgbClr val="000000"/>
              </a:solidFill>
              <a:effectLst/>
              <a:latin typeface="Arial" panose="020B0604020202020204" pitchFamily="34" charset="0"/>
              <a:cs typeface="Arial" panose="020B0604020202020204" pitchFamily="34" charset="0"/>
            </a:endParaRPr>
          </a:p>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He was found in Newark in the home of a vulnerable adult.</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  </a:t>
            </a:r>
          </a:p>
          <a:p>
            <a:pPr algn="l"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There was a large amount, of drugs and money in the house.</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l" rtl="0" fontAlgn="base">
              <a:buNone/>
            </a:pPr>
            <a:r>
              <a:rPr lang="en-GB" sz="2800" b="0" i="0" dirty="0">
                <a:solidFill>
                  <a:srgbClr val="000000"/>
                </a:solidFill>
                <a:effectLst/>
                <a:latin typeface="Arial" panose="020B0604020202020204" pitchFamily="34" charset="0"/>
                <a:cs typeface="Arial" panose="020B0604020202020204" pitchFamily="34" charset="0"/>
              </a:rPr>
              <a:t>​</a:t>
            </a:r>
            <a:endParaRPr lang="en-GB" b="0" i="0" dirty="0">
              <a:solidFill>
                <a:srgbClr val="000000"/>
              </a:solidFill>
              <a:effectLst/>
              <a:latin typeface="Arial" panose="020B0604020202020204" pitchFamily="34" charset="0"/>
              <a:cs typeface="Arial" panose="020B0604020202020204" pitchFamily="34" charset="0"/>
            </a:endParaRPr>
          </a:p>
          <a:p>
            <a:pPr marL="0" indent="0">
              <a:buNone/>
            </a:pPr>
            <a:endParaRPr lang="en-GB" dirty="0"/>
          </a:p>
        </p:txBody>
      </p:sp>
      <p:sp>
        <p:nvSpPr>
          <p:cNvPr id="6" name="Title 6">
            <a:extLst>
              <a:ext uri="{FF2B5EF4-FFF2-40B4-BE49-F238E27FC236}">
                <a16:creationId xmlns:a16="http://schemas.microsoft.com/office/drawing/2014/main" id="{A307E6B0-9BD2-C432-8262-E32F2DA97276}"/>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324CA891-621C-CD3E-0482-A0647D102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4193129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9E361-D36E-579A-4CF7-04C22354A7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0CC43D-0152-63FF-6E8E-BAEE0C92E4BE}"/>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7E2DD0DD-ED12-83E8-2960-1A347705548B}"/>
              </a:ext>
            </a:extLst>
          </p:cNvPr>
          <p:cNvSpPr>
            <a:spLocks noGrp="1"/>
          </p:cNvSpPr>
          <p:nvPr>
            <p:ph idx="1"/>
          </p:nvPr>
        </p:nvSpPr>
        <p:spPr>
          <a:xfrm>
            <a:off x="1099226" y="1793727"/>
            <a:ext cx="10515600" cy="4351338"/>
          </a:xfrm>
        </p:spPr>
        <p:txBody>
          <a:bodyPr/>
          <a:lstStyle/>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The police completed a National Referral Mechanism and a</a:t>
            </a: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public  protection notice was sent to Nottingham Social Care </a:t>
            </a: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(City MASH)</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endParaRPr lang="en-GB" sz="2800" b="0" i="0" u="none" strike="noStrike"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Jimmy was  bailed back to Nottingham and a social care</a:t>
            </a:r>
          </a:p>
          <a:p>
            <a:pPr algn="just" rtl="0" fontAlgn="base">
              <a:buNone/>
            </a:pPr>
            <a:r>
              <a:rPr lang="en-GB" sz="2800" b="0" i="0" u="none" strike="noStrike" dirty="0">
                <a:solidFill>
                  <a:srgbClr val="000000"/>
                </a:solidFill>
                <a:effectLst/>
                <a:latin typeface="Arial" panose="020B0604020202020204" pitchFamily="34" charset="0"/>
                <a:cs typeface="Arial" panose="020B0604020202020204" pitchFamily="34" charset="0"/>
              </a:rPr>
              <a:t>assessment was undertaken.</a:t>
            </a:r>
            <a:r>
              <a:rPr lang="en-US" sz="2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just" rtl="0" fontAlgn="base">
              <a:buNone/>
            </a:pPr>
            <a:r>
              <a:rPr lang="en-GB" sz="2800" b="0" i="0" dirty="0">
                <a:solidFill>
                  <a:srgbClr val="000000"/>
                </a:solidFill>
                <a:effectLst/>
                <a:latin typeface="Arial" panose="020B0604020202020204" pitchFamily="34" charset="0"/>
                <a:cs typeface="Arial" panose="020B0604020202020204" pitchFamily="34" charset="0"/>
              </a:rPr>
              <a:t>​</a:t>
            </a:r>
            <a:endParaRPr lang="en-GB" b="0" i="0" dirty="0">
              <a:solidFill>
                <a:srgbClr val="000000"/>
              </a:solidFill>
              <a:effectLst/>
              <a:latin typeface="Arial" panose="020B0604020202020204" pitchFamily="34" charset="0"/>
              <a:cs typeface="Arial" panose="020B0604020202020204" pitchFamily="34" charset="0"/>
            </a:endParaRPr>
          </a:p>
          <a:p>
            <a:pPr marL="0" indent="0">
              <a:buNone/>
            </a:pPr>
            <a:endParaRPr lang="en-GB" dirty="0"/>
          </a:p>
        </p:txBody>
      </p:sp>
      <p:sp>
        <p:nvSpPr>
          <p:cNvPr id="6" name="Title 6">
            <a:extLst>
              <a:ext uri="{FF2B5EF4-FFF2-40B4-BE49-F238E27FC236}">
                <a16:creationId xmlns:a16="http://schemas.microsoft.com/office/drawing/2014/main" id="{35C423BD-1B9A-6192-41C3-295FB86B4F46}"/>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Jimmy</a:t>
            </a:r>
          </a:p>
        </p:txBody>
      </p:sp>
      <p:pic>
        <p:nvPicPr>
          <p:cNvPr id="2" name="Picture 1" descr="A logo for a safeguarding company&#10;&#10;AI-generated content may be incorrect.">
            <a:extLst>
              <a:ext uri="{FF2B5EF4-FFF2-40B4-BE49-F238E27FC236}">
                <a16:creationId xmlns:a16="http://schemas.microsoft.com/office/drawing/2014/main" id="{ABD9BD89-C7B4-2B4C-F994-2229E8094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2617465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1AB6-F93E-EA37-9788-11FE7F11D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4EC81-18D4-8C4E-10E7-AF9F4F55B8B7}"/>
              </a:ext>
            </a:extLst>
          </p:cNvPr>
          <p:cNvSpPr>
            <a:spLocks noGrp="1"/>
          </p:cNvSpPr>
          <p:nvPr>
            <p:ph type="title"/>
          </p:nvPr>
        </p:nvSpPr>
        <p:spPr>
          <a:xfrm>
            <a:off x="564204" y="297031"/>
            <a:ext cx="10789596" cy="996747"/>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GB" sz="3600" kern="100" dirty="0">
                <a:effectLst/>
                <a:latin typeface="Arial" panose="020B0604020202020204" pitchFamily="34" charset="0"/>
                <a:ea typeface="Aptos" panose="020B0004020202020204" pitchFamily="34" charset="0"/>
                <a:cs typeface="Arial" panose="020B0604020202020204" pitchFamily="34" charset="0"/>
              </a:rPr>
              <a:t>Team Around the Family and TAF Workers</a:t>
            </a:r>
            <a:endParaRPr lang="en-GB"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1836CA-E6AF-1443-6125-C681F09B347B}"/>
              </a:ext>
            </a:extLst>
          </p:cNvPr>
          <p:cNvSpPr>
            <a:spLocks noGrp="1"/>
          </p:cNvSpPr>
          <p:nvPr>
            <p:ph idx="1"/>
          </p:nvPr>
        </p:nvSpPr>
        <p:spPr>
          <a:xfrm>
            <a:off x="418290" y="1420238"/>
            <a:ext cx="11089532" cy="4897435"/>
          </a:xfrm>
        </p:spPr>
        <p:txBody>
          <a:bodyPr>
            <a:noAutofit/>
          </a:bodyPr>
          <a:lstStyle/>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Many agencies already provide support to children, young people and their family when they experience increasing needs. The TAF model will acknowledge this work, increase consistency across the partnership and reduce duplication, ensuring families receive the right support from the right service at the right time.</a:t>
            </a:r>
          </a:p>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All families should be offered an Early Help Assessment (EHA) by a professional they have an existing relationship with, such as a teacher or health visitor. This person will become the Lead Professional, if the family wish them to do so, creating a Team Around Family network and multi agency plan</a:t>
            </a:r>
          </a:p>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TAF Workers, a new role within Family Help, are practitioners who support external agencies </a:t>
            </a:r>
            <a:r>
              <a:rPr lang="en-GB" sz="2000" kern="100" dirty="0">
                <a:solidFill>
                  <a:schemeClr val="tx2"/>
                </a:solidFill>
                <a:latin typeface="Arial" panose="020B0604020202020204" pitchFamily="34" charset="0"/>
                <a:ea typeface="Aptos" panose="020B0004020202020204" pitchFamily="34" charset="0"/>
                <a:cs typeface="Arial" panose="020B0604020202020204" pitchFamily="34" charset="0"/>
              </a:rPr>
              <a:t>who </a:t>
            </a: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complete E</a:t>
            </a:r>
            <a:r>
              <a:rPr lang="en-GB" sz="2000" kern="100" dirty="0">
                <a:solidFill>
                  <a:schemeClr val="tx2"/>
                </a:solidFill>
                <a:latin typeface="Arial" panose="020B0604020202020204" pitchFamily="34" charset="0"/>
                <a:ea typeface="Aptos" panose="020B0004020202020204" pitchFamily="34" charset="0"/>
                <a:cs typeface="Arial" panose="020B0604020202020204" pitchFamily="34" charset="0"/>
              </a:rPr>
              <a:t>HA</a:t>
            </a: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s, plans and lead TAF meetings. They offer  TAF development support, Quality Assurance support and ‘case conversations’ (supervision) for external Lead Professionals. They lead workshops, forums and bespoke support to all external agencies</a:t>
            </a:r>
            <a:r>
              <a:rPr lang="en-GB" sz="2000" kern="100" dirty="0">
                <a:effectLst/>
                <a:latin typeface="Arial" panose="020B0604020202020204" pitchFamily="34" charset="0"/>
                <a:ea typeface="Aptos" panose="020B00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6BB579E1-3BE9-FD3C-9EF7-05F81EA27EA0}"/>
              </a:ext>
            </a:extLst>
          </p:cNvPr>
          <p:cNvPicPr>
            <a:picLocks noChangeAspect="1"/>
          </p:cNvPicPr>
          <p:nvPr/>
        </p:nvPicPr>
        <p:blipFill>
          <a:blip r:embed="rId3"/>
          <a:stretch>
            <a:fillRect/>
          </a:stretch>
        </p:blipFill>
        <p:spPr>
          <a:xfrm>
            <a:off x="4187511" y="6133210"/>
            <a:ext cx="2554445" cy="621846"/>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EC35593E-3D15-D11A-6785-9C17F9699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368124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F6C25-A53F-671F-9B77-E34D18935AE3}"/>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28FBC4A3-338D-3C5E-4306-B14881F93B6D}"/>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Exploitation</a:t>
            </a:r>
          </a:p>
        </p:txBody>
      </p:sp>
      <p:sp>
        <p:nvSpPr>
          <p:cNvPr id="9" name="TextBox 8">
            <a:extLst>
              <a:ext uri="{FF2B5EF4-FFF2-40B4-BE49-F238E27FC236}">
                <a16:creationId xmlns:a16="http://schemas.microsoft.com/office/drawing/2014/main" id="{026F1690-48F8-12E2-7B86-7AA0BEA8CE8D}"/>
              </a:ext>
            </a:extLst>
          </p:cNvPr>
          <p:cNvSpPr txBox="1"/>
          <p:nvPr/>
        </p:nvSpPr>
        <p:spPr>
          <a:xfrm>
            <a:off x="838200" y="1628806"/>
            <a:ext cx="10205852" cy="2189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Completion of Exploitation tool kit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Attendance at Exploitation Risk Management Meeting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Actions recorded on liquid logic with review date by Chair of ERMM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Exploitation tool kit to be reviewed prior to review meeting</a:t>
            </a:r>
          </a:p>
        </p:txBody>
      </p:sp>
      <p:sp>
        <p:nvSpPr>
          <p:cNvPr id="13" name="TextBox 12">
            <a:extLst>
              <a:ext uri="{FF2B5EF4-FFF2-40B4-BE49-F238E27FC236}">
                <a16:creationId xmlns:a16="http://schemas.microsoft.com/office/drawing/2014/main" id="{40B1CE9D-6EC7-BA03-DB12-EB948760BE61}"/>
              </a:ext>
            </a:extLst>
          </p:cNvPr>
          <p:cNvSpPr txBox="1"/>
          <p:nvPr/>
        </p:nvSpPr>
        <p:spPr>
          <a:xfrm>
            <a:off x="838200" y="3928662"/>
            <a:ext cx="10288979" cy="21695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Future: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joined-up approach between City and County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review and updating of the toolkits and meetings which take place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bigger focus on disruption of the perpetrators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666366"/>
              </a:solidFill>
              <a:effectLst/>
              <a:uLnTx/>
              <a:uFillTx/>
              <a:latin typeface="Arial" panose="020B0604020202020204" pitchFamily="34" charset="0"/>
              <a:ea typeface="+mn-ea"/>
              <a:cs typeface="Arial" panose="020B0604020202020204" pitchFamily="34" charset="0"/>
            </a:endParaRPr>
          </a:p>
        </p:txBody>
      </p:sp>
      <p:pic>
        <p:nvPicPr>
          <p:cNvPr id="2" name="Picture 1" descr="A logo for a safeguarding company&#10;&#10;AI-generated content may be incorrect.">
            <a:extLst>
              <a:ext uri="{FF2B5EF4-FFF2-40B4-BE49-F238E27FC236}">
                <a16:creationId xmlns:a16="http://schemas.microsoft.com/office/drawing/2014/main" id="{A0270FEE-F966-DD83-7968-5663C9E2B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14594943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6CB2-9AA8-5DC3-0FF4-6AE770C520CD}"/>
              </a:ext>
            </a:extLst>
          </p:cNvPr>
          <p:cNvSpPr>
            <a:spLocks noGrp="1"/>
          </p:cNvSpPr>
          <p:nvPr>
            <p:ph type="title"/>
          </p:nvPr>
        </p:nvSpPr>
        <p:spPr>
          <a:xfrm>
            <a:off x="838200" y="287079"/>
            <a:ext cx="10515600" cy="1325563"/>
          </a:xfrm>
        </p:spPr>
        <p:txBody>
          <a:bodyPr/>
          <a:lstStyle/>
          <a:p>
            <a:pPr algn="ctr"/>
            <a:r>
              <a:rPr lang="en-GB" dirty="0">
                <a:highlight>
                  <a:srgbClr val="BED600"/>
                </a:highlight>
              </a:rPr>
              <a:t>Interventions</a:t>
            </a:r>
          </a:p>
        </p:txBody>
      </p:sp>
      <p:sp>
        <p:nvSpPr>
          <p:cNvPr id="3" name="Content Placeholder 2">
            <a:extLst>
              <a:ext uri="{FF2B5EF4-FFF2-40B4-BE49-F238E27FC236}">
                <a16:creationId xmlns:a16="http://schemas.microsoft.com/office/drawing/2014/main" id="{5FC14560-F81A-BAEE-9832-9BBEBC153D52}"/>
              </a:ext>
            </a:extLst>
          </p:cNvPr>
          <p:cNvSpPr>
            <a:spLocks noGrp="1"/>
          </p:cNvSpPr>
          <p:nvPr>
            <p:ph sz="half" idx="1"/>
          </p:nvPr>
        </p:nvSpPr>
        <p:spPr>
          <a:xfrm>
            <a:off x="838200" y="1552353"/>
            <a:ext cx="5181600" cy="5209954"/>
          </a:xfrm>
        </p:spPr>
        <p:txBody>
          <a:bodyPr>
            <a:normAutofit fontScale="77500" lnSpcReduction="20000"/>
          </a:bodyPr>
          <a:lstStyle/>
          <a:p>
            <a:pPr marL="0" indent="0">
              <a:buNone/>
            </a:pPr>
            <a:r>
              <a:rPr lang="en-GB" dirty="0">
                <a:solidFill>
                  <a:schemeClr val="tx2"/>
                </a:solidFill>
                <a:latin typeface="Arial" panose="020B0604020202020204" pitchFamily="34" charset="0"/>
                <a:cs typeface="Arial" panose="020B0604020202020204" pitchFamily="34" charset="0"/>
              </a:rPr>
              <a:t>Adolescent Workers provide 1:1 direct face to face work with child.</a:t>
            </a:r>
          </a:p>
          <a:p>
            <a:pPr marL="0" indent="0">
              <a:buNone/>
            </a:pPr>
            <a:r>
              <a:rPr lang="en-GB" dirty="0">
                <a:solidFill>
                  <a:schemeClr val="tx2"/>
                </a:solidFill>
                <a:latin typeface="Arial" panose="020B0604020202020204" pitchFamily="34" charset="0"/>
                <a:cs typeface="Arial" panose="020B0604020202020204" pitchFamily="34" charset="0"/>
              </a:rPr>
              <a:t>Safety planning with family, and agencies.</a:t>
            </a:r>
          </a:p>
          <a:p>
            <a:pPr marL="0" indent="0">
              <a:buNone/>
            </a:pPr>
            <a:r>
              <a:rPr lang="en-GB" dirty="0">
                <a:solidFill>
                  <a:schemeClr val="tx2"/>
                </a:solidFill>
                <a:latin typeface="Arial" panose="020B0604020202020204" pitchFamily="34" charset="0"/>
                <a:cs typeface="Arial" panose="020B0604020202020204" pitchFamily="34" charset="0"/>
              </a:rPr>
              <a:t>NRM – National Referral Mechanism. Identifies child as the victim. </a:t>
            </a:r>
            <a:r>
              <a:rPr lang="en-GB" dirty="0">
                <a:latin typeface="Arial" panose="020B0604020202020204" pitchFamily="34" charset="0"/>
                <a:cs typeface="Arial" panose="020B0604020202020204" pitchFamily="34" charset="0"/>
                <a:hlinkClick r:id="rId3"/>
              </a:rPr>
              <a:t>https://www.gov.uk/government/publications/human-trafficking-victims-referral-and-assessment-forms/guidance-on-the-national-referral-mechanism-for-potential-adult-victims-of-modern-slavery-england-and-wales</a:t>
            </a:r>
            <a:endParaRPr lang="en-GB" dirty="0">
              <a:latin typeface="Arial" panose="020B0604020202020204" pitchFamily="34" charset="0"/>
              <a:cs typeface="Arial" panose="020B0604020202020204" pitchFamily="34" charset="0"/>
            </a:endParaRPr>
          </a:p>
          <a:p>
            <a:pPr marL="0" indent="0">
              <a:buNone/>
            </a:pPr>
            <a:r>
              <a:rPr lang="en-GB" dirty="0">
                <a:solidFill>
                  <a:schemeClr val="tx2"/>
                </a:solidFill>
                <a:latin typeface="Arial" panose="020B0604020202020204" pitchFamily="34" charset="0"/>
                <a:cs typeface="Arial" panose="020B0604020202020204" pitchFamily="34" charset="0"/>
              </a:rPr>
              <a:t>Philomela protocol – missing children</a:t>
            </a:r>
          </a:p>
          <a:p>
            <a:pPr marL="0" indent="0">
              <a:buNone/>
            </a:pPr>
            <a:r>
              <a:rPr lang="en-GB" dirty="0">
                <a:solidFill>
                  <a:schemeClr val="tx2"/>
                </a:solidFill>
                <a:latin typeface="Arial" panose="020B0604020202020204" pitchFamily="34" charset="0"/>
                <a:cs typeface="Arial" panose="020B0604020202020204" pitchFamily="34" charset="0"/>
              </a:rPr>
              <a:t>Disruption work by police. </a:t>
            </a:r>
            <a:r>
              <a:rPr lang="en-GB" dirty="0">
                <a:latin typeface="Arial" panose="020B0604020202020204" pitchFamily="34" charset="0"/>
                <a:cs typeface="Arial" panose="020B0604020202020204" pitchFamily="34" charset="0"/>
                <a:hlinkClick r:id="rId4"/>
              </a:rPr>
              <a:t>https://www.gov.uk/government/publications/child-exploitation-disruption-toolkit/child-exploitation-disruption-toolkit-accessible#reactive-action</a:t>
            </a:r>
            <a:endParaRPr lang="en-GB" dirty="0">
              <a:latin typeface="Arial" panose="020B0604020202020204" pitchFamily="34" charset="0"/>
              <a:cs typeface="Arial" panose="020B0604020202020204" pitchFamily="34" charset="0"/>
            </a:endParaRPr>
          </a:p>
          <a:p>
            <a:pPr marL="0" indent="0">
              <a:buNone/>
            </a:pPr>
            <a:endParaRPr lang="en-GB" dirty="0"/>
          </a:p>
        </p:txBody>
      </p:sp>
      <p:sp>
        <p:nvSpPr>
          <p:cNvPr id="4" name="Content Placeholder 3">
            <a:extLst>
              <a:ext uri="{FF2B5EF4-FFF2-40B4-BE49-F238E27FC236}">
                <a16:creationId xmlns:a16="http://schemas.microsoft.com/office/drawing/2014/main" id="{C458A624-1466-3F9F-05B7-1E46D3CA98D1}"/>
              </a:ext>
            </a:extLst>
          </p:cNvPr>
          <p:cNvSpPr>
            <a:spLocks noGrp="1"/>
          </p:cNvSpPr>
          <p:nvPr>
            <p:ph sz="half" idx="2"/>
          </p:nvPr>
        </p:nvSpPr>
        <p:spPr>
          <a:xfrm>
            <a:off x="6172200" y="1552353"/>
            <a:ext cx="5181600" cy="5018568"/>
          </a:xfrm>
        </p:spPr>
        <p:txBody>
          <a:bodyPr>
            <a:normAutofit fontScale="77500" lnSpcReduction="20000"/>
          </a:bodyPr>
          <a:lstStyle/>
          <a:p>
            <a:r>
              <a:rPr lang="en-GB" dirty="0">
                <a:solidFill>
                  <a:schemeClr val="tx2"/>
                </a:solidFill>
                <a:latin typeface="Arial" panose="020B0604020202020204" pitchFamily="34" charset="0"/>
                <a:cs typeface="Arial" panose="020B0604020202020204" pitchFamily="34" charset="0"/>
              </a:rPr>
              <a:t>Child in need plans for those children who are high risk.</a:t>
            </a:r>
          </a:p>
          <a:p>
            <a:endParaRPr lang="en-GB" dirty="0">
              <a:solidFill>
                <a:schemeClr val="tx2"/>
              </a:solidFill>
              <a:latin typeface="Arial" panose="020B0604020202020204" pitchFamily="34" charset="0"/>
              <a:cs typeface="Arial" panose="020B0604020202020204" pitchFamily="34" charset="0"/>
            </a:endParaRP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Early help for those children at moderate risk.</a:t>
            </a:r>
          </a:p>
          <a:p>
            <a:endParaRPr lang="en-GB" dirty="0">
              <a:solidFill>
                <a:schemeClr val="tx2"/>
              </a:solidFill>
              <a:latin typeface="Arial" panose="020B0604020202020204" pitchFamily="34" charset="0"/>
              <a:cs typeface="Arial" panose="020B0604020202020204" pitchFamily="34" charset="0"/>
            </a:endParaRP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Partner agencies to continue to support for children with emerging concerns. </a:t>
            </a:r>
          </a:p>
        </p:txBody>
      </p:sp>
      <p:pic>
        <p:nvPicPr>
          <p:cNvPr id="5" name="Picture 4" descr="A logo for a safeguarding company&#10;&#10;AI-generated content may be incorrect.">
            <a:extLst>
              <a:ext uri="{FF2B5EF4-FFF2-40B4-BE49-F238E27FC236}">
                <a16:creationId xmlns:a16="http://schemas.microsoft.com/office/drawing/2014/main" id="{0B6B2C4A-0143-D350-E192-FFD1B7D95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2166181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F42F-86F9-E74A-90E5-00CC6C7B52B4}"/>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FAC8F755-1032-8751-27D5-2CFB90D3BA40}"/>
              </a:ext>
            </a:extLst>
          </p:cNvPr>
          <p:cNvSpPr txBox="1">
            <a:spLocks/>
          </p:cNvSpPr>
          <p:nvPr/>
        </p:nvSpPr>
        <p:spPr>
          <a:xfrm>
            <a:off x="838200" y="365147"/>
            <a:ext cx="10776626" cy="1045364"/>
          </a:xfrm>
          <a:prstGeom prst="rect">
            <a:avLst/>
          </a:prstGeom>
          <a:solidFill>
            <a:srgbClr val="BED6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66366"/>
                </a:solidFill>
                <a:effectLst/>
                <a:uLnTx/>
                <a:uFillTx/>
                <a:latin typeface="Arial" panose="020B0604020202020204" pitchFamily="34" charset="0"/>
                <a:ea typeface="+mj-ea"/>
                <a:cs typeface="Arial" panose="020B0604020202020204" pitchFamily="34" charset="0"/>
              </a:rPr>
              <a:t>Children who are missing</a:t>
            </a:r>
          </a:p>
        </p:txBody>
      </p:sp>
      <p:sp>
        <p:nvSpPr>
          <p:cNvPr id="9" name="TextBox 8">
            <a:extLst>
              <a:ext uri="{FF2B5EF4-FFF2-40B4-BE49-F238E27FC236}">
                <a16:creationId xmlns:a16="http://schemas.microsoft.com/office/drawing/2014/main" id="{DD740A5A-D4CC-74B4-17CB-D64A28768DB2}"/>
              </a:ext>
            </a:extLst>
          </p:cNvPr>
          <p:cNvSpPr txBox="1"/>
          <p:nvPr/>
        </p:nvSpPr>
        <p:spPr>
          <a:xfrm>
            <a:off x="838200" y="1628806"/>
            <a:ext cx="10205852" cy="2189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Return interviews need to be completed within 72 hour of child returning notification being received.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child has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missing episodes in 90 days or missing for over 72 hours, multi-agency meeting to be arranged by lead practitioner</a:t>
            </a:r>
          </a:p>
        </p:txBody>
      </p:sp>
      <p:sp>
        <p:nvSpPr>
          <p:cNvPr id="13" name="TextBox 12">
            <a:extLst>
              <a:ext uri="{FF2B5EF4-FFF2-40B4-BE49-F238E27FC236}">
                <a16:creationId xmlns:a16="http://schemas.microsoft.com/office/drawing/2014/main" id="{21CAC967-A64B-F4C2-5724-FC223F88B22E}"/>
              </a:ext>
            </a:extLst>
          </p:cNvPr>
          <p:cNvSpPr txBox="1"/>
          <p:nvPr/>
        </p:nvSpPr>
        <p:spPr>
          <a:xfrm>
            <a:off x="838200" y="3928662"/>
            <a:ext cx="10288979" cy="26311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Future: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Return interviews will be completed by the child’s worker if open to services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the child isn’t open, we will allocate to Family Help workers in either adolescence or family help team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wider focus on contextual safeguarding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666366"/>
              </a:solidFill>
              <a:effectLst/>
              <a:uLnTx/>
              <a:uFillTx/>
              <a:latin typeface="Arial" panose="020B0604020202020204" pitchFamily="34" charset="0"/>
              <a:ea typeface="+mn-ea"/>
              <a:cs typeface="Arial" panose="020B0604020202020204" pitchFamily="34" charset="0"/>
            </a:endParaRPr>
          </a:p>
        </p:txBody>
      </p:sp>
      <p:pic>
        <p:nvPicPr>
          <p:cNvPr id="2" name="Picture 1" descr="A logo for a safeguarding company&#10;&#10;AI-generated content may be incorrect.">
            <a:extLst>
              <a:ext uri="{FF2B5EF4-FFF2-40B4-BE49-F238E27FC236}">
                <a16:creationId xmlns:a16="http://schemas.microsoft.com/office/drawing/2014/main" id="{A2F96B4C-8313-761C-48BD-59D80D78F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spTree>
    <p:extLst>
      <p:ext uri="{BB962C8B-B14F-4D97-AF65-F5344CB8AC3E}">
        <p14:creationId xmlns:p14="http://schemas.microsoft.com/office/powerpoint/2010/main" val="3257014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403B7-44C5-2854-7E32-D192D4068AEB}"/>
              </a:ext>
            </a:extLst>
          </p:cNvPr>
          <p:cNvSpPr>
            <a:spLocks noGrp="1"/>
          </p:cNvSpPr>
          <p:nvPr>
            <p:ph type="title"/>
          </p:nvPr>
        </p:nvSpPr>
        <p:spPr>
          <a:xfrm>
            <a:off x="838200" y="365125"/>
            <a:ext cx="10515600" cy="1171845"/>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GB" sz="3600" dirty="0">
                <a:latin typeface="Arial" panose="020B0604020202020204" pitchFamily="34" charset="0"/>
                <a:cs typeface="Arial" panose="020B0604020202020204" pitchFamily="34" charset="0"/>
              </a:rPr>
              <a:t>Referrals for Adolescence Family Help</a:t>
            </a:r>
          </a:p>
        </p:txBody>
      </p:sp>
      <p:sp>
        <p:nvSpPr>
          <p:cNvPr id="3" name="Content Placeholder 2">
            <a:extLst>
              <a:ext uri="{FF2B5EF4-FFF2-40B4-BE49-F238E27FC236}">
                <a16:creationId xmlns:a16="http://schemas.microsoft.com/office/drawing/2014/main" id="{168DA931-B039-5CF5-0AD8-CE6E97B72516}"/>
              </a:ext>
            </a:extLst>
          </p:cNvPr>
          <p:cNvSpPr>
            <a:spLocks noGrp="1"/>
          </p:cNvSpPr>
          <p:nvPr>
            <p:ph idx="1"/>
          </p:nvPr>
        </p:nvSpPr>
        <p:spPr/>
        <p:txBody>
          <a:bodyPr>
            <a:normAutofit/>
          </a:bodyPr>
          <a:lstStyle/>
          <a:p>
            <a:r>
              <a:rPr lang="en-GB" sz="2200" dirty="0">
                <a:solidFill>
                  <a:schemeClr val="tx2"/>
                </a:solidFill>
                <a:latin typeface="Arial" panose="020B0604020202020204" pitchFamily="34" charset="0"/>
                <a:cs typeface="Arial" panose="020B0604020202020204" pitchFamily="34" charset="0"/>
              </a:rPr>
              <a:t>Partners can continue to request support from Family Help and Adolescent Family Help  via the Multi Agency Safeguarding Hub (MASH) at Nottingham City Council</a:t>
            </a:r>
          </a:p>
          <a:p>
            <a:r>
              <a:rPr lang="en-GB" sz="2200" dirty="0">
                <a:solidFill>
                  <a:schemeClr val="tx2"/>
                </a:solidFill>
                <a:latin typeface="Arial" panose="020B0604020202020204" pitchFamily="34" charset="0"/>
                <a:cs typeface="Arial" panose="020B0604020202020204" pitchFamily="34" charset="0"/>
              </a:rPr>
              <a:t>The Multi Agency Referral Form (MARF) will continue to be used for both safeguarding and Family Help requests</a:t>
            </a:r>
          </a:p>
          <a:p>
            <a:r>
              <a:rPr lang="en-GB" sz="2200" dirty="0">
                <a:solidFill>
                  <a:schemeClr val="tx2"/>
                </a:solidFill>
                <a:latin typeface="Arial" panose="020B0604020202020204" pitchFamily="34" charset="0"/>
                <a:cs typeface="Arial" panose="020B0604020202020204" pitchFamily="34" charset="0"/>
              </a:rPr>
              <a:t>We are aiming to have new partner assessment that will replace the MARF for Family Help requests by January 2026</a:t>
            </a:r>
          </a:p>
          <a:p>
            <a:r>
              <a:rPr lang="en-GB" sz="2200" dirty="0">
                <a:solidFill>
                  <a:schemeClr val="tx2"/>
                </a:solidFill>
                <a:latin typeface="Arial" panose="020B0604020202020204" pitchFamily="34" charset="0"/>
                <a:cs typeface="Arial" panose="020B0604020202020204" pitchFamily="34" charset="0"/>
              </a:rPr>
              <a:t>The new partner assessment has been developed in collaboration with partners from education, health and wider partnership. This will be piloted from September 2025.</a:t>
            </a:r>
          </a:p>
        </p:txBody>
      </p:sp>
      <p:pic>
        <p:nvPicPr>
          <p:cNvPr id="5" name="Picture 4">
            <a:extLst>
              <a:ext uri="{FF2B5EF4-FFF2-40B4-BE49-F238E27FC236}">
                <a16:creationId xmlns:a16="http://schemas.microsoft.com/office/drawing/2014/main" id="{4A345715-E1AD-9D1F-64E4-DC024A923FAB}"/>
              </a:ext>
            </a:extLst>
          </p:cNvPr>
          <p:cNvPicPr>
            <a:picLocks noChangeAspect="1"/>
          </p:cNvPicPr>
          <p:nvPr/>
        </p:nvPicPr>
        <p:blipFill>
          <a:blip r:embed="rId3"/>
          <a:stretch>
            <a:fillRect/>
          </a:stretch>
        </p:blipFill>
        <p:spPr>
          <a:xfrm>
            <a:off x="4818777" y="6181952"/>
            <a:ext cx="2554445" cy="621846"/>
          </a:xfrm>
          <a:prstGeom prst="rect">
            <a:avLst/>
          </a:prstGeom>
        </p:spPr>
      </p:pic>
      <p:pic>
        <p:nvPicPr>
          <p:cNvPr id="4" name="Picture 3" descr="A logo for a safeguarding company&#10;&#10;AI-generated content may be incorrect.">
            <a:extLst>
              <a:ext uri="{FF2B5EF4-FFF2-40B4-BE49-F238E27FC236}">
                <a16:creationId xmlns:a16="http://schemas.microsoft.com/office/drawing/2014/main" id="{46909986-278C-53D6-B0D5-09F3A37C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821" y="5345146"/>
            <a:ext cx="606873" cy="1020809"/>
          </a:xfrm>
          <a:prstGeom prst="rect">
            <a:avLst/>
          </a:prstGeom>
        </p:spPr>
      </p:pic>
      <p:pic>
        <p:nvPicPr>
          <p:cNvPr id="10" name="Picture 9" descr="A group of cartoon people&#10;&#10;AI-generated content may be incorrect.">
            <a:extLst>
              <a:ext uri="{FF2B5EF4-FFF2-40B4-BE49-F238E27FC236}">
                <a16:creationId xmlns:a16="http://schemas.microsoft.com/office/drawing/2014/main" id="{C9B29015-512E-9DA5-59EB-F557284B8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63" y="5231333"/>
            <a:ext cx="3156304" cy="851760"/>
          </a:xfrm>
          <a:prstGeom prst="rect">
            <a:avLst/>
          </a:prstGeom>
        </p:spPr>
      </p:pic>
      <p:pic>
        <p:nvPicPr>
          <p:cNvPr id="11" name="Picture 10" descr="A group of cartoon people&#10;&#10;AI-generated content may be incorrect.">
            <a:extLst>
              <a:ext uri="{FF2B5EF4-FFF2-40B4-BE49-F238E27FC236}">
                <a16:creationId xmlns:a16="http://schemas.microsoft.com/office/drawing/2014/main" id="{6674981E-5AF8-E3AE-4477-FDECC45B3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7848" y="5231333"/>
            <a:ext cx="3156304" cy="851760"/>
          </a:xfrm>
          <a:prstGeom prst="rect">
            <a:avLst/>
          </a:prstGeom>
        </p:spPr>
      </p:pic>
      <p:pic>
        <p:nvPicPr>
          <p:cNvPr id="12" name="Picture 11" descr="A group of cartoon people&#10;&#10;AI-generated content may be incorrect.">
            <a:extLst>
              <a:ext uri="{FF2B5EF4-FFF2-40B4-BE49-F238E27FC236}">
                <a16:creationId xmlns:a16="http://schemas.microsoft.com/office/drawing/2014/main" id="{BA4A4C98-4E37-C6AE-115B-BA8682862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5824" y="5231333"/>
            <a:ext cx="3156304" cy="851760"/>
          </a:xfrm>
          <a:prstGeom prst="rect">
            <a:avLst/>
          </a:prstGeom>
        </p:spPr>
      </p:pic>
    </p:spTree>
    <p:extLst>
      <p:ext uri="{BB962C8B-B14F-4D97-AF65-F5344CB8AC3E}">
        <p14:creationId xmlns:p14="http://schemas.microsoft.com/office/powerpoint/2010/main" val="3371087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9C07-08D0-B9AC-A12D-47EFDFF82FEF}"/>
            </a:ext>
          </a:extLst>
        </p:cNvPr>
        <p:cNvGrpSpPr/>
        <p:nvPr/>
      </p:nvGrpSpPr>
      <p:grpSpPr>
        <a:xfrm>
          <a:off x="0" y="0"/>
          <a:ext cx="0" cy="0"/>
          <a:chOff x="0" y="0"/>
          <a:chExt cx="0" cy="0"/>
        </a:xfrm>
      </p:grpSpPr>
      <p:pic>
        <p:nvPicPr>
          <p:cNvPr id="7" name="Picture 6" descr="A group of logos with text&#10;&#10;AI-generated content may be incorrect.">
            <a:extLst>
              <a:ext uri="{FF2B5EF4-FFF2-40B4-BE49-F238E27FC236}">
                <a16:creationId xmlns:a16="http://schemas.microsoft.com/office/drawing/2014/main" id="{19741AFA-5ACF-7602-00EB-302FF753E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
        <p:nvSpPr>
          <p:cNvPr id="8" name="Rectangle 7">
            <a:extLst>
              <a:ext uri="{FF2B5EF4-FFF2-40B4-BE49-F238E27FC236}">
                <a16:creationId xmlns:a16="http://schemas.microsoft.com/office/drawing/2014/main" id="{4A379545-6FF0-0439-9D3F-0F3BAC886AD2}"/>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5E4E425-DDC0-9D63-C40F-236F35236F00}"/>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52909"/>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852843D5-8B23-6CB6-0464-3576AC68D208}"/>
              </a:ext>
            </a:extLst>
          </p:cNvPr>
          <p:cNvSpPr txBox="1"/>
          <p:nvPr/>
        </p:nvSpPr>
        <p:spPr>
          <a:xfrm>
            <a:off x="669303" y="327527"/>
            <a:ext cx="5825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110004020202020204"/>
                <a:ea typeface="+mn-ea"/>
                <a:cs typeface="+mn-cs"/>
              </a:rPr>
              <a:t>DSL – experience</a:t>
            </a:r>
          </a:p>
        </p:txBody>
      </p:sp>
      <p:sp>
        <p:nvSpPr>
          <p:cNvPr id="3" name="TextBox 2">
            <a:extLst>
              <a:ext uri="{FF2B5EF4-FFF2-40B4-BE49-F238E27FC236}">
                <a16:creationId xmlns:a16="http://schemas.microsoft.com/office/drawing/2014/main" id="{1FEC9412-BA12-9D94-8C82-AC3A82D3C046}"/>
              </a:ext>
            </a:extLst>
          </p:cNvPr>
          <p:cNvSpPr txBox="1"/>
          <p:nvPr/>
        </p:nvSpPr>
        <p:spPr>
          <a:xfrm>
            <a:off x="669303" y="1753386"/>
            <a:ext cx="100206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6" name="Picture 2" descr="Any child could be exploited by criminals poster - image replicates text elsewhere on this page">
            <a:extLst>
              <a:ext uri="{FF2B5EF4-FFF2-40B4-BE49-F238E27FC236}">
                <a16:creationId xmlns:a16="http://schemas.microsoft.com/office/drawing/2014/main" id="{49CBB66A-52AB-6E71-07B5-F61B88723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5" y="1232552"/>
            <a:ext cx="6103856" cy="4178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31B328-4AE4-6FB6-F029-C16D45145269}"/>
              </a:ext>
            </a:extLst>
          </p:cNvPr>
          <p:cNvSpPr txBox="1"/>
          <p:nvPr/>
        </p:nvSpPr>
        <p:spPr>
          <a:xfrm>
            <a:off x="1811673" y="5825766"/>
            <a:ext cx="6103856" cy="461665"/>
          </a:xfrm>
          <a:prstGeom prst="rect">
            <a:avLst/>
          </a:prstGeom>
          <a:noFill/>
        </p:spPr>
        <p:txBody>
          <a:bodyPr wrap="square">
            <a:spAutoFit/>
          </a:bodyPr>
          <a:lstStyle/>
          <a:p>
            <a:r>
              <a:rPr lang="en-US" sz="2400" b="1" dirty="0">
                <a:hlinkClick r:id="rId5"/>
              </a:rPr>
              <a:t>Leicestershire Police: Are You listening?</a:t>
            </a:r>
            <a:endParaRPr lang="en-GB" sz="2400" b="1" dirty="0"/>
          </a:p>
        </p:txBody>
      </p:sp>
      <p:pic>
        <p:nvPicPr>
          <p:cNvPr id="10" name="Google Shape;399;p42">
            <a:extLst>
              <a:ext uri="{FF2B5EF4-FFF2-40B4-BE49-F238E27FC236}">
                <a16:creationId xmlns:a16="http://schemas.microsoft.com/office/drawing/2014/main" id="{0133F1A8-6FA8-0D98-86BB-DD0BF34AA598}"/>
              </a:ext>
            </a:extLst>
          </p:cNvPr>
          <p:cNvPicPr preferRelativeResize="0"/>
          <p:nvPr/>
        </p:nvPicPr>
        <p:blipFill rotWithShape="1">
          <a:blip r:embed="rId6">
            <a:alphaModFix/>
          </a:blip>
          <a:srcRect/>
          <a:stretch/>
        </p:blipFill>
        <p:spPr>
          <a:xfrm>
            <a:off x="6026869" y="1232552"/>
            <a:ext cx="6103856" cy="4178821"/>
          </a:xfrm>
          <a:prstGeom prst="rect">
            <a:avLst/>
          </a:prstGeom>
          <a:noFill/>
          <a:ln>
            <a:noFill/>
          </a:ln>
        </p:spPr>
      </p:pic>
    </p:spTree>
    <p:extLst>
      <p:ext uri="{BB962C8B-B14F-4D97-AF65-F5344CB8AC3E}">
        <p14:creationId xmlns:p14="http://schemas.microsoft.com/office/powerpoint/2010/main" val="317054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E809-EBD6-0229-881E-4DC8C85CCC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8C0038-A0B0-09B6-FF4A-E5F7D95AF120}"/>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4F8E7CD-9264-1E4D-578B-D57219105366}"/>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52909"/>
              </a:solidFill>
            </a:endParaRPr>
          </a:p>
        </p:txBody>
      </p:sp>
      <p:sp>
        <p:nvSpPr>
          <p:cNvPr id="2" name="TextBox 1">
            <a:extLst>
              <a:ext uri="{FF2B5EF4-FFF2-40B4-BE49-F238E27FC236}">
                <a16:creationId xmlns:a16="http://schemas.microsoft.com/office/drawing/2014/main" id="{498F4284-EF23-ABB5-290F-BAD6ED3BEF8D}"/>
              </a:ext>
            </a:extLst>
          </p:cNvPr>
          <p:cNvSpPr txBox="1"/>
          <p:nvPr/>
        </p:nvSpPr>
        <p:spPr>
          <a:xfrm>
            <a:off x="669303" y="132628"/>
            <a:ext cx="5825765" cy="646331"/>
          </a:xfrm>
          <a:prstGeom prst="rect">
            <a:avLst/>
          </a:prstGeom>
          <a:noFill/>
        </p:spPr>
        <p:txBody>
          <a:bodyPr wrap="square" rtlCol="0">
            <a:spAutoFit/>
          </a:bodyPr>
          <a:lstStyle/>
          <a:p>
            <a:r>
              <a:rPr lang="en-GB" sz="3600" b="1" dirty="0"/>
              <a:t>DSL – experience</a:t>
            </a:r>
          </a:p>
        </p:txBody>
      </p:sp>
      <p:sp>
        <p:nvSpPr>
          <p:cNvPr id="3" name="TextBox 2">
            <a:extLst>
              <a:ext uri="{FF2B5EF4-FFF2-40B4-BE49-F238E27FC236}">
                <a16:creationId xmlns:a16="http://schemas.microsoft.com/office/drawing/2014/main" id="{ABFDE2C7-8891-A7C0-6BAC-49B9E5A05A41}"/>
              </a:ext>
            </a:extLst>
          </p:cNvPr>
          <p:cNvSpPr txBox="1"/>
          <p:nvPr/>
        </p:nvSpPr>
        <p:spPr>
          <a:xfrm>
            <a:off x="669303" y="1753386"/>
            <a:ext cx="10020693" cy="646331"/>
          </a:xfrm>
          <a:prstGeom prst="rect">
            <a:avLst/>
          </a:prstGeom>
          <a:noFill/>
        </p:spPr>
        <p:txBody>
          <a:bodyPr wrap="square" rtlCol="0">
            <a:spAutoFit/>
          </a:bodyPr>
          <a:lstStyle/>
          <a:p>
            <a:endParaRPr lang="en-GB" dirty="0"/>
          </a:p>
          <a:p>
            <a:pPr marL="342900" indent="-342900">
              <a:buFont typeface="+mj-lt"/>
              <a:buAutoNum type="arabicPeriod"/>
            </a:pPr>
            <a:endParaRPr lang="en-GB" dirty="0"/>
          </a:p>
        </p:txBody>
      </p:sp>
      <p:graphicFrame>
        <p:nvGraphicFramePr>
          <p:cNvPr id="5" name="Table 4">
            <a:extLst>
              <a:ext uri="{FF2B5EF4-FFF2-40B4-BE49-F238E27FC236}">
                <a16:creationId xmlns:a16="http://schemas.microsoft.com/office/drawing/2014/main" id="{C495C72A-914F-27F0-A3EB-66DD74018044}"/>
              </a:ext>
            </a:extLst>
          </p:cNvPr>
          <p:cNvGraphicFramePr>
            <a:graphicFrameLocks noGrp="1"/>
          </p:cNvGraphicFramePr>
          <p:nvPr>
            <p:extLst>
              <p:ext uri="{D42A27DB-BD31-4B8C-83A1-F6EECF244321}">
                <p14:modId xmlns:p14="http://schemas.microsoft.com/office/powerpoint/2010/main" val="3557879414"/>
              </p:ext>
            </p:extLst>
          </p:nvPr>
        </p:nvGraphicFramePr>
        <p:xfrm>
          <a:off x="324541" y="1002267"/>
          <a:ext cx="8644379" cy="6064809"/>
        </p:xfrm>
        <a:graphic>
          <a:graphicData uri="http://schemas.openxmlformats.org/drawingml/2006/table">
            <a:tbl>
              <a:tblPr/>
              <a:tblGrid>
                <a:gridCol w="8644379">
                  <a:extLst>
                    <a:ext uri="{9D8B030D-6E8A-4147-A177-3AD203B41FA5}">
                      <a16:colId xmlns:a16="http://schemas.microsoft.com/office/drawing/2014/main" val="825195046"/>
                    </a:ext>
                  </a:extLst>
                </a:gridCol>
              </a:tblGrid>
              <a:tr h="5391595">
                <a:tc>
                  <a:txBody>
                    <a:bodyPr/>
                    <a:lstStyle/>
                    <a:p>
                      <a:pPr fontAlgn="t">
                        <a:lnSpc>
                          <a:spcPts val="1500"/>
                        </a:lnSpc>
                        <a:buNone/>
                      </a:pPr>
                      <a:r>
                        <a:rPr lang="en-US" sz="2000" b="1" i="0" dirty="0">
                          <a:effectLst/>
                          <a:latin typeface="+mn-lt"/>
                        </a:rPr>
                        <a:t>Key Actions for Understanding and Responding to Local Context</a:t>
                      </a:r>
                    </a:p>
                    <a:p>
                      <a:pPr fontAlgn="t">
                        <a:lnSpc>
                          <a:spcPts val="1500"/>
                        </a:lnSpc>
                        <a:buNone/>
                      </a:pPr>
                      <a:endParaRPr lang="en-US" sz="2000" b="1" i="0" dirty="0">
                        <a:effectLst/>
                        <a:latin typeface="+mn-lt"/>
                      </a:endParaRPr>
                    </a:p>
                    <a:p>
                      <a:pPr fontAlgn="t">
                        <a:lnSpc>
                          <a:spcPts val="1500"/>
                        </a:lnSpc>
                        <a:buFont typeface="+mj-lt"/>
                        <a:buAutoNum type="arabicPeriod"/>
                      </a:pPr>
                      <a:r>
                        <a:rPr lang="en-US" sz="2000" b="1" i="0" dirty="0">
                          <a:effectLst/>
                          <a:latin typeface="+mn-lt"/>
                        </a:rPr>
                        <a:t>Know Your Local Area</a:t>
                      </a:r>
                    </a:p>
                    <a:p>
                      <a:pPr fontAlgn="t">
                        <a:lnSpc>
                          <a:spcPts val="1500"/>
                        </a:lnSpc>
                        <a:buFont typeface="+mj-lt"/>
                        <a:buNone/>
                      </a:pPr>
                      <a:br>
                        <a:rPr lang="en-US" sz="2000" b="0" i="0" dirty="0">
                          <a:effectLst/>
                          <a:latin typeface="+mn-lt"/>
                        </a:rPr>
                      </a:br>
                      <a:r>
                        <a:rPr lang="en-US" sz="2000" b="0" i="0" dirty="0">
                          <a:effectLst/>
                          <a:latin typeface="+mn-lt"/>
                        </a:rPr>
                        <a:t>Build an understanding of local group/ gang names, influential </a:t>
                      </a:r>
                    </a:p>
                    <a:p>
                      <a:pPr fontAlgn="t">
                        <a:lnSpc>
                          <a:spcPts val="1500"/>
                        </a:lnSpc>
                        <a:buFont typeface="+mj-lt"/>
                        <a:buNone/>
                      </a:pPr>
                      <a:r>
                        <a:rPr lang="en-US" sz="2000" b="0" i="0" dirty="0">
                          <a:effectLst/>
                          <a:latin typeface="+mn-lt"/>
                        </a:rPr>
                        <a:t>community members, group dynamics, signs, colours, and </a:t>
                      </a:r>
                    </a:p>
                    <a:p>
                      <a:pPr fontAlgn="t">
                        <a:lnSpc>
                          <a:spcPts val="1500"/>
                        </a:lnSpc>
                        <a:buFont typeface="+mj-lt"/>
                        <a:buNone/>
                      </a:pPr>
                      <a:r>
                        <a:rPr lang="en-US" sz="2000" b="0" i="0" dirty="0">
                          <a:effectLst/>
                          <a:latin typeface="+mn-lt"/>
                        </a:rPr>
                        <a:t>recent activity.</a:t>
                      </a:r>
                    </a:p>
                    <a:p>
                      <a:pPr fontAlgn="t">
                        <a:lnSpc>
                          <a:spcPts val="1500"/>
                        </a:lnSpc>
                        <a:buFont typeface="+mj-lt"/>
                        <a:buNone/>
                      </a:pPr>
                      <a:endParaRPr lang="en-US" sz="2000" b="0" i="0" dirty="0">
                        <a:effectLst/>
                        <a:latin typeface="+mn-lt"/>
                      </a:endParaRPr>
                    </a:p>
                    <a:p>
                      <a:pPr fontAlgn="t">
                        <a:lnSpc>
                          <a:spcPts val="1500"/>
                        </a:lnSpc>
                        <a:buFont typeface="+mj-lt"/>
                        <a:buNone/>
                      </a:pPr>
                      <a:r>
                        <a:rPr lang="en-US" sz="2000" b="1" i="0" dirty="0">
                          <a:effectLst/>
                          <a:latin typeface="+mn-lt"/>
                        </a:rPr>
                        <a:t>2.Work With Local Partners</a:t>
                      </a:r>
                    </a:p>
                    <a:p>
                      <a:pPr fontAlgn="t">
                        <a:lnSpc>
                          <a:spcPts val="1500"/>
                        </a:lnSpc>
                        <a:buFont typeface="+mj-lt"/>
                        <a:buNone/>
                      </a:pPr>
                      <a:br>
                        <a:rPr lang="en-US" sz="2000" b="0" i="0" dirty="0">
                          <a:effectLst/>
                          <a:latin typeface="+mn-lt"/>
                        </a:rPr>
                      </a:br>
                      <a:r>
                        <a:rPr lang="en-US" sz="2000" b="0" i="0" dirty="0">
                          <a:effectLst/>
                          <a:latin typeface="+mn-lt"/>
                        </a:rPr>
                        <a:t>Engage regularly with agencies such as PCSOs, SEIOs, the VRP, and the YJS to share insight and strengthen joint responses.</a:t>
                      </a:r>
                    </a:p>
                    <a:p>
                      <a:pPr fontAlgn="t">
                        <a:lnSpc>
                          <a:spcPts val="1500"/>
                        </a:lnSpc>
                        <a:buFont typeface="+mj-lt"/>
                        <a:buNone/>
                      </a:pPr>
                      <a:endParaRPr lang="en-US" sz="2000" b="0" i="0" dirty="0">
                        <a:effectLst/>
                        <a:latin typeface="+mn-lt"/>
                      </a:endParaRPr>
                    </a:p>
                    <a:p>
                      <a:pPr fontAlgn="t">
                        <a:lnSpc>
                          <a:spcPts val="1500"/>
                        </a:lnSpc>
                        <a:buFont typeface="+mj-lt"/>
                        <a:buNone/>
                      </a:pPr>
                      <a:r>
                        <a:rPr lang="en-US" sz="2000" b="1" i="0" dirty="0">
                          <a:effectLst/>
                          <a:latin typeface="+mn-lt"/>
                        </a:rPr>
                        <a:t>3</a:t>
                      </a:r>
                      <a:r>
                        <a:rPr lang="en-US" sz="2000" b="0" i="0" dirty="0">
                          <a:effectLst/>
                          <a:latin typeface="+mn-lt"/>
                        </a:rPr>
                        <a:t>.</a:t>
                      </a:r>
                      <a:r>
                        <a:rPr lang="en-US" sz="2000" b="1" i="0" dirty="0">
                          <a:effectLst/>
                          <a:latin typeface="+mn-lt"/>
                        </a:rPr>
                        <a:t>Map School/Academy Links</a:t>
                      </a:r>
                    </a:p>
                    <a:p>
                      <a:pPr fontAlgn="t">
                        <a:lnSpc>
                          <a:spcPts val="1500"/>
                        </a:lnSpc>
                        <a:buFont typeface="+mj-lt"/>
                        <a:buNone/>
                      </a:pPr>
                      <a:br>
                        <a:rPr lang="en-US" sz="2000" b="0" i="0" dirty="0">
                          <a:effectLst/>
                          <a:latin typeface="+mn-lt"/>
                        </a:rPr>
                      </a:br>
                      <a:r>
                        <a:rPr lang="en-US" sz="2000" b="0" i="0" dirty="0">
                          <a:effectLst/>
                          <a:latin typeface="+mn-lt"/>
                        </a:rPr>
                        <a:t>Identify any group affiliations connected to your setting using social media intelligence, incident reports, and student disclosures/ intel.</a:t>
                      </a:r>
                    </a:p>
                    <a:p>
                      <a:pPr fontAlgn="t">
                        <a:lnSpc>
                          <a:spcPts val="1500"/>
                        </a:lnSpc>
                        <a:buFont typeface="+mj-lt"/>
                        <a:buNone/>
                      </a:pPr>
                      <a:endParaRPr lang="en-US" sz="2000" b="0" i="0" dirty="0">
                        <a:effectLst/>
                        <a:latin typeface="+mn-lt"/>
                      </a:endParaRPr>
                    </a:p>
                    <a:p>
                      <a:pPr fontAlgn="t">
                        <a:lnSpc>
                          <a:spcPts val="1500"/>
                        </a:lnSpc>
                        <a:buFont typeface="+mj-lt"/>
                        <a:buNone/>
                      </a:pPr>
                      <a:r>
                        <a:rPr lang="en-US" sz="2000" b="1" i="0" dirty="0">
                          <a:effectLst/>
                          <a:latin typeface="+mn-lt"/>
                        </a:rPr>
                        <a:t>4.Strengthen Communication</a:t>
                      </a:r>
                    </a:p>
                    <a:p>
                      <a:pPr fontAlgn="t">
                        <a:lnSpc>
                          <a:spcPts val="1500"/>
                        </a:lnSpc>
                        <a:buFont typeface="+mj-lt"/>
                        <a:buNone/>
                      </a:pPr>
                      <a:br>
                        <a:rPr lang="en-US" sz="2000" b="0" i="0" dirty="0">
                          <a:effectLst/>
                          <a:latin typeface="+mn-lt"/>
                        </a:rPr>
                      </a:br>
                      <a:r>
                        <a:rPr lang="en-US" sz="2000" b="0" i="0" dirty="0">
                          <a:effectLst/>
                          <a:latin typeface="+mn-lt"/>
                        </a:rPr>
                        <a:t>Ensure whole‑school training includes this topic. Make sure key staff understand how to spot, disrupt, and monitor activity, and know how to share intelligence (e.g., via 101 or your local sergeant).</a:t>
                      </a:r>
                    </a:p>
                    <a:p>
                      <a:pPr fontAlgn="t">
                        <a:lnSpc>
                          <a:spcPts val="1500"/>
                        </a:lnSpc>
                        <a:buFont typeface="+mj-lt"/>
                        <a:buNone/>
                      </a:pPr>
                      <a:endParaRPr lang="en-US" sz="2000" b="0" i="0" dirty="0">
                        <a:effectLst/>
                        <a:latin typeface="+mn-lt"/>
                      </a:endParaRPr>
                    </a:p>
                    <a:p>
                      <a:pPr fontAlgn="t">
                        <a:lnSpc>
                          <a:spcPts val="1500"/>
                        </a:lnSpc>
                        <a:buFont typeface="+mj-lt"/>
                        <a:buNone/>
                      </a:pPr>
                      <a:r>
                        <a:rPr lang="en-US" sz="2000" b="1" i="0" dirty="0">
                          <a:effectLst/>
                          <a:latin typeface="+mn-lt"/>
                        </a:rPr>
                        <a:t>5</a:t>
                      </a:r>
                      <a:r>
                        <a:rPr lang="en-US" sz="2000" b="0" i="0" dirty="0">
                          <a:effectLst/>
                          <a:latin typeface="+mn-lt"/>
                        </a:rPr>
                        <a:t>.</a:t>
                      </a:r>
                      <a:r>
                        <a:rPr lang="en-US" sz="2000" b="1" i="0" dirty="0">
                          <a:effectLst/>
                          <a:latin typeface="+mn-lt"/>
                        </a:rPr>
                        <a:t>Know Your Students Well</a:t>
                      </a:r>
                    </a:p>
                    <a:p>
                      <a:pPr fontAlgn="t">
                        <a:lnSpc>
                          <a:spcPts val="1500"/>
                        </a:lnSpc>
                        <a:buFont typeface="+mj-lt"/>
                        <a:buNone/>
                      </a:pPr>
                      <a:br>
                        <a:rPr lang="en-US" sz="2000" b="0" i="0" dirty="0">
                          <a:effectLst/>
                          <a:latin typeface="+mn-lt"/>
                        </a:rPr>
                      </a:br>
                      <a:r>
                        <a:rPr lang="en-US" sz="2000" b="0" i="0" dirty="0">
                          <a:effectLst/>
                          <a:latin typeface="+mn-lt"/>
                        </a:rPr>
                        <a:t>Be familiar enough to notice changes in behaviour, language, clothing, valuable items, music preferences, peer groups, arrival times, or attendance patterns.</a:t>
                      </a:r>
                    </a:p>
                  </a:txBody>
                  <a:tcP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2713422598"/>
                  </a:ext>
                </a:extLst>
              </a:tr>
              <a:tr h="420294">
                <a:tc>
                  <a:txBody>
                    <a:bodyPr/>
                    <a:lstStyle/>
                    <a:p>
                      <a:endParaRPr lang="en-GB" dirty="0"/>
                    </a:p>
                  </a:txBody>
                  <a:tcPr>
                    <a:lnL w="12700" cmpd="sng">
                      <a:noFill/>
                      <a:prstDash val="solid"/>
                    </a:lnL>
                    <a:lnR w="12700" cmpd="sng">
                      <a:noFill/>
                      <a:prstDash val="solid"/>
                    </a:lnR>
                    <a:lnT w="762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203806359"/>
                  </a:ext>
                </a:extLst>
              </a:tr>
            </a:tbl>
          </a:graphicData>
        </a:graphic>
      </p:graphicFrame>
      <p:pic>
        <p:nvPicPr>
          <p:cNvPr id="1026" name="Picture 2" descr="Any child could be exploited by criminals poster - image replicates text elsewhere on this page">
            <a:extLst>
              <a:ext uri="{FF2B5EF4-FFF2-40B4-BE49-F238E27FC236}">
                <a16:creationId xmlns:a16="http://schemas.microsoft.com/office/drawing/2014/main" id="{26CAED87-B146-9BA2-B357-21279DBDE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369" y="132628"/>
            <a:ext cx="3838848" cy="21574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of a city council&#10;&#10;AI-generated content may be incorrect.">
            <a:extLst>
              <a:ext uri="{FF2B5EF4-FFF2-40B4-BE49-F238E27FC236}">
                <a16:creationId xmlns:a16="http://schemas.microsoft.com/office/drawing/2014/main" id="{249F7E4E-FDE3-C03D-2080-024126543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167" y="5103441"/>
            <a:ext cx="1927337" cy="1352295"/>
          </a:xfrm>
          <a:prstGeom prst="rect">
            <a:avLst/>
          </a:prstGeom>
        </p:spPr>
      </p:pic>
      <p:pic>
        <p:nvPicPr>
          <p:cNvPr id="11" name="Picture 10" descr="A logo for a safeguarding company&#10;&#10;AI-generated content may be incorrect.">
            <a:extLst>
              <a:ext uri="{FF2B5EF4-FFF2-40B4-BE49-F238E27FC236}">
                <a16:creationId xmlns:a16="http://schemas.microsoft.com/office/drawing/2014/main" id="{3F0959BE-7148-BA15-C5DF-051D9D062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4988" y="4265318"/>
            <a:ext cx="658544" cy="1107724"/>
          </a:xfrm>
          <a:prstGeom prst="rect">
            <a:avLst/>
          </a:prstGeom>
        </p:spPr>
      </p:pic>
    </p:spTree>
    <p:extLst>
      <p:ext uri="{BB962C8B-B14F-4D97-AF65-F5344CB8AC3E}">
        <p14:creationId xmlns:p14="http://schemas.microsoft.com/office/powerpoint/2010/main" val="37767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10F89A-6C07-AF94-5AD7-9C45E80DFFAC}"/>
              </a:ext>
            </a:extLst>
          </p:cNvPr>
          <p:cNvPicPr>
            <a:picLocks noChangeAspect="1"/>
          </p:cNvPicPr>
          <p:nvPr/>
        </p:nvPicPr>
        <p:blipFill>
          <a:blip r:embed="rId3"/>
          <a:stretch>
            <a:fillRect/>
          </a:stretch>
        </p:blipFill>
        <p:spPr>
          <a:xfrm>
            <a:off x="336191" y="173776"/>
            <a:ext cx="5383275" cy="2635522"/>
          </a:xfrm>
          <a:prstGeom prst="rect">
            <a:avLst/>
          </a:prstGeom>
        </p:spPr>
      </p:pic>
      <p:pic>
        <p:nvPicPr>
          <p:cNvPr id="6" name="Picture 5">
            <a:extLst>
              <a:ext uri="{FF2B5EF4-FFF2-40B4-BE49-F238E27FC236}">
                <a16:creationId xmlns:a16="http://schemas.microsoft.com/office/drawing/2014/main" id="{48BCC096-0AFE-E5DF-3385-CF8839449A9A}"/>
              </a:ext>
            </a:extLst>
          </p:cNvPr>
          <p:cNvPicPr>
            <a:picLocks noChangeAspect="1"/>
          </p:cNvPicPr>
          <p:nvPr/>
        </p:nvPicPr>
        <p:blipFill>
          <a:blip r:embed="rId4"/>
          <a:stretch>
            <a:fillRect/>
          </a:stretch>
        </p:blipFill>
        <p:spPr>
          <a:xfrm>
            <a:off x="336191" y="3026486"/>
            <a:ext cx="6372608" cy="3340060"/>
          </a:xfrm>
          <a:prstGeom prst="rect">
            <a:avLst/>
          </a:prstGeom>
        </p:spPr>
      </p:pic>
      <p:pic>
        <p:nvPicPr>
          <p:cNvPr id="8" name="Picture 7">
            <a:extLst>
              <a:ext uri="{FF2B5EF4-FFF2-40B4-BE49-F238E27FC236}">
                <a16:creationId xmlns:a16="http://schemas.microsoft.com/office/drawing/2014/main" id="{AEA76D95-005E-C7D8-6E11-8F8A195DB6B1}"/>
              </a:ext>
            </a:extLst>
          </p:cNvPr>
          <p:cNvPicPr>
            <a:picLocks noChangeAspect="1"/>
          </p:cNvPicPr>
          <p:nvPr/>
        </p:nvPicPr>
        <p:blipFill>
          <a:blip r:embed="rId5"/>
          <a:stretch>
            <a:fillRect/>
          </a:stretch>
        </p:blipFill>
        <p:spPr>
          <a:xfrm>
            <a:off x="6808725" y="2022360"/>
            <a:ext cx="5383275" cy="2813280"/>
          </a:xfrm>
          <a:prstGeom prst="rect">
            <a:avLst/>
          </a:prstGeom>
        </p:spPr>
      </p:pic>
      <p:sp>
        <p:nvSpPr>
          <p:cNvPr id="9" name="TextBox 8">
            <a:extLst>
              <a:ext uri="{FF2B5EF4-FFF2-40B4-BE49-F238E27FC236}">
                <a16:creationId xmlns:a16="http://schemas.microsoft.com/office/drawing/2014/main" id="{955C7199-2800-4B2F-ACE7-F345F271E7F4}"/>
              </a:ext>
            </a:extLst>
          </p:cNvPr>
          <p:cNvSpPr txBox="1"/>
          <p:nvPr/>
        </p:nvSpPr>
        <p:spPr>
          <a:xfrm>
            <a:off x="6821182" y="245613"/>
            <a:ext cx="3838073" cy="738664"/>
          </a:xfrm>
          <a:prstGeom prst="rect">
            <a:avLst/>
          </a:prstGeom>
          <a:noFill/>
        </p:spPr>
        <p:txBody>
          <a:bodyPr wrap="square" rtlCol="0">
            <a:spAutoFit/>
          </a:bodyPr>
          <a:lstStyle/>
          <a:p>
            <a:r>
              <a:rPr lang="en-GB" sz="2400" b="1" dirty="0">
                <a:hlinkClick r:id="rId6"/>
              </a:rPr>
              <a:t>https://www.police.uk</a:t>
            </a:r>
            <a:endParaRPr lang="en-GB" sz="2400" b="1" dirty="0"/>
          </a:p>
          <a:p>
            <a:endParaRPr lang="en-GB" dirty="0"/>
          </a:p>
        </p:txBody>
      </p:sp>
      <p:sp>
        <p:nvSpPr>
          <p:cNvPr id="10" name="TextBox 9">
            <a:extLst>
              <a:ext uri="{FF2B5EF4-FFF2-40B4-BE49-F238E27FC236}">
                <a16:creationId xmlns:a16="http://schemas.microsoft.com/office/drawing/2014/main" id="{4350D92E-C928-2CFE-53F2-B679768F29D3}"/>
              </a:ext>
            </a:extLst>
          </p:cNvPr>
          <p:cNvSpPr txBox="1"/>
          <p:nvPr/>
        </p:nvSpPr>
        <p:spPr>
          <a:xfrm>
            <a:off x="6454219" y="874350"/>
            <a:ext cx="5288438" cy="1015663"/>
          </a:xfrm>
          <a:prstGeom prst="rect">
            <a:avLst/>
          </a:prstGeom>
          <a:noFill/>
        </p:spPr>
        <p:txBody>
          <a:bodyPr wrap="square" rtlCol="0">
            <a:spAutoFit/>
          </a:bodyPr>
          <a:lstStyle/>
          <a:p>
            <a:r>
              <a:rPr lang="en-GB" sz="2000" b="1" dirty="0">
                <a:hlinkClick r:id="rId7"/>
              </a:rPr>
              <a:t>https://www.nottinghampost.com/all-about/crime</a:t>
            </a:r>
            <a:endParaRPr lang="en-GB" sz="2000" b="1" dirty="0"/>
          </a:p>
          <a:p>
            <a:endParaRPr lang="en-GB" sz="2000" b="1" dirty="0"/>
          </a:p>
        </p:txBody>
      </p:sp>
      <p:pic>
        <p:nvPicPr>
          <p:cNvPr id="2" name="Picture 1" descr="A group of logos with text&#10;&#10;AI-generated content may be incorrect.">
            <a:extLst>
              <a:ext uri="{FF2B5EF4-FFF2-40B4-BE49-F238E27FC236}">
                <a16:creationId xmlns:a16="http://schemas.microsoft.com/office/drawing/2014/main" id="{C5A30E34-7A69-3C7D-4BCA-08353F05DA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Tree>
    <p:extLst>
      <p:ext uri="{BB962C8B-B14F-4D97-AF65-F5344CB8AC3E}">
        <p14:creationId xmlns:p14="http://schemas.microsoft.com/office/powerpoint/2010/main" val="18288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DF8E2-BE46-44D9-08B9-B73F6AADD6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309F1A-8CC5-1603-0581-42E18886A7C4}"/>
              </a:ext>
            </a:extLst>
          </p:cNvPr>
          <p:cNvSpPr txBox="1"/>
          <p:nvPr/>
        </p:nvSpPr>
        <p:spPr>
          <a:xfrm>
            <a:off x="126125" y="1459012"/>
            <a:ext cx="12065875" cy="175362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Tx/>
              <a:buNone/>
              <a:tabLst/>
              <a:defRPr/>
            </a:pPr>
            <a:endParaRPr lang="en-US" sz="1400" dirty="0">
              <a:hlinkClick r:id="rId3"/>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lang="en-US" sz="1400" dirty="0"/>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lumMod val="50000"/>
                </a:schemeClr>
              </a:solidFill>
              <a:effectLst/>
              <a:uLnTx/>
              <a:uFillTx/>
              <a:latin typeface="Aptos" panose="020B0004020202020204" pitchFamily="34" charset="0"/>
            </a:endParaRPr>
          </a:p>
          <a:p>
            <a:pPr marL="0" marR="0" lvl="0" indent="0" algn="l" defTabSz="914400" rtl="0" eaLnBrk="1" fontAlgn="auto" latinLnBrk="0" hangingPunct="1">
              <a:lnSpc>
                <a:spcPct val="107000"/>
              </a:lnSpc>
              <a:spcBef>
                <a:spcPts val="100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D24E26B-8E68-3930-30DA-4A362C4EB919}"/>
              </a:ext>
            </a:extLst>
          </p:cNvPr>
          <p:cNvSpPr txBox="1"/>
          <p:nvPr/>
        </p:nvSpPr>
        <p:spPr>
          <a:xfrm>
            <a:off x="733383" y="15240"/>
            <a:ext cx="41876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NCSCP Updates</a:t>
            </a:r>
          </a:p>
        </p:txBody>
      </p:sp>
      <p:pic>
        <p:nvPicPr>
          <p:cNvPr id="5" name="Picture 4" descr="A screenshot of a web page&#10;&#10;AI-generated content may be incorrect.">
            <a:extLst>
              <a:ext uri="{FF2B5EF4-FFF2-40B4-BE49-F238E27FC236}">
                <a16:creationId xmlns:a16="http://schemas.microsoft.com/office/drawing/2014/main" id="{BD869A7A-DADD-E905-197A-12EB0749F1FA}"/>
              </a:ext>
            </a:extLst>
          </p:cNvPr>
          <p:cNvPicPr>
            <a:picLocks noChangeAspect="1"/>
          </p:cNvPicPr>
          <p:nvPr/>
        </p:nvPicPr>
        <p:blipFill>
          <a:blip r:embed="rId4"/>
          <a:stretch>
            <a:fillRect/>
          </a:stretch>
        </p:blipFill>
        <p:spPr>
          <a:xfrm>
            <a:off x="1682132" y="995495"/>
            <a:ext cx="8953860" cy="5669838"/>
          </a:xfrm>
          <a:prstGeom prst="rect">
            <a:avLst/>
          </a:prstGeom>
        </p:spPr>
      </p:pic>
      <p:pic>
        <p:nvPicPr>
          <p:cNvPr id="4" name="Picture 3" descr="A logo of a city council&#10;&#10;AI-generated content may be incorrect.">
            <a:extLst>
              <a:ext uri="{FF2B5EF4-FFF2-40B4-BE49-F238E27FC236}">
                <a16:creationId xmlns:a16="http://schemas.microsoft.com/office/drawing/2014/main" id="{D17A1D7F-996C-E967-3C71-D924A15DE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6182" y="402520"/>
            <a:ext cx="1690255" cy="1185949"/>
          </a:xfrm>
          <a:prstGeom prst="rect">
            <a:avLst/>
          </a:prstGeom>
        </p:spPr>
      </p:pic>
      <p:pic>
        <p:nvPicPr>
          <p:cNvPr id="6" name="Picture 5" descr="A logo for a safeguarding company&#10;&#10;AI-generated content may be incorrect.">
            <a:extLst>
              <a:ext uri="{FF2B5EF4-FFF2-40B4-BE49-F238E27FC236}">
                <a16:creationId xmlns:a16="http://schemas.microsoft.com/office/drawing/2014/main" id="{D0BC1F32-393D-D926-BB39-9B26AD962E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0306" y="1263244"/>
            <a:ext cx="676131" cy="1137307"/>
          </a:xfrm>
          <a:prstGeom prst="rect">
            <a:avLst/>
          </a:prstGeom>
        </p:spPr>
      </p:pic>
    </p:spTree>
    <p:extLst>
      <p:ext uri="{BB962C8B-B14F-4D97-AF65-F5344CB8AC3E}">
        <p14:creationId xmlns:p14="http://schemas.microsoft.com/office/powerpoint/2010/main" val="2034904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C2F1-BA3A-B612-C8A7-5670AFAB824B}"/>
            </a:ext>
          </a:extLst>
        </p:cNvPr>
        <p:cNvGrpSpPr/>
        <p:nvPr/>
      </p:nvGrpSpPr>
      <p:grpSpPr>
        <a:xfrm>
          <a:off x="0" y="0"/>
          <a:ext cx="0" cy="0"/>
          <a:chOff x="0" y="0"/>
          <a:chExt cx="0" cy="0"/>
        </a:xfrm>
      </p:grpSpPr>
      <p:pic>
        <p:nvPicPr>
          <p:cNvPr id="7" name="Picture 6" descr="A group of logos with text&#10;&#10;AI-generated content may be incorrect.">
            <a:extLst>
              <a:ext uri="{FF2B5EF4-FFF2-40B4-BE49-F238E27FC236}">
                <a16:creationId xmlns:a16="http://schemas.microsoft.com/office/drawing/2014/main" id="{F5A8FD33-CBBE-444A-5E7C-541A28A7C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658" y="5779282"/>
            <a:ext cx="4181342" cy="676108"/>
          </a:xfrm>
          <a:prstGeom prst="rect">
            <a:avLst/>
          </a:prstGeom>
        </p:spPr>
      </p:pic>
      <p:sp>
        <p:nvSpPr>
          <p:cNvPr id="8" name="Rectangle 7">
            <a:extLst>
              <a:ext uri="{FF2B5EF4-FFF2-40B4-BE49-F238E27FC236}">
                <a16:creationId xmlns:a16="http://schemas.microsoft.com/office/drawing/2014/main" id="{8C43744A-C18D-C0AC-BDA8-6A7C957287F7}"/>
              </a:ext>
            </a:extLst>
          </p:cNvPr>
          <p:cNvSpPr/>
          <p:nvPr/>
        </p:nvSpPr>
        <p:spPr>
          <a:xfrm>
            <a:off x="10957560" y="0"/>
            <a:ext cx="1234440" cy="1371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39A788-E8B5-F936-1A3C-1C55D16FBE21}"/>
              </a:ext>
            </a:extLst>
          </p:cNvPr>
          <p:cNvSpPr/>
          <p:nvPr/>
        </p:nvSpPr>
        <p:spPr>
          <a:xfrm>
            <a:off x="10415016" y="6565392"/>
            <a:ext cx="1618488" cy="228600"/>
          </a:xfrm>
          <a:prstGeom prst="rect">
            <a:avLst/>
          </a:prstGeom>
          <a:solidFill>
            <a:srgbClr val="5D258F"/>
          </a:solidFill>
          <a:ln>
            <a:solidFill>
              <a:srgbClr val="5D2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52909"/>
              </a:solidFill>
            </a:endParaRPr>
          </a:p>
        </p:txBody>
      </p:sp>
      <p:graphicFrame>
        <p:nvGraphicFramePr>
          <p:cNvPr id="2" name="Diagram 1">
            <a:extLst>
              <a:ext uri="{FF2B5EF4-FFF2-40B4-BE49-F238E27FC236}">
                <a16:creationId xmlns:a16="http://schemas.microsoft.com/office/drawing/2014/main" id="{E38DED9D-F1B7-C698-EB1A-33F53E5C73D5}"/>
              </a:ext>
            </a:extLst>
          </p:cNvPr>
          <p:cNvGraphicFramePr/>
          <p:nvPr>
            <p:extLst>
              <p:ext uri="{D42A27DB-BD31-4B8C-83A1-F6EECF244321}">
                <p14:modId xmlns:p14="http://schemas.microsoft.com/office/powerpoint/2010/main" val="3785813710"/>
              </p:ext>
            </p:extLst>
          </p:nvPr>
        </p:nvGraphicFramePr>
        <p:xfrm>
          <a:off x="-878778" y="1198001"/>
          <a:ext cx="8869052" cy="4754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81AD234E-9667-376A-05E8-A3F498F0F385}"/>
              </a:ext>
            </a:extLst>
          </p:cNvPr>
          <p:cNvPicPr>
            <a:picLocks noChangeAspect="1"/>
          </p:cNvPicPr>
          <p:nvPr/>
        </p:nvPicPr>
        <p:blipFill>
          <a:blip r:embed="rId9"/>
          <a:stretch>
            <a:fillRect/>
          </a:stretch>
        </p:blipFill>
        <p:spPr>
          <a:xfrm>
            <a:off x="7229945" y="499337"/>
            <a:ext cx="4175943" cy="2361415"/>
          </a:xfrm>
          <a:prstGeom prst="rect">
            <a:avLst/>
          </a:prstGeom>
        </p:spPr>
      </p:pic>
      <p:pic>
        <p:nvPicPr>
          <p:cNvPr id="2050" name="Picture 2" descr="Animatged image showing text saying 'Signs to be aware of : behaviour / distant / lots of money / unusual items / popular / unusual journeys' ">
            <a:extLst>
              <a:ext uri="{FF2B5EF4-FFF2-40B4-BE49-F238E27FC236}">
                <a16:creationId xmlns:a16="http://schemas.microsoft.com/office/drawing/2014/main" id="{24965B3B-C986-4AC8-0568-24F0FD4D28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7667" y="2970754"/>
            <a:ext cx="3165035" cy="28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9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EEB04-46C8-1894-F8F2-02633E24722E}"/>
              </a:ext>
            </a:extLst>
          </p:cNvPr>
          <p:cNvSpPr>
            <a:spLocks noGrp="1"/>
          </p:cNvSpPr>
          <p:nvPr>
            <p:ph type="body" sz="quarter" idx="10"/>
          </p:nvPr>
        </p:nvSpPr>
        <p:spPr/>
        <p:txBody>
          <a:bodyPr/>
          <a:lstStyle/>
          <a:p>
            <a:r>
              <a:rPr lang="en-GB" dirty="0">
                <a:latin typeface="+mn-lt"/>
              </a:rPr>
              <a:t>Feedback </a:t>
            </a:r>
          </a:p>
        </p:txBody>
      </p:sp>
      <p:sp>
        <p:nvSpPr>
          <p:cNvPr id="4" name="TextBox 3">
            <a:extLst>
              <a:ext uri="{FF2B5EF4-FFF2-40B4-BE49-F238E27FC236}">
                <a16:creationId xmlns:a16="http://schemas.microsoft.com/office/drawing/2014/main" id="{037235B4-46D7-4F27-F27D-874BDA915341}"/>
              </a:ext>
            </a:extLst>
          </p:cNvPr>
          <p:cNvSpPr txBox="1"/>
          <p:nvPr/>
        </p:nvSpPr>
        <p:spPr>
          <a:xfrm>
            <a:off x="5711982" y="2044705"/>
            <a:ext cx="6099142" cy="1938992"/>
          </a:xfrm>
          <a:prstGeom prst="rect">
            <a:avLst/>
          </a:prstGeom>
          <a:noFill/>
        </p:spPr>
        <p:txBody>
          <a:bodyPr wrap="square">
            <a:spAutoFit/>
          </a:bodyPr>
          <a:lstStyle/>
          <a:p>
            <a:pPr algn="ctr"/>
            <a:r>
              <a:rPr lang="en-GB" sz="2400" b="1" dirty="0">
                <a:solidFill>
                  <a:srgbClr val="EA127B"/>
                </a:solidFill>
              </a:rPr>
              <a:t>We’d really appreciate your feedback from today in response to the content covered alongside any other thoughts on topics you may like to see included at future network events- thank you!</a:t>
            </a:r>
          </a:p>
        </p:txBody>
      </p:sp>
      <p:pic>
        <p:nvPicPr>
          <p:cNvPr id="5" name="Picture 4" descr="A group of people in a circle&#10;&#10;AI-generated content may be incorrect.">
            <a:extLst>
              <a:ext uri="{FF2B5EF4-FFF2-40B4-BE49-F238E27FC236}">
                <a16:creationId xmlns:a16="http://schemas.microsoft.com/office/drawing/2014/main" id="{75D51932-5F0D-B143-70CF-1CC1D5136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040" y="3983697"/>
            <a:ext cx="4692181" cy="2639352"/>
          </a:xfrm>
          <a:prstGeom prst="rect">
            <a:avLst/>
          </a:prstGeom>
        </p:spPr>
      </p:pic>
      <p:pic>
        <p:nvPicPr>
          <p:cNvPr id="6" name="Picture 5" descr="A qr code on a screen&#10;&#10;AI-generated content may be incorrect.">
            <a:extLst>
              <a:ext uri="{FF2B5EF4-FFF2-40B4-BE49-F238E27FC236}">
                <a16:creationId xmlns:a16="http://schemas.microsoft.com/office/drawing/2014/main" id="{AE48B90D-09CC-6F6B-CC79-448CD6C89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21" y="1147430"/>
            <a:ext cx="4563140" cy="4563140"/>
          </a:xfrm>
          <a:prstGeom prst="rect">
            <a:avLst/>
          </a:prstGeom>
        </p:spPr>
      </p:pic>
      <p:pic>
        <p:nvPicPr>
          <p:cNvPr id="9" name="Picture 8" descr="A logo with deers and a green rectangle&#10;&#10;AI-generated content may be incorrect.">
            <a:extLst>
              <a:ext uri="{FF2B5EF4-FFF2-40B4-BE49-F238E27FC236}">
                <a16:creationId xmlns:a16="http://schemas.microsoft.com/office/drawing/2014/main" id="{2B9B2A1F-060C-44CF-E5AB-A65CCAFF7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811" y="5819752"/>
            <a:ext cx="2127359" cy="641383"/>
          </a:xfrm>
          <a:prstGeom prst="rect">
            <a:avLst/>
          </a:prstGeom>
        </p:spPr>
      </p:pic>
      <p:pic>
        <p:nvPicPr>
          <p:cNvPr id="11" name="Picture 10" descr="A drawing of a person in a wheelchair&#10;&#10;AI-generated content may be incorrect.">
            <a:extLst>
              <a:ext uri="{FF2B5EF4-FFF2-40B4-BE49-F238E27FC236}">
                <a16:creationId xmlns:a16="http://schemas.microsoft.com/office/drawing/2014/main" id="{0DB99445-A9F2-6029-4321-556A702E9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079" y="4626658"/>
            <a:ext cx="518205" cy="676715"/>
          </a:xfrm>
          <a:prstGeom prst="rect">
            <a:avLst/>
          </a:prstGeom>
        </p:spPr>
      </p:pic>
      <p:pic>
        <p:nvPicPr>
          <p:cNvPr id="13" name="Picture 12" descr="A cartoon of a child&#10;&#10;AI-generated content may be incorrect.">
            <a:extLst>
              <a:ext uri="{FF2B5EF4-FFF2-40B4-BE49-F238E27FC236}">
                <a16:creationId xmlns:a16="http://schemas.microsoft.com/office/drawing/2014/main" id="{4E085C62-96D1-3B13-0D37-926A75328A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305" y="1212869"/>
            <a:ext cx="529354" cy="683516"/>
          </a:xfrm>
          <a:prstGeom prst="rect">
            <a:avLst/>
          </a:prstGeom>
        </p:spPr>
      </p:pic>
      <p:pic>
        <p:nvPicPr>
          <p:cNvPr id="15" name="Picture 14" descr="A group of people walking in a field&#10;&#10;AI-generated content may be incorrect.">
            <a:extLst>
              <a:ext uri="{FF2B5EF4-FFF2-40B4-BE49-F238E27FC236}">
                <a16:creationId xmlns:a16="http://schemas.microsoft.com/office/drawing/2014/main" id="{3BF73D9C-285B-EC5F-BF50-7B6B6B75A3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1656" y="5853401"/>
            <a:ext cx="2554445" cy="621846"/>
          </a:xfrm>
          <a:prstGeom prst="rect">
            <a:avLst/>
          </a:prstGeom>
        </p:spPr>
      </p:pic>
    </p:spTree>
    <p:extLst>
      <p:ext uri="{BB962C8B-B14F-4D97-AF65-F5344CB8AC3E}">
        <p14:creationId xmlns:p14="http://schemas.microsoft.com/office/powerpoint/2010/main" val="34488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9AF59-7634-6B31-19B2-345FB381CF8A}"/>
              </a:ext>
            </a:extLst>
          </p:cNvPr>
          <p:cNvSpPr txBox="1"/>
          <p:nvPr/>
        </p:nvSpPr>
        <p:spPr>
          <a:xfrm>
            <a:off x="126125" y="1459012"/>
            <a:ext cx="11924037" cy="6037102"/>
          </a:xfrm>
          <a:prstGeom prst="rect">
            <a:avLst/>
          </a:prstGeom>
          <a:noFill/>
        </p:spPr>
        <p:txBody>
          <a:bodyPr wrap="square" rtlCol="0">
            <a:spAutoFit/>
          </a:bodyPr>
          <a:lstStyle/>
          <a:p>
            <a:pPr marR="0" lvl="0" algn="l" defTabSz="914400" rtl="0" eaLnBrk="1" fontAlgn="auto" latinLnBrk="0" hangingPunct="1">
              <a:lnSpc>
                <a:spcPct val="107000"/>
              </a:lnSpc>
              <a:spcBef>
                <a:spcPts val="1000"/>
              </a:spcBef>
              <a:spcAft>
                <a:spcPts val="800"/>
              </a:spcAft>
              <a:buClrTx/>
              <a:buSzTx/>
              <a:tabLst/>
              <a:defRPr/>
            </a:pPr>
            <a:r>
              <a:rPr lang="en-US" sz="1600" dirty="0">
                <a:latin typeface="Aptos" panose="020B0004020202020204" pitchFamily="34" charset="0"/>
                <a:cs typeface="Calibri" panose="020F0502020204030204" pitchFamily="34" charset="0"/>
                <a:hlinkClick r:id="rId3"/>
              </a:rPr>
              <a:t>Child Safeguarding Practice Review Panel’s annual report 2023/24 </a:t>
            </a:r>
            <a:r>
              <a:rPr lang="en-US" sz="1600" dirty="0">
                <a:solidFill>
                  <a:schemeClr val="tx1">
                    <a:lumMod val="50000"/>
                  </a:schemeClr>
                </a:solidFill>
                <a:latin typeface="Aptos" panose="020B0004020202020204" pitchFamily="34" charset="0"/>
                <a:cs typeface="Calibri" panose="020F0502020204030204" pitchFamily="34" charset="0"/>
              </a:rPr>
              <a:t>– </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latin typeface="Aptos" panose="020B0004020202020204" pitchFamily="34" charset="0"/>
              </a:rPr>
              <a:t>330 rapid reviews were submitted to the Panel between April 2023 and March 2024. </a:t>
            </a:r>
          </a:p>
          <a:p>
            <a:pPr marL="285750" indent="-285750">
              <a:lnSpc>
                <a:spcPct val="107000"/>
              </a:lnSpc>
              <a:spcBef>
                <a:spcPts val="1000"/>
              </a:spcBef>
              <a:spcAft>
                <a:spcPts val="800"/>
              </a:spcAft>
              <a:buFont typeface="Arial" panose="020B0604020202020204" pitchFamily="34" charset="0"/>
              <a:buChar char="•"/>
              <a:defRPr/>
            </a:pPr>
            <a:r>
              <a:rPr lang="en-US" sz="1600" dirty="0">
                <a:latin typeface="Aptos" panose="020B0004020202020204" pitchFamily="34" charset="0"/>
              </a:rPr>
              <a:t>Of the 330 reviews, 49% were deaths, 48% were serious harm incidents and 3% were ‘other’</a:t>
            </a:r>
          </a:p>
          <a:p>
            <a:pPr marL="285750" indent="-285750">
              <a:lnSpc>
                <a:spcPct val="107000"/>
              </a:lnSpc>
              <a:spcBef>
                <a:spcPts val="1000"/>
              </a:spcBef>
              <a:spcAft>
                <a:spcPts val="800"/>
              </a:spcAft>
              <a:buFont typeface="Arial" panose="020B0604020202020204" pitchFamily="34" charset="0"/>
              <a:buChar char="•"/>
              <a:defRPr/>
            </a:pPr>
            <a:r>
              <a:rPr lang="en-US" sz="1600" dirty="0">
                <a:latin typeface="Aptos" panose="020B0004020202020204" pitchFamily="34" charset="0"/>
              </a:rPr>
              <a:t>53% of parents had mental health conditions, 43% had substance use problems, and 25% had a reported disability.</a:t>
            </a:r>
            <a:endParaRPr lang="en-GB" sz="1600" dirty="0">
              <a:latin typeface="Aptos" panose="020B0004020202020204" pitchFamily="34" charset="0"/>
            </a:endParaRPr>
          </a:p>
          <a:p>
            <a:pPr marL="285750" indent="-285750">
              <a:lnSpc>
                <a:spcPct val="107000"/>
              </a:lnSpc>
              <a:spcBef>
                <a:spcPts val="1000"/>
              </a:spcBef>
              <a:spcAft>
                <a:spcPts val="800"/>
              </a:spcAft>
              <a:buFont typeface="Arial" panose="020B0604020202020204" pitchFamily="34" charset="0"/>
              <a:buChar char="•"/>
              <a:defRPr/>
            </a:pPr>
            <a:r>
              <a:rPr lang="en-US" sz="1600" dirty="0">
                <a:latin typeface="Aptos" panose="020B0004020202020204" pitchFamily="34" charset="0"/>
              </a:rPr>
              <a:t>The age distribution within the rapid reviews showed that </a:t>
            </a:r>
            <a:r>
              <a:rPr lang="en-US" sz="1600" b="1" dirty="0">
                <a:latin typeface="Aptos" panose="020B0004020202020204" pitchFamily="34" charset="0"/>
              </a:rPr>
              <a:t>under 1s were the largest age group represented </a:t>
            </a:r>
            <a:r>
              <a:rPr lang="en-US" sz="1600" dirty="0">
                <a:latin typeface="Aptos" panose="020B0004020202020204" pitchFamily="34" charset="0"/>
              </a:rPr>
              <a:t>(36%), followed by 16-to-17-year-olds (22%).</a:t>
            </a: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lang="en-US" sz="1600" dirty="0">
                <a:latin typeface="Aptos" panose="020B0004020202020204" pitchFamily="34" charset="0"/>
              </a:rPr>
              <a:t>Sudden unexpected death in infants (SUDI) and suicide were the most common likely cause of deaths. Nonfatal intrafamilial assaults were the most common likely cause of harm</a:t>
            </a:r>
          </a:p>
          <a:p>
            <a:pPr marL="285750" indent="-285750">
              <a:lnSpc>
                <a:spcPct val="107000"/>
              </a:lnSpc>
              <a:spcBef>
                <a:spcPts val="1000"/>
              </a:spcBef>
              <a:spcAft>
                <a:spcPts val="800"/>
              </a:spcAft>
              <a:buFont typeface="Arial" panose="020B0604020202020204" pitchFamily="34" charset="0"/>
              <a:buChar char="•"/>
              <a:defRPr/>
            </a:pPr>
            <a:r>
              <a:rPr lang="en-US" sz="1600" dirty="0">
                <a:latin typeface="Aptos" panose="020B0004020202020204" pitchFamily="34" charset="0"/>
              </a:rPr>
              <a:t>3 themes - </a:t>
            </a:r>
            <a:r>
              <a:rPr lang="en-GB" sz="1600" b="1" dirty="0">
                <a:latin typeface="Aptos" panose="020B0004020202020204" pitchFamily="34" charset="0"/>
              </a:rPr>
              <a:t>Theme 1 – </a:t>
            </a:r>
            <a:r>
              <a:rPr lang="en-US" sz="1600" b="1" dirty="0">
                <a:latin typeface="Aptos" panose="020B0004020202020204" pitchFamily="34" charset="0"/>
              </a:rPr>
              <a:t>Children with Mental Health Needs; Theme 2 - Safeguarding Pre-School Children with Parents with Mental Health Needs &amp; </a:t>
            </a:r>
            <a:r>
              <a:rPr lang="en-GB" sz="1600" b="1" dirty="0">
                <a:effectLst/>
                <a:latin typeface="Aptos" panose="020B0004020202020204" pitchFamily="34" charset="0"/>
                <a:ea typeface="Aptos" panose="020B0004020202020204" pitchFamily="34" charset="0"/>
                <a:cs typeface="Times New Roman" panose="02020603050405020304" pitchFamily="18" charset="0"/>
              </a:rPr>
              <a:t>Theme 3 - Extrafamilial Harm</a:t>
            </a:r>
          </a:p>
          <a:p>
            <a:pPr marL="285750" indent="-285750">
              <a:lnSpc>
                <a:spcPct val="107000"/>
              </a:lnSpc>
              <a:spcBef>
                <a:spcPts val="1000"/>
              </a:spcBef>
              <a:spcAft>
                <a:spcPts val="800"/>
              </a:spcAft>
              <a:buFont typeface="Arial" panose="020B0604020202020204" pitchFamily="34" charset="0"/>
              <a:buChar char="•"/>
              <a:defRPr/>
            </a:pPr>
            <a:r>
              <a:rPr lang="en-US" sz="1600" dirty="0">
                <a:latin typeface="Aptos" panose="020B0004020202020204" pitchFamily="34" charset="0"/>
                <a:hlinkClick r:id="rId4"/>
              </a:rPr>
              <a:t>Podcast: The work of the Child Safeguarding Practice Review Panel | NSPCC Learning</a:t>
            </a:r>
            <a:endParaRPr lang="en-US" sz="1600" b="1" dirty="0">
              <a:latin typeface="Aptos" panose="020B0004020202020204" pitchFamily="34" charset="0"/>
            </a:endParaRPr>
          </a:p>
          <a:p>
            <a:pPr marL="285750" indent="-285750">
              <a:lnSpc>
                <a:spcPct val="107000"/>
              </a:lnSpc>
              <a:spcBef>
                <a:spcPts val="1000"/>
              </a:spcBef>
              <a:spcAft>
                <a:spcPts val="800"/>
              </a:spcAft>
              <a:buFont typeface="Arial" panose="020B0604020202020204" pitchFamily="34" charset="0"/>
              <a:buChar char="•"/>
              <a:defRPr/>
            </a:pPr>
            <a:endParaRPr lang="en-GB" sz="1600" b="1" dirty="0">
              <a:latin typeface="Aptos" panose="020B0004020202020204" pitchFamily="34" charset="0"/>
            </a:endParaRPr>
          </a:p>
          <a:p>
            <a:pPr marL="285750" marR="0" lvl="0" indent="-28575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lang="en-US" sz="1600" dirty="0">
              <a:latin typeface="Aptos" panose="020B0004020202020204" pitchFamily="34" charset="0"/>
            </a:endParaRPr>
          </a:p>
          <a:p>
            <a:pPr marR="0" lvl="0" algn="l" defTabSz="914400" rtl="0" eaLnBrk="1" fontAlgn="auto" latinLnBrk="0" hangingPunct="1">
              <a:lnSpc>
                <a:spcPct val="107000"/>
              </a:lnSpc>
              <a:spcBef>
                <a:spcPts val="1000"/>
              </a:spcBef>
              <a:spcAft>
                <a:spcPts val="800"/>
              </a:spcAft>
              <a:buClrTx/>
              <a:buSzTx/>
              <a:tabLst/>
              <a:defRPr/>
            </a:pPr>
            <a:endParaRPr kumimoji="0" lang="en-GB" sz="1600" b="0"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9623B16-71CE-4B3A-A024-F65AB85B3EC2}"/>
              </a:ext>
            </a:extLst>
          </p:cNvPr>
          <p:cNvSpPr txBox="1"/>
          <p:nvPr/>
        </p:nvSpPr>
        <p:spPr>
          <a:xfrm>
            <a:off x="733383" y="15240"/>
            <a:ext cx="434933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ptos" panose="020B0004020202020204" pitchFamily="34" charset="0"/>
                <a:cs typeface="Calibri" panose="020F0502020204030204" pitchFamily="34" charset="0"/>
              </a:rPr>
              <a:t>NCSCP Updates</a:t>
            </a:r>
          </a:p>
        </p:txBody>
      </p:sp>
      <p:pic>
        <p:nvPicPr>
          <p:cNvPr id="4" name="Picture 3" descr="A logo of a city council&#10;&#10;AI-generated content may be incorrect.">
            <a:extLst>
              <a:ext uri="{FF2B5EF4-FFF2-40B4-BE49-F238E27FC236}">
                <a16:creationId xmlns:a16="http://schemas.microsoft.com/office/drawing/2014/main" id="{2F2530FF-9745-9045-6CAD-D099D8E8E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745" y="5279414"/>
            <a:ext cx="1690255" cy="1185949"/>
          </a:xfrm>
          <a:prstGeom prst="rect">
            <a:avLst/>
          </a:prstGeom>
        </p:spPr>
      </p:pic>
      <p:pic>
        <p:nvPicPr>
          <p:cNvPr id="5" name="Picture 4" descr="A logo for a safeguarding company&#10;&#10;AI-generated content may be incorrect.">
            <a:extLst>
              <a:ext uri="{FF2B5EF4-FFF2-40B4-BE49-F238E27FC236}">
                <a16:creationId xmlns:a16="http://schemas.microsoft.com/office/drawing/2014/main" id="{F22C5110-9B11-3734-1309-318989FBC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2151" y="265876"/>
            <a:ext cx="676131" cy="1137307"/>
          </a:xfrm>
          <a:prstGeom prst="rect">
            <a:avLst/>
          </a:prstGeom>
        </p:spPr>
      </p:pic>
    </p:spTree>
    <p:extLst>
      <p:ext uri="{BB962C8B-B14F-4D97-AF65-F5344CB8AC3E}">
        <p14:creationId xmlns:p14="http://schemas.microsoft.com/office/powerpoint/2010/main" val="1030060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Ronw2PVAUafT2yfKxjS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Ronw2PVAUafT2yfKxjSB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Ronw2PVAUafT2yfKxjSB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IWDT Theme">
  <a:themeElements>
    <a:clrScheme name="Custom 2">
      <a:dk1>
        <a:srgbClr val="666366"/>
      </a:dk1>
      <a:lt1>
        <a:srgbClr val="BED600"/>
      </a:lt1>
      <a:dk2>
        <a:srgbClr val="000000"/>
      </a:dk2>
      <a:lt2>
        <a:srgbClr val="FFFFFF"/>
      </a:lt2>
      <a:accent1>
        <a:srgbClr val="D405BA"/>
      </a:accent1>
      <a:accent2>
        <a:srgbClr val="05BAD4"/>
      </a:accent2>
      <a:accent3>
        <a:srgbClr val="EA4A00"/>
      </a:accent3>
      <a:accent4>
        <a:srgbClr val="3480D1"/>
      </a:accent4>
      <a:accent5>
        <a:srgbClr val="FE9F00"/>
      </a:accent5>
      <a:accent6>
        <a:srgbClr val="BED600"/>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WDT Theme" id="{8141A039-C341-4455-BF4E-1F7971769165}" vid="{18C4018D-0E13-484B-8051-CD851A03711F}"/>
    </a:ext>
  </a:extLst>
</a:theme>
</file>

<file path=ppt/theme/theme4.xml><?xml version="1.0" encoding="utf-8"?>
<a:theme xmlns:a="http://schemas.openxmlformats.org/drawingml/2006/main" name="1_NCSCP">
  <a:themeElements>
    <a:clrScheme name="Custom 6">
      <a:dk1>
        <a:srgbClr val="666366"/>
      </a:dk1>
      <a:lt1>
        <a:srgbClr val="FFFFFF"/>
      </a:lt1>
      <a:dk2>
        <a:srgbClr val="EA783C"/>
      </a:dk2>
      <a:lt2>
        <a:srgbClr val="F2B43D"/>
      </a:lt2>
      <a:accent1>
        <a:srgbClr val="EF993C"/>
      </a:accent1>
      <a:accent2>
        <a:srgbClr val="EA4A00"/>
      </a:accent2>
      <a:accent3>
        <a:srgbClr val="F8B73E"/>
      </a:accent3>
      <a:accent4>
        <a:srgbClr val="FBE083"/>
      </a:accent4>
      <a:accent5>
        <a:srgbClr val="FE9F00"/>
      </a:accent5>
      <a:accent6>
        <a:srgbClr val="BC8320"/>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CP" id="{3290002A-A5E3-4D0F-9E45-90F4CE0A6471}" vid="{AC131A47-9E9A-47F1-98A4-7FE52C29914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anging Futures Colour Scheme">
  <a:themeElements>
    <a:clrScheme name="CES Colours">
      <a:dk1>
        <a:srgbClr val="215171"/>
      </a:dk1>
      <a:lt1>
        <a:srgbClr val="A4C9D4"/>
      </a:lt1>
      <a:dk2>
        <a:srgbClr val="061F35"/>
      </a:dk2>
      <a:lt2>
        <a:srgbClr val="FFFFFF"/>
      </a:lt2>
      <a:accent1>
        <a:srgbClr val="DD4973"/>
      </a:accent1>
      <a:accent2>
        <a:srgbClr val="32769D"/>
      </a:accent2>
      <a:accent3>
        <a:srgbClr val="DD603A"/>
      </a:accent3>
      <a:accent4>
        <a:srgbClr val="53A4DF"/>
      </a:accent4>
      <a:accent5>
        <a:srgbClr val="F0A033"/>
      </a:accent5>
      <a:accent6>
        <a:srgbClr val="61A97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200" b="0" i="0" u="none" strike="noStrike" kern="1200" cap="none" spc="0" normalizeH="0" baseline="0" noProof="0" dirty="0">
            <a:ln>
              <a:noFill/>
            </a:ln>
            <a:solidFill>
              <a:srgbClr val="061F35">
                <a:lumMod val="75000"/>
                <a:lumOff val="25000"/>
              </a:srgbClr>
            </a:solidFill>
            <a:effectLst/>
            <a:uLnTx/>
            <a:uFillTx/>
            <a:latin typeface="Aptos" panose="02110004020202020204"/>
            <a:ea typeface="+mn-ea"/>
            <a:cs typeface="+mn-cs"/>
          </a:defRPr>
        </a:defPPr>
      </a:lstStyle>
    </a:txDef>
  </a:objectDefaults>
  <a:extraClrSchemeLst/>
  <a:extLst>
    <a:ext uri="{05A4C25C-085E-4340-85A3-A5531E510DB2}">
      <thm15:themeFamily xmlns:thm15="http://schemas.microsoft.com/office/thememl/2012/main" name="Changing Futures Colour Scheme" id="{EA99AD87-7DBC-49E1-BD2D-94E40598EEA3}" vid="{1A894F25-C78B-474D-9B7B-4223CFA86387}"/>
    </a:ext>
  </a:extLst>
</a:theme>
</file>

<file path=ppt/theme/theme8.xml><?xml version="1.0" encoding="utf-8"?>
<a:theme xmlns:a="http://schemas.openxmlformats.org/drawingml/2006/main" name="1_IWDT Theme">
  <a:themeElements>
    <a:clrScheme name="Custom 2">
      <a:dk1>
        <a:srgbClr val="666366"/>
      </a:dk1>
      <a:lt1>
        <a:srgbClr val="BED600"/>
      </a:lt1>
      <a:dk2>
        <a:srgbClr val="000000"/>
      </a:dk2>
      <a:lt2>
        <a:srgbClr val="FFFFFF"/>
      </a:lt2>
      <a:accent1>
        <a:srgbClr val="D405BA"/>
      </a:accent1>
      <a:accent2>
        <a:srgbClr val="05BAD4"/>
      </a:accent2>
      <a:accent3>
        <a:srgbClr val="EA4A00"/>
      </a:accent3>
      <a:accent4>
        <a:srgbClr val="3480D1"/>
      </a:accent4>
      <a:accent5>
        <a:srgbClr val="FE9F00"/>
      </a:accent5>
      <a:accent6>
        <a:srgbClr val="BED600"/>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WDT Theme" id="{8141A039-C341-4455-BF4E-1F7971769165}" vid="{18C4018D-0E13-484B-8051-CD851A03711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3051</TotalTime>
  <Words>9092</Words>
  <Application>Microsoft Office PowerPoint</Application>
  <PresentationFormat>Widescreen</PresentationFormat>
  <Paragraphs>932</Paragraphs>
  <Slides>81</Slides>
  <Notes>81</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81</vt:i4>
      </vt:variant>
    </vt:vector>
  </HeadingPairs>
  <TitlesOfParts>
    <vt:vector size="103" baseType="lpstr">
      <vt:lpstr>Aptos</vt:lpstr>
      <vt:lpstr>Aptos Display</vt:lpstr>
      <vt:lpstr>Arial</vt:lpstr>
      <vt:lpstr>Arial,Sans-Serif</vt:lpstr>
      <vt:lpstr>Calibri</vt:lpstr>
      <vt:lpstr>Calibri Light</vt:lpstr>
      <vt:lpstr>Comic Sans MS</vt:lpstr>
      <vt:lpstr>Helvetica</vt:lpstr>
      <vt:lpstr>Segoe UI</vt:lpstr>
      <vt:lpstr>Symbol</vt:lpstr>
      <vt:lpstr>Tahoma</vt:lpstr>
      <vt:lpstr>Times New Roman</vt:lpstr>
      <vt:lpstr>Verdana</vt:lpstr>
      <vt:lpstr>Wingdings</vt:lpstr>
      <vt:lpstr>Office Theme</vt:lpstr>
      <vt:lpstr>1_Office Theme</vt:lpstr>
      <vt:lpstr>IWDT Theme</vt:lpstr>
      <vt:lpstr>1_NCSCP</vt:lpstr>
      <vt:lpstr>2_Office Theme</vt:lpstr>
      <vt:lpstr>3_Office Theme</vt:lpstr>
      <vt:lpstr>Changing Futures Colour Scheme</vt:lpstr>
      <vt:lpstr>1_IWDT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Breakdown: of SIN's, RR's, LCSPR's and Learning Reviews</vt:lpstr>
      <vt:lpstr>PowerPoint Presentation</vt:lpstr>
      <vt:lpstr>PowerPoint Presentation</vt:lpstr>
      <vt:lpstr>PowerPoint Presentation</vt:lpstr>
      <vt:lpstr>Publications &amp; Support Information</vt:lpstr>
      <vt:lpstr>NCSCP Learning and Development Opportunities</vt:lpstr>
      <vt:lpstr>PowerPoint Presentation</vt:lpstr>
      <vt:lpstr>Nottingham City Safeguarding Children Partnership (NCSCP)  Cross Authority Child Exploitation training – Learning Objectives  Deborah Somerset Training Officer NCSCP/SAB  </vt:lpstr>
      <vt:lpstr>PowerPoint Presentation</vt:lpstr>
      <vt:lpstr>PowerPoint Presentation</vt:lpstr>
      <vt:lpstr>Contact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Summary of activity so far</vt:lpstr>
      <vt:lpstr>Other important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Reform</vt:lpstr>
      <vt:lpstr>Family Help</vt:lpstr>
      <vt:lpstr>Family/adolescence early help</vt:lpstr>
      <vt:lpstr>Utilising Family Strengths and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Around the Family and TAF Workers</vt:lpstr>
      <vt:lpstr>PowerPoint Presentation</vt:lpstr>
      <vt:lpstr>Interventions</vt:lpstr>
      <vt:lpstr>PowerPoint Presentation</vt:lpstr>
      <vt:lpstr>Referrals for Adolescence Family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Kenny Beveridge</dc:creator>
  <cp:lastModifiedBy>Kenny Beveridge</cp:lastModifiedBy>
  <cp:revision>23</cp:revision>
  <dcterms:created xsi:type="dcterms:W3CDTF">2026-01-27T10:38:47Z</dcterms:created>
  <dcterms:modified xsi:type="dcterms:W3CDTF">2026-02-10T13:25:14Z</dcterms:modified>
</cp:coreProperties>
</file>